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9" r:id="rId4"/>
    <p:sldId id="295" r:id="rId5"/>
    <p:sldId id="264" r:id="rId6"/>
    <p:sldId id="257" r:id="rId7"/>
    <p:sldId id="259" r:id="rId8"/>
    <p:sldId id="265" r:id="rId9"/>
    <p:sldId id="260" r:id="rId10"/>
    <p:sldId id="261" r:id="rId11"/>
    <p:sldId id="258" r:id="rId12"/>
    <p:sldId id="268" r:id="rId13"/>
    <p:sldId id="271" r:id="rId14"/>
    <p:sldId id="272" r:id="rId15"/>
    <p:sldId id="270" r:id="rId16"/>
    <p:sldId id="282" r:id="rId17"/>
    <p:sldId id="293" r:id="rId18"/>
    <p:sldId id="294" r:id="rId19"/>
    <p:sldId id="283" r:id="rId20"/>
    <p:sldId id="284" r:id="rId21"/>
    <p:sldId id="289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Breeze" initials="AB" lastIdx="1" clrIdx="0">
    <p:extLst>
      <p:ext uri="{19B8F6BF-5375-455C-9EA6-DF929625EA0E}">
        <p15:presenceInfo xmlns:p15="http://schemas.microsoft.com/office/powerpoint/2012/main" userId="S-1-5-21-3333324027-1195274229-3582246705-26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FAB336-B8AB-45AF-8330-11EDD02EDE79}" v="3" dt="2022-03-10T10:59:40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91" autoAdjust="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5A9C-2ADE-429F-B19A-47C5E99C3D7F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81D3-C45E-4346-800B-44D1450A7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80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5A9C-2ADE-429F-B19A-47C5E99C3D7F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81D3-C45E-4346-800B-44D1450A7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45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5A9C-2ADE-429F-B19A-47C5E99C3D7F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81D3-C45E-4346-800B-44D1450A7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13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5A9C-2ADE-429F-B19A-47C5E99C3D7F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81D3-C45E-4346-800B-44D1450A7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451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5A9C-2ADE-429F-B19A-47C5E99C3D7F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81D3-C45E-4346-800B-44D1450A7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041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5A9C-2ADE-429F-B19A-47C5E99C3D7F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81D3-C45E-4346-800B-44D1450A7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25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5A9C-2ADE-429F-B19A-47C5E99C3D7F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81D3-C45E-4346-800B-44D1450A7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07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5A9C-2ADE-429F-B19A-47C5E99C3D7F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81D3-C45E-4346-800B-44D1450A7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160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5A9C-2ADE-429F-B19A-47C5E99C3D7F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81D3-C45E-4346-800B-44D1450A7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22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5A9C-2ADE-429F-B19A-47C5E99C3D7F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81D3-C45E-4346-800B-44D1450A7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3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5A9C-2ADE-429F-B19A-47C5E99C3D7F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81D3-C45E-4346-800B-44D1450A7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562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55A9C-2ADE-429F-B19A-47C5E99C3D7F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A81D3-C45E-4346-800B-44D1450A7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36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93052" y="774884"/>
            <a:ext cx="9144000" cy="2387600"/>
          </a:xfrm>
        </p:spPr>
        <p:txBody>
          <a:bodyPr>
            <a:normAutofit/>
          </a:bodyPr>
          <a:lstStyle/>
          <a:p>
            <a:r>
              <a:rPr lang="en-US" sz="8800" b="1" dirty="0">
                <a:latin typeface="SassoonPrimaryInfant" pitchFamily="2" charset="0"/>
              </a:rPr>
              <a:t>Reading</a:t>
            </a:r>
            <a:endParaRPr lang="en-GB" sz="8800" b="1" dirty="0">
              <a:latin typeface="SassoonPrimaryInfa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4083" y="3547810"/>
            <a:ext cx="4281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SassoonPrimaryInfant" pitchFamily="2" charset="0"/>
              </a:rPr>
              <a:t>Parent Workshop</a:t>
            </a:r>
          </a:p>
          <a:p>
            <a:pPr algn="ctr"/>
            <a:r>
              <a:rPr lang="en-US" sz="3600" dirty="0">
                <a:latin typeface="SassoonPrimaryInfant" pitchFamily="2" charset="0"/>
              </a:rPr>
              <a:t>10</a:t>
            </a:r>
            <a:r>
              <a:rPr lang="en-US" sz="3600" baseline="30000" dirty="0">
                <a:latin typeface="SassoonPrimaryInfant" pitchFamily="2" charset="0"/>
              </a:rPr>
              <a:t>th</a:t>
            </a:r>
            <a:r>
              <a:rPr lang="en-US" sz="3600" dirty="0">
                <a:latin typeface="SassoonPrimaryInfant" pitchFamily="2" charset="0"/>
              </a:rPr>
              <a:t> March 2022 </a:t>
            </a:r>
            <a:endParaRPr lang="en-GB" sz="3600" dirty="0">
              <a:latin typeface="SassoonPrimaryInfant" pitchFamily="2" charset="0"/>
            </a:endParaRP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787490" y="672196"/>
            <a:ext cx="2478224" cy="140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787489" y="781957"/>
            <a:ext cx="1759767" cy="175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635087" y="746353"/>
            <a:ext cx="2630627" cy="16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4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1296622" y="1122363"/>
            <a:ext cx="2269537" cy="22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230" y="5734594"/>
            <a:ext cx="1494769" cy="112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10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230" y="5734594"/>
            <a:ext cx="1494769" cy="112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766" y="656281"/>
            <a:ext cx="1106424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SassoonPrimaryInfant" pitchFamily="2" charset="0"/>
              </a:rPr>
              <a:t>Component 2: Language Comprehension</a:t>
            </a:r>
          </a:p>
          <a:p>
            <a:endParaRPr lang="en-GB" sz="3200" b="1" dirty="0">
              <a:latin typeface="SassoonPrimaryInfant" pitchFamily="2" charset="0"/>
            </a:endParaRPr>
          </a:p>
          <a:p>
            <a:r>
              <a:rPr lang="en-GB" sz="3200" b="1" dirty="0">
                <a:latin typeface="SassoonPrimaryInfant" pitchFamily="2" charset="0"/>
              </a:rPr>
              <a:t>Blanks Levels of Questioning </a:t>
            </a:r>
            <a:r>
              <a:rPr lang="en-GB" sz="3200" dirty="0">
                <a:latin typeface="SassoonPrimaryInfant" pitchFamily="2" charset="0"/>
              </a:rPr>
              <a:t>is a questioning framework to encourage the development of language and vocabulary as well as reasoning and comprehension skills. </a:t>
            </a:r>
          </a:p>
          <a:p>
            <a:endParaRPr lang="en-GB" sz="3200" b="1" dirty="0">
              <a:latin typeface="SassoonPrimaryInfant" pitchFamily="2" charset="0"/>
            </a:endParaRPr>
          </a:p>
          <a:p>
            <a:r>
              <a:rPr lang="en-GB" sz="3200" dirty="0">
                <a:latin typeface="SassoonPrimaryInfant" pitchFamily="2" charset="0"/>
              </a:rPr>
              <a:t>There are </a:t>
            </a:r>
            <a:r>
              <a:rPr lang="en-GB" sz="3200" b="1" dirty="0">
                <a:latin typeface="SassoonPrimaryInfant" pitchFamily="2" charset="0"/>
              </a:rPr>
              <a:t>four</a:t>
            </a:r>
            <a:r>
              <a:rPr lang="en-GB" sz="3200" dirty="0">
                <a:latin typeface="SassoonPrimaryInfant" pitchFamily="2" charset="0"/>
              </a:rPr>
              <a:t> levels of questioning which move from concrete questions to more abstract ones.</a:t>
            </a:r>
          </a:p>
          <a:p>
            <a:endParaRPr lang="en-GB" sz="2400" dirty="0">
              <a:latin typeface="SassoonPrimaryInfant" pitchFamily="2" charset="0"/>
            </a:endParaRPr>
          </a:p>
          <a:p>
            <a:r>
              <a:rPr lang="en-GB" sz="2400" dirty="0">
                <a:latin typeface="SassoonPrimaryInfant" pitchFamily="2" charset="0"/>
              </a:rPr>
              <a:t>                                                                     (Blank, Rose and Berlin, 1978) </a:t>
            </a:r>
          </a:p>
        </p:txBody>
      </p:sp>
    </p:spTree>
    <p:extLst>
      <p:ext uri="{BB962C8B-B14F-4D97-AF65-F5344CB8AC3E}">
        <p14:creationId xmlns:p14="http://schemas.microsoft.com/office/powerpoint/2010/main" val="1860041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564" y="5917474"/>
            <a:ext cx="1251435" cy="94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4320" y="1154565"/>
            <a:ext cx="2734491" cy="13166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75763" y="1055097"/>
            <a:ext cx="2633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SassoonPrimaryInfant" pitchFamily="2" charset="0"/>
            </a:endParaRPr>
          </a:p>
          <a:p>
            <a:r>
              <a:rPr lang="en-GB" dirty="0">
                <a:latin typeface="SassoonPrimaryInfant" pitchFamily="2" charset="0"/>
              </a:rPr>
              <a:t>Concrete thinking. Responses can be short or nonverbal e.g. pointing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0824" y="1055431"/>
            <a:ext cx="2651760" cy="162245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852265" y="1055432"/>
            <a:ext cx="256031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dirty="0">
              <a:latin typeface="SassoonPrimaryInfant" pitchFamily="2" charset="0"/>
            </a:endParaRPr>
          </a:p>
          <a:p>
            <a:r>
              <a:rPr lang="en-GB" dirty="0">
                <a:latin typeface="SassoonPrimaryInfant" pitchFamily="2" charset="0"/>
              </a:rPr>
              <a:t>Questions at this level will ask students to look at and describe different features of an object 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972" y="4613105"/>
            <a:ext cx="2651760" cy="159503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852265" y="3880462"/>
            <a:ext cx="2651760" cy="15667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40081" y="4557569"/>
            <a:ext cx="2560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SassoonPrimaryInfant" pitchFamily="2" charset="0"/>
            </a:endParaRPr>
          </a:p>
          <a:p>
            <a:r>
              <a:rPr lang="en-GB" dirty="0">
                <a:latin typeface="SassoonPrimaryInfant" pitchFamily="2" charset="0"/>
              </a:rPr>
              <a:t>Students need to use their own knowledge to make basic predictions and generalisations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05962" y="3880461"/>
            <a:ext cx="256031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dirty="0">
              <a:latin typeface="SassoonPrimaryInfant" pitchFamily="2" charset="0"/>
            </a:endParaRPr>
          </a:p>
          <a:p>
            <a:r>
              <a:rPr lang="en-GB" dirty="0">
                <a:latin typeface="SassoonPrimaryInfant" pitchFamily="2" charset="0"/>
              </a:rPr>
              <a:t>Students need to reason and draw on past experiences to solve, predict and explain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092" y="136569"/>
            <a:ext cx="5081452" cy="672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80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7646" y="522512"/>
            <a:ext cx="1048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SassoonPrimaryInfant" pitchFamily="2" charset="0"/>
              </a:rPr>
              <a:t>An example: </a:t>
            </a:r>
            <a:endParaRPr lang="en-GB" sz="3200" dirty="0">
              <a:latin typeface="SassoonPrimaryInfant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033" y="157770"/>
            <a:ext cx="1835876" cy="1643944"/>
          </a:xfrm>
          <a:prstGeom prst="rect">
            <a:avLst/>
          </a:prstGeom>
        </p:spPr>
      </p:pic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230" y="5734594"/>
            <a:ext cx="1494769" cy="112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040775" y="2011680"/>
          <a:ext cx="9161317" cy="4402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151">
                  <a:extLst>
                    <a:ext uri="{9D8B030D-6E8A-4147-A177-3AD203B41FA5}">
                      <a16:colId xmlns:a16="http://schemas.microsoft.com/office/drawing/2014/main" val="3648270493"/>
                    </a:ext>
                  </a:extLst>
                </a:gridCol>
                <a:gridCol w="1531613">
                  <a:extLst>
                    <a:ext uri="{9D8B030D-6E8A-4147-A177-3AD203B41FA5}">
                      <a16:colId xmlns:a16="http://schemas.microsoft.com/office/drawing/2014/main" val="1949905057"/>
                    </a:ext>
                  </a:extLst>
                </a:gridCol>
                <a:gridCol w="6137553">
                  <a:extLst>
                    <a:ext uri="{9D8B030D-6E8A-4147-A177-3AD203B41FA5}">
                      <a16:colId xmlns:a16="http://schemas.microsoft.com/office/drawing/2014/main" val="3398010135"/>
                    </a:ext>
                  </a:extLst>
                </a:gridCol>
              </a:tblGrid>
              <a:tr h="247837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SassoonPrimaryInfant" pitchFamily="2" charset="0"/>
                        </a:rPr>
                        <a:t>Page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SassoonPrimaryInfant" pitchFamily="2" charset="0"/>
                        </a:rPr>
                        <a:t>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SassoonPrimaryInfant" pitchFamily="2" charset="0"/>
                        </a:rPr>
                        <a:t>Question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03927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assoonPrimaryInfant" pitchFamily="2" charset="0"/>
                        </a:rPr>
                        <a:t>Find one</a:t>
                      </a:r>
                      <a:r>
                        <a:rPr lang="en-GB" baseline="0" dirty="0">
                          <a:latin typeface="SassoonPrimaryInfant" pitchFamily="2" charset="0"/>
                        </a:rPr>
                        <a:t> like this (point to the snail)</a:t>
                      </a:r>
                      <a:endParaRPr lang="en-GB" dirty="0">
                        <a:latin typeface="SassoonPrimaryInfant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175911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assoonPrimaryInfant" pitchFamily="2" charset="0"/>
                        </a:rPr>
                        <a:t>What did the snail look at?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909120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assoonPrimaryInfant" pitchFamily="2" charset="0"/>
                        </a:rPr>
                        <a:t>What does the sea look like?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49737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assoonPrimaryInfant" pitchFamily="2" charset="0"/>
                        </a:rPr>
                        <a:t>What could the snail</a:t>
                      </a:r>
                      <a:r>
                        <a:rPr lang="en-GB" baseline="0" dirty="0">
                          <a:latin typeface="SassoonPrimaryInfant" pitchFamily="2" charset="0"/>
                        </a:rPr>
                        <a:t> say when they tell her to sit still?</a:t>
                      </a:r>
                      <a:endParaRPr lang="en-GB" dirty="0">
                        <a:latin typeface="SassoonPrimaryInfant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847554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assoonPrimaryInfant" pitchFamily="2" charset="0"/>
                        </a:rPr>
                        <a:t>Where did the snail sit on the whale?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014130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assoonPrimaryInfant" pitchFamily="2" charset="0"/>
                        </a:rPr>
                        <a:t>What will happen if the waves hit the snail?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05210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assoonPrimaryInfant" pitchFamily="2" charset="0"/>
                        </a:rPr>
                        <a:t>Can you describe the shark?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187261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assoonPrimaryInfant" pitchFamily="2" charset="0"/>
                        </a:rPr>
                        <a:t>How are the snail and the whale different?</a:t>
                      </a:r>
                      <a:r>
                        <a:rPr lang="en-GB" baseline="0" dirty="0">
                          <a:latin typeface="SassoonPrimaryInfant" pitchFamily="2" charset="0"/>
                        </a:rPr>
                        <a:t> </a:t>
                      </a:r>
                      <a:endParaRPr lang="en-GB" dirty="0">
                        <a:latin typeface="SassoonPrimaryInfant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469355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assoonPrimaryInfant" pitchFamily="2" charset="0"/>
                        </a:rPr>
                        <a:t>Why can’t the whale move?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520864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assoonPrimaryInfant" pitchFamily="2" charset="0"/>
                        </a:rPr>
                        <a:t>Why did the snail write</a:t>
                      </a:r>
                      <a:r>
                        <a:rPr lang="en-GB" baseline="0" dirty="0">
                          <a:latin typeface="SassoonPrimaryInfant" pitchFamily="2" charset="0"/>
                        </a:rPr>
                        <a:t> on the board? </a:t>
                      </a:r>
                      <a:endParaRPr lang="en-GB" dirty="0">
                        <a:latin typeface="SassoonPrimaryInfant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57099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PrimaryInfant" pitchFamily="2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assoonPrimaryInfant" pitchFamily="2" charset="0"/>
                        </a:rPr>
                        <a:t>Where do you think they will go next?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867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085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230" y="5734594"/>
            <a:ext cx="1494769" cy="112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191" y="496388"/>
            <a:ext cx="1101043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SassoonPrimaryInfant" pitchFamily="2" charset="0"/>
              </a:rPr>
              <a:t>Reading at home</a:t>
            </a:r>
          </a:p>
          <a:p>
            <a:endParaRPr lang="en-US" sz="3200" b="1" dirty="0">
              <a:latin typeface="SassoonPrimaryInfant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SassoonPrimaryInfant" pitchFamily="2" charset="0"/>
              </a:rPr>
              <a:t>“Children are made readers on the laps of their parents.”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SassoonPrimaryInfant" pitchFamily="2" charset="0"/>
              </a:rPr>
              <a:t>Emilie Buchwald</a:t>
            </a:r>
            <a:r>
              <a:rPr lang="en-US" sz="2400" b="1" dirty="0">
                <a:latin typeface="SassoonPrimaryInfant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latin typeface="SassoonPrimaryInfant" pitchFamily="2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SassoonPrimaryInfant" pitchFamily="2" charset="0"/>
              </a:rPr>
              <a:t>10 minute quality reading experience each day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SassoonPrimaryInfant" pitchFamily="2" charset="0"/>
              </a:rPr>
              <a:t>Listen to your child read their decodable reading book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SassoonPrimaryInfant" pitchFamily="2" charset="0"/>
              </a:rPr>
              <a:t>Read stories aloud to your child so they hear an expert reader!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SassoonPrimaryInfant" pitchFamily="2" charset="0"/>
              </a:rPr>
              <a:t>Use Blanks Levels to develop comprehension </a:t>
            </a:r>
          </a:p>
          <a:p>
            <a:endParaRPr lang="en-US" sz="3200" b="1" dirty="0">
              <a:latin typeface="SassoonPrimaryInfant" pitchFamily="2" charset="0"/>
            </a:endParaRPr>
          </a:p>
          <a:p>
            <a:endParaRPr lang="en-GB" sz="3200" b="1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68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230" y="5734594"/>
            <a:ext cx="1494769" cy="112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388" y="496388"/>
            <a:ext cx="10737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SassoonPrimaryInfant" pitchFamily="2" charset="0"/>
              </a:rPr>
              <a:t>Prompts to support reading </a:t>
            </a:r>
            <a:endParaRPr lang="en-GB" sz="3200" b="1" dirty="0">
              <a:latin typeface="SassoonPrimaryInfan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" y="1538006"/>
            <a:ext cx="4470083" cy="4315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9756" y="1290696"/>
            <a:ext cx="6335486" cy="4562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SassoonPrimaryInfant" pitchFamily="2" charset="0"/>
              </a:rPr>
              <a:t>Talk about the front cover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SassoonPrimaryInfant" pitchFamily="2" charset="0"/>
              </a:rPr>
              <a:t>Read the title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SassoonPrimaryInfant" pitchFamily="2" charset="0"/>
              </a:rPr>
              <a:t>Talk about the pictures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SassoonPrimaryInfant" pitchFamily="2" charset="0"/>
              </a:rPr>
              <a:t>Encourage left to right tracking of words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SassoonPrimaryInfant" pitchFamily="2" charset="0"/>
              </a:rPr>
              <a:t>Read the </a:t>
            </a:r>
            <a:r>
              <a:rPr lang="en-US" sz="2800" b="1" dirty="0">
                <a:latin typeface="SassoonPrimaryInfant" pitchFamily="2" charset="0"/>
              </a:rPr>
              <a:t>same </a:t>
            </a:r>
            <a:r>
              <a:rPr lang="en-US" sz="2800" dirty="0">
                <a:latin typeface="SassoonPrimaryInfant" pitchFamily="2" charset="0"/>
              </a:rPr>
              <a:t>book several times to develop confidence and fluency </a:t>
            </a:r>
            <a:endParaRPr lang="en-GB" sz="2800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47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EE46-57FA-488D-A3D8-BF9126E3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86770" y="843677"/>
            <a:ext cx="11218459" cy="5170646"/>
          </a:xfrm>
          <a:prstGeom prst="rect">
            <a:avLst/>
          </a:prstGeom>
          <a:solidFill>
            <a:schemeClr val="bg1"/>
          </a:solidFill>
          <a:ln w="793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Sassoon Primary" pitchFamily="50" charset="0"/>
              </a:rPr>
              <a:t>Aims:</a:t>
            </a:r>
          </a:p>
          <a:p>
            <a:pPr algn="ctr"/>
            <a:endParaRPr lang="en-GB" sz="6000" dirty="0">
              <a:latin typeface="Sassoon Primary" pitchFamily="50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>
                <a:latin typeface="Sassoon Primary" pitchFamily="50" charset="0"/>
              </a:rPr>
              <a:t>Phonics at Foxwood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>
                <a:latin typeface="Sassoon Primary" pitchFamily="50" charset="0"/>
              </a:rPr>
              <a:t>Phonics Scheme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>
                <a:latin typeface="Sassoon Primary" pitchFamily="50" charset="0"/>
              </a:rPr>
              <a:t>How can you help? Some quick tips!</a:t>
            </a:r>
          </a:p>
          <a:p>
            <a:pPr algn="ctr"/>
            <a:endParaRPr lang="en-GB" sz="3600" dirty="0">
              <a:latin typeface="Sassoon Primary" pitchFamily="50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GB" sz="3600" dirty="0">
              <a:latin typeface="Sassoon Primary" pitchFamily="50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GB" sz="3600" dirty="0">
              <a:latin typeface="Sassoon Primary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05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EE46-57FA-488D-A3D8-BF9126E3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85849" y="755050"/>
            <a:ext cx="10620302" cy="1015663"/>
          </a:xfrm>
          <a:prstGeom prst="rect">
            <a:avLst/>
          </a:prstGeom>
          <a:solidFill>
            <a:schemeClr val="bg1"/>
          </a:solidFill>
          <a:ln w="793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Sassoon Primary" pitchFamily="50" charset="0"/>
              </a:rPr>
              <a:t>Phonics at Foxwood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503694"/>
            <a:ext cx="10787744" cy="3262432"/>
          </a:xfrm>
          <a:prstGeom prst="rect">
            <a:avLst/>
          </a:prstGeom>
          <a:solidFill>
            <a:schemeClr val="bg1"/>
          </a:solidFill>
          <a:ln w="793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1000" dirty="0">
              <a:latin typeface="Sassoon Primary" pitchFamily="50" charset="0"/>
            </a:endParaRPr>
          </a:p>
          <a:p>
            <a:pPr algn="ctr"/>
            <a:r>
              <a:rPr lang="en-GB" sz="4400" dirty="0">
                <a:latin typeface="Sassoon Primary" pitchFamily="50" charset="0"/>
              </a:rPr>
              <a:t>To empower every learner in phonics, by giving them an opportunity to learn phonics and use it in a way that is most beneficial for them.</a:t>
            </a:r>
            <a:endParaRPr lang="en-GB" sz="4000" dirty="0">
              <a:latin typeface="Sassoon Primary" pitchFamily="50" charset="0"/>
            </a:endParaRPr>
          </a:p>
          <a:p>
            <a:pPr algn="ctr"/>
            <a:endParaRPr lang="en-GB" sz="2000" dirty="0">
              <a:latin typeface="Sassoon Primary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50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EE46-57FA-488D-A3D8-BF9126E3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85849" y="755050"/>
            <a:ext cx="10620302" cy="1015663"/>
          </a:xfrm>
          <a:prstGeom prst="rect">
            <a:avLst/>
          </a:prstGeom>
          <a:solidFill>
            <a:schemeClr val="bg1"/>
          </a:solidFill>
          <a:ln w="793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Sassoon Primary" pitchFamily="50" charset="0"/>
              </a:rPr>
              <a:t>Phonics scheme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849" y="2595237"/>
            <a:ext cx="10787744" cy="3724096"/>
          </a:xfrm>
          <a:prstGeom prst="rect">
            <a:avLst/>
          </a:prstGeom>
          <a:solidFill>
            <a:schemeClr val="bg1"/>
          </a:solidFill>
          <a:ln w="793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571500" indent="-571500" algn="ctr">
              <a:buFontTx/>
              <a:buChar char="-"/>
            </a:pPr>
            <a:endParaRPr lang="en-GB" sz="4400" dirty="0">
              <a:latin typeface="Sassoon Primary" pitchFamily="50" charset="0"/>
            </a:endParaRPr>
          </a:p>
          <a:p>
            <a:pPr algn="ctr"/>
            <a:r>
              <a:rPr lang="en-GB" sz="4400" dirty="0">
                <a:latin typeface="Sassoon Primary" pitchFamily="50" charset="0"/>
              </a:rPr>
              <a:t>Success For All</a:t>
            </a:r>
          </a:p>
          <a:p>
            <a:pPr algn="ctr"/>
            <a:endParaRPr lang="en-GB" sz="4400" dirty="0">
              <a:latin typeface="Sassoon Primary" pitchFamily="50" charset="0"/>
            </a:endParaRPr>
          </a:p>
          <a:p>
            <a:pPr algn="ctr"/>
            <a:endParaRPr lang="en-GB" sz="4400" dirty="0">
              <a:latin typeface="Sassoon Primary" pitchFamily="50" charset="0"/>
            </a:endParaRPr>
          </a:p>
          <a:p>
            <a:pPr marL="571500" indent="-571500" algn="ctr">
              <a:buFontTx/>
              <a:buChar char="-"/>
            </a:pPr>
            <a:endParaRPr lang="en-GB" sz="4000" dirty="0">
              <a:latin typeface="Sassoon Primary" pitchFamily="50" charset="0"/>
            </a:endParaRPr>
          </a:p>
          <a:p>
            <a:pPr algn="ctr"/>
            <a:endParaRPr lang="en-GB" sz="2000" dirty="0">
              <a:latin typeface="Sassoon Primary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DC3A1-898A-41B5-866B-41DED503A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271" y="4196055"/>
            <a:ext cx="33909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99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EE46-57FA-488D-A3D8-BF9126E3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85849" y="755050"/>
            <a:ext cx="10620302" cy="1015663"/>
          </a:xfrm>
          <a:prstGeom prst="rect">
            <a:avLst/>
          </a:prstGeom>
          <a:solidFill>
            <a:schemeClr val="bg1"/>
          </a:solidFill>
          <a:ln w="793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Sassoon Primary" pitchFamily="50" charset="0"/>
              </a:rPr>
              <a:t>Phonics scheme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849" y="2378854"/>
            <a:ext cx="10787744" cy="3785652"/>
          </a:xfrm>
          <a:prstGeom prst="rect">
            <a:avLst/>
          </a:prstGeom>
          <a:solidFill>
            <a:schemeClr val="bg1"/>
          </a:solidFill>
          <a:ln w="793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571500" indent="-571500" algn="ctr">
              <a:buFontTx/>
              <a:buChar char="-"/>
            </a:pPr>
            <a:endParaRPr lang="en-GB" sz="4400" dirty="0">
              <a:latin typeface="Sassoon Primary" pitchFamily="50" charset="0"/>
            </a:endParaRPr>
          </a:p>
          <a:p>
            <a:pPr marL="571500" indent="-571500" algn="ctr">
              <a:buFontTx/>
              <a:buChar char="-"/>
            </a:pPr>
            <a:r>
              <a:rPr lang="en-GB" sz="4400" dirty="0">
                <a:latin typeface="Sassoon Primary" pitchFamily="50" charset="0"/>
              </a:rPr>
              <a:t>Can be adapted for all of our learners.</a:t>
            </a:r>
          </a:p>
          <a:p>
            <a:pPr marL="571500" indent="-571500" algn="ctr">
              <a:buFontTx/>
              <a:buChar char="-"/>
            </a:pPr>
            <a:r>
              <a:rPr lang="en-GB" sz="4400" dirty="0">
                <a:latin typeface="Sassoon Primary" pitchFamily="50" charset="0"/>
              </a:rPr>
              <a:t>68 steps which cover all sounds. </a:t>
            </a:r>
          </a:p>
          <a:p>
            <a:pPr algn="ctr"/>
            <a:r>
              <a:rPr lang="en-GB" sz="4400" dirty="0">
                <a:latin typeface="Sassoon Primary" pitchFamily="50" charset="0"/>
              </a:rPr>
              <a:t>- Books that run alongside to consolidate their learning.</a:t>
            </a:r>
            <a:endParaRPr lang="en-GB" sz="4000" dirty="0">
              <a:latin typeface="Sassoon Primary" pitchFamily="50" charset="0"/>
            </a:endParaRPr>
          </a:p>
          <a:p>
            <a:pPr algn="ctr"/>
            <a:endParaRPr lang="en-GB" sz="2000" dirty="0">
              <a:latin typeface="Sassoon Primary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862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EE46-57FA-488D-A3D8-BF9126E3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919071"/>
            <a:ext cx="10620302" cy="1015663"/>
          </a:xfrm>
          <a:prstGeom prst="rect">
            <a:avLst/>
          </a:prstGeom>
          <a:solidFill>
            <a:schemeClr val="bg1"/>
          </a:solidFill>
          <a:ln w="793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Sassoon Primary" pitchFamily="50" charset="0"/>
              </a:rPr>
              <a:t>How can you help?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2128" y="2244634"/>
            <a:ext cx="10787744" cy="3785652"/>
          </a:xfrm>
          <a:prstGeom prst="rect">
            <a:avLst/>
          </a:prstGeom>
          <a:solidFill>
            <a:schemeClr val="bg1"/>
          </a:solidFill>
          <a:ln w="793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4400" dirty="0">
              <a:latin typeface="Sassoon Primary" pitchFamily="50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4400" dirty="0">
                <a:latin typeface="Sassoon Primary" pitchFamily="50" charset="0"/>
              </a:rPr>
              <a:t>Use pure sounds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4400" dirty="0">
                <a:latin typeface="Sassoon Primary" pitchFamily="50" charset="0"/>
              </a:rPr>
              <a:t>Use correct terminology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4400" dirty="0">
                <a:latin typeface="Sassoon Primary" pitchFamily="50" charset="0"/>
              </a:rPr>
              <a:t>Encourage segmenting and blending of unfamiliar words.</a:t>
            </a:r>
          </a:p>
          <a:p>
            <a:pPr algn="ctr"/>
            <a:endParaRPr lang="en-GB" sz="2000" dirty="0">
              <a:latin typeface="Sassoon Primary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52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71" y="431074"/>
            <a:ext cx="11299371" cy="7247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SassoonPrimaryInfant" pitchFamily="2" charset="0"/>
              </a:rPr>
              <a:t>Aims of session:</a:t>
            </a:r>
          </a:p>
          <a:p>
            <a:endParaRPr lang="en-GB" sz="3200" dirty="0">
              <a:latin typeface="SassoonPrimaryInfant" pitchFamily="2" charset="0"/>
            </a:endParaRP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SassoonPrimaryInfant" pitchFamily="2" charset="0"/>
              </a:rPr>
              <a:t>Introduce The Simple View of Reading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SassoonPrimaryInfant" pitchFamily="2" charset="0"/>
              </a:rPr>
              <a:t>Share an example early reader </a:t>
            </a:r>
            <a:endParaRPr lang="en-GB" sz="3200" dirty="0">
              <a:latin typeface="SassoonPrimaryInfant" pitchFamily="2" charset="0"/>
            </a:endParaRP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SassoonPrimaryInfant" pitchFamily="2" charset="0"/>
              </a:rPr>
              <a:t>Outline Blanks Levels of Questioning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SassoonPrimaryInfant" pitchFamily="2" charset="0"/>
              </a:rPr>
              <a:t>Understand more about phonics and the Success for All approach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SassoonPrimaryInfant" pitchFamily="2" charset="0"/>
              </a:rPr>
              <a:t>Know how to best support your child’s reading at home</a:t>
            </a:r>
            <a:endParaRPr lang="en-GB" sz="3200" dirty="0">
              <a:latin typeface="SassoonPrimaryInfant" pitchFamily="2" charset="0"/>
            </a:endParaRP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>
              <a:latin typeface="SassoonPrimaryInfant" pitchFamily="2" charset="0"/>
            </a:endParaRPr>
          </a:p>
          <a:p>
            <a:endParaRPr lang="en-GB" sz="2400" dirty="0">
              <a:latin typeface="SassoonPrimaryInfant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SassoonPrimaryInfant" pitchFamily="2" charset="0"/>
            </a:endParaRPr>
          </a:p>
        </p:txBody>
      </p:sp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231" y="5734594"/>
            <a:ext cx="1494769" cy="112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933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EE46-57FA-488D-A3D8-BF9126E3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85849" y="755050"/>
            <a:ext cx="10620302" cy="1015663"/>
          </a:xfrm>
          <a:prstGeom prst="rect">
            <a:avLst/>
          </a:prstGeom>
          <a:solidFill>
            <a:schemeClr val="bg1"/>
          </a:solidFill>
          <a:ln w="793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Sassoon Primary" pitchFamily="50" charset="0"/>
              </a:rPr>
              <a:t>How can you help?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9B50CD-1F45-4817-A79C-76AE64025F93}"/>
              </a:ext>
            </a:extLst>
          </p:cNvPr>
          <p:cNvSpPr txBox="1"/>
          <p:nvPr/>
        </p:nvSpPr>
        <p:spPr>
          <a:xfrm>
            <a:off x="908957" y="1971953"/>
            <a:ext cx="10444843" cy="4585871"/>
          </a:xfrm>
          <a:prstGeom prst="rect">
            <a:avLst/>
          </a:prstGeom>
          <a:solidFill>
            <a:schemeClr val="bg1"/>
          </a:solidFill>
          <a:ln w="79375">
            <a:solidFill>
              <a:schemeClr val="tx2"/>
            </a:solidFill>
          </a:ln>
        </p:spPr>
        <p:txBody>
          <a:bodyPr wrap="square" numCol="1" rtlCol="0">
            <a:spAutoFit/>
          </a:bodyPr>
          <a:lstStyle/>
          <a:p>
            <a:pPr marL="457200" indent="-457200" algn="ctr">
              <a:buFontTx/>
              <a:buChar char="-"/>
            </a:pPr>
            <a:endParaRPr lang="en-GB" sz="2800" dirty="0">
              <a:latin typeface="Sassoon Primary" pitchFamily="50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4400" dirty="0">
                <a:latin typeface="Sassoon Primary" pitchFamily="50" charset="0"/>
              </a:rPr>
              <a:t>Tune them into sounds around them.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4400" dirty="0">
                <a:latin typeface="Sassoon Primary" pitchFamily="50" charset="0"/>
              </a:rPr>
              <a:t>Identify the sounds when they hear them.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4400" dirty="0">
                <a:latin typeface="Sassoon Primary" pitchFamily="50" charset="0"/>
              </a:rPr>
              <a:t>Use sensory activities to encourage engagement with letters.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4400" dirty="0">
              <a:latin typeface="Sassoon Primary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656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EE46-57FA-488D-A3D8-BF9126E3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85849" y="755050"/>
            <a:ext cx="10620302" cy="1015663"/>
          </a:xfrm>
          <a:prstGeom prst="rect">
            <a:avLst/>
          </a:prstGeom>
          <a:solidFill>
            <a:schemeClr val="bg1"/>
          </a:solidFill>
          <a:ln w="793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Sassoon Primary" pitchFamily="50" charset="0"/>
              </a:rPr>
              <a:t>Ideas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50DC3-9704-4B59-A21B-F171208F9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19" y="2075868"/>
            <a:ext cx="3005556" cy="2348880"/>
          </a:xfrm>
          <a:prstGeom prst="rect">
            <a:avLst/>
          </a:prstGeom>
        </p:spPr>
      </p:pic>
      <p:sp>
        <p:nvSpPr>
          <p:cNvPr id="7" name="AutoShape 2" descr="Harvest Sensory Learning! | Literacy lessons, Alphabet activities, Alphabet  preschool">
            <a:extLst>
              <a:ext uri="{FF2B5EF4-FFF2-40B4-BE49-F238E27FC236}">
                <a16:creationId xmlns:a16="http://schemas.microsoft.com/office/drawing/2014/main" id="{E8232BCF-16E9-4CD1-94BF-66A160FAF6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CCF3CC-43EB-43B3-A433-511E6E66C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25" y="2160638"/>
            <a:ext cx="2777174" cy="2363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5D7BD9-0DEC-49E7-A66A-9CEE58DB8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438" y="2373174"/>
            <a:ext cx="3603124" cy="4119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7ACD17-0721-4CF0-9016-2DA3FDAF3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14" y="4729903"/>
            <a:ext cx="2819766" cy="1938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D51F48-4564-4422-8EF9-F6E3C2C3D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3320" y="4782487"/>
            <a:ext cx="3207093" cy="17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76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849" y="755050"/>
            <a:ext cx="10620302" cy="1015663"/>
          </a:xfrm>
          <a:prstGeom prst="rect">
            <a:avLst/>
          </a:prstGeom>
          <a:solidFill>
            <a:schemeClr val="bg1"/>
          </a:solidFill>
          <a:ln w="793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Sassoon Primary" pitchFamily="50" charset="0"/>
              </a:rPr>
              <a:t>Questions ? </a:t>
            </a:r>
          </a:p>
        </p:txBody>
      </p:sp>
      <p:sp>
        <p:nvSpPr>
          <p:cNvPr id="7" name="AutoShape 2" descr="Harvest Sensory Learning! | Literacy lessons, Alphabet activities, Alphabet  preschool">
            <a:extLst>
              <a:ext uri="{FF2B5EF4-FFF2-40B4-BE49-F238E27FC236}">
                <a16:creationId xmlns:a16="http://schemas.microsoft.com/office/drawing/2014/main" id="{E8232BCF-16E9-4CD1-94BF-66A160FAF6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92A13-BA1A-4E0E-84D5-38A4B78BE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2121763"/>
            <a:ext cx="3485965" cy="2614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2B1882-DA37-4F7A-A4BB-2F861F18FF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05" y="2229775"/>
            <a:ext cx="3604333" cy="2703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9E5772-756D-4190-8831-6A70DE2FD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312" y="2578407"/>
            <a:ext cx="4363375" cy="327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787490" y="672196"/>
            <a:ext cx="2478224" cy="140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787489" y="781957"/>
            <a:ext cx="1759767" cy="175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635087" y="746353"/>
            <a:ext cx="2630627" cy="16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4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1296622" y="1122363"/>
            <a:ext cx="2269537" cy="22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230" y="5734594"/>
            <a:ext cx="1494769" cy="112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2778" y="1399678"/>
            <a:ext cx="102020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SassoonPrimaryInfant" pitchFamily="2" charset="0"/>
              </a:rPr>
              <a:t>Data 2020-2021</a:t>
            </a:r>
          </a:p>
          <a:p>
            <a:endParaRPr lang="en-US" sz="3600" dirty="0">
              <a:latin typeface="SassoonPrimaryInfant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latin typeface="SassoonPrimaryInfant" pitchFamily="2" charset="0"/>
              </a:rPr>
              <a:t>79% </a:t>
            </a:r>
            <a:r>
              <a:rPr lang="en-GB" sz="3200" dirty="0">
                <a:latin typeface="SassoonPrimaryInfant" pitchFamily="2" charset="0"/>
              </a:rPr>
              <a:t>of pupils across the Academy either</a:t>
            </a:r>
            <a:r>
              <a:rPr lang="en-GB" sz="3200" b="1" dirty="0">
                <a:latin typeface="SassoonPrimaryInfant" pitchFamily="2" charset="0"/>
              </a:rPr>
              <a:t> met </a:t>
            </a:r>
            <a:r>
              <a:rPr lang="en-GB" sz="3200" dirty="0">
                <a:latin typeface="SassoonPrimaryInfant" pitchFamily="2" charset="0"/>
              </a:rPr>
              <a:t>or are </a:t>
            </a:r>
            <a:r>
              <a:rPr lang="en-GB" sz="3200" b="1" dirty="0">
                <a:latin typeface="SassoonPrimaryInfant" pitchFamily="2" charset="0"/>
              </a:rPr>
              <a:t>on track to meet</a:t>
            </a:r>
            <a:r>
              <a:rPr lang="en-GB" sz="3200" dirty="0">
                <a:latin typeface="SassoonPrimaryInfant" pitchFamily="2" charset="0"/>
              </a:rPr>
              <a:t> KSEPs in Reading</a:t>
            </a:r>
          </a:p>
          <a:p>
            <a:endParaRPr lang="en-GB" sz="3200" dirty="0">
              <a:latin typeface="SassoonPrimaryInfant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latin typeface="SassoonPrimaryInfant" pitchFamily="2" charset="0"/>
              </a:rPr>
              <a:t>Reading is the </a:t>
            </a:r>
            <a:r>
              <a:rPr lang="en-GB" sz="3200" b="1" dirty="0">
                <a:latin typeface="SassoonPrimaryInfant" pitchFamily="2" charset="0"/>
              </a:rPr>
              <a:t>third highest </a:t>
            </a:r>
            <a:r>
              <a:rPr lang="en-GB" sz="3200" dirty="0">
                <a:latin typeface="SassoonPrimaryInfant" pitchFamily="2" charset="0"/>
              </a:rPr>
              <a:t>achieving subject (out of 17 subjects)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025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787490" y="672196"/>
            <a:ext cx="2478224" cy="140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787489" y="781957"/>
            <a:ext cx="1759767" cy="175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635087" y="746353"/>
            <a:ext cx="2630627" cy="16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4" descr="data:image/jpg;base64,%20/9j/4AAQSkZJRgABAQEAYABgAAD/2wBDAAUDBAQEAwUEBAQFBQUGBwwIBwcHBw8LCwkMEQ8SEhEPERETFhwXExQaFRERGCEYGh0dHx8fExciJCIeJBweHx7/2wBDAQUFBQcGBw4ICA4eFBEUHh4eHh4eHh4eHh4eHh4eHh4eHh4eHh4eHh4eHh4eHh4eHh4eHh4eHh4eHh4eHh4eHh7/wAARCABNAL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EOBSjpVTWIZLjSLu3hneCSSB1SVDhkYqcMD6g818ueH/2oNc03TEsNc8OwarfQExvdx3Hk+bg4yV2kA+uOPaurDYOriU3SV7GVStCnbmPq09KBzXyprH7SeveIo7fQ9B0SHRLu+uI7f7a1x5zRK7BSVG0ANz1OcelfU9vH5VvHFvZ9ihdzHJOB1NGJwdXDW9orNhTrQqX5SWikpa5TUKK4nx9rt5pviDS7GLXLfR7W4gleWeaASDcpXA5+pqN/EGo2+i2cen6zZa5fane/ZrW58kRxRYGWLBTzgAn3oA7qiuMkvfEXh/VdOh1bUoNUsdRm+zeYtuIpIJSCVIAJDKcGqZ8Q+Ihqp8IZj/trz94vfLHl/ZOvm7f72Plx680Ad/RXI3fiG40fxBrFrqcqtaxaeL6zO0AkLlXX3O7H51j2PizXJfCHlTrHH4ia/jsQuwYBkIZWx6BCT+FAHo1FcZBeeI/EOoaiulapBpljp85tVdrYSvcSqBuJBOFXPHFVh4w1VNClt5LW2bXo9TGlgDPktK3Ik9du3nFAHeUVxV5e+JfDV3YXGq6nbarYXVwltOFthE8DPwrLg8rnjmo7S58W6tqmuHTtZtIEsL1oIbea0DK4Cg8sCCOtAHc0Vj+DtZOvaBDqEkIgmLNHNGDkLIjFWAPcZFbFABRRRQAUUUUAFFFFADJRuRl9QRXxJ8V/gf4u8HQXuuK1tqujxM0stxA214lJ6uh54z1BNfbjgMpUjIPBFfMPxG+IPjb4T61e+EL/TrDxB4eulZ9MfUVZj5Df8smYH5wmduDzjHNerlNWtCo1St6PqcmLjBxvM4DwH8HfGM2jx+ObpbLTdOsohqVuLqX57kIPMUAD7obA5OOvSvV/E37UOhW+n27eHdDur69liV5VuG8qOBiOUzyWIPoAPevAfHvxJ8WeNFW31XUBDp0eBFp9ovlW0YHQbB1x2zmuf8AD+i6v4g1OPTNE0251C7fpFBGWOPU9gPc8V9DPA+3/eYtrTotkvNnBGvye7SPrP4MfGLxV47nvGk8O6NJDaDdLDaX+262+qxP98e+QO3WvZ9I1G01SxjvLOQyRPkcggqwOCrA8hgeCDyK8b+APw28deDNGnj1HUtDszcHcsIshcTQk9QZQVzn05A7V2o/t7w74uguby3hvNN1SQQXdxZxsgjmxiOV4iWxn7hYEjlcgYzXy+MjRdaSo2t0PToufIuc6DUdE+2eKNP1h5IzHaQSxGFkzuL4wc+2KPE3h+HV7CGKGc2FzazCe1niQZikHfHQg8gisz4navHp+iQ2JvBZy6lMtsJy23yoz/rHz7L+pFc9Z+KpoPhvqkdjqC3F3pkwtFu87sxM4CTe/wAp/Na4UbnSW3h3WLrVLS/8Q6tb3gsWMlrBb25jj8zGA78kkjsKrHwXKYDff2gP+Ei+1/av7Q8vjPTy9uf9Xt+Xbn3q7pPhGx0+7tb6DUtVe4TmR3vGZbnI/iU8Y78Yrj/GPimOPxdNfw6usK6HJHEtnvx9q3H9/wAd8AgD3Bo6gdf4x8Kr4jl0yWS4ED2suZtoOJYjgtH9CQKWbwrFJ47i8SefiNIcG2xw0oBUSenCkis3xRBb614y8O2jXFz9iubO4mxBO0e/AQqcqR61latNeaPF4q0CHUbq5tYNK+1QSSylpLdmyNm/r2yM80gOiuPDus2WqXl54c1eCzivpPNuLe5t/MVZMYLpgjBPcHik/wCEKtj4cfTXvp2vZLr7ab/AEn2jOQ4HQAdMelZfgawj+2Wdy2h6/auIN/2m6vi8THb/AHd56544rB8Kal4qi0VdMtjNdHWXk+x3jEt9jIdhLuJ7BRuX3pgdlH4c1q/vrOXxHrMF5bWUomigt7fyhJIPutISTnHXA4qIeG/EdvqOqSaZr9rZ22o3LTt/om+VCQBwScZwPSsPQ4dS/wCFd6Vr1ndzzX+ltLIwklJFzEHYOjZ6nAyPQiul8CLd6gJvE9+8ivqQBtrfflYLcfcGOm49SaANnw7pNtoekQaZabjFED8znLOxOWYn1JJNaFFFABRRRQAUUUUAFFFFABXO+PfBvh/xvoraT4gsVuIc7o3B2yQt/eRuoP8APvXRUVUZSi1KLsxNJqzPBLH9l3wZDqAmuda1q5tgciAtGmR6FgufyxXr/hHwn4e8J6eLDw9pNtp8P8Xlr8zn1Zjyx+prcorati69ZWqSbIhShD4UFFFFc5oZ0+jWU+sxatMhkuIYWhjDHKICckhfU4HNQzeHdKm1C5vJLZWa6thbXEf/ACzkQHIyvryea16KAOb0zwXpVheQXEdxqUwtjm2hmvHeOE4x8qn+ua0NM0DTNP006fDbq8TFy5l+d3LkliSeucmtSigDmZvBOkyW2nQrcajB/Z0bRWzw3TI6o3UFhyRwBVi28J6Nb6Pe6XFDJ5d8pW6laUtLLkYyXPJNb1FAHPaT4TtNNuobiHUtYk8kYWKa+d48YxgqeDWlomk2uj6ZHp1kHECFiu9tx+Yknn6k1fooAy9O0OxsNCbRbcSC0ZXQgvlsPnPP4mrelWUGm6bb6fbbhDbxrHHuOTtAwMmrNFABRRRQAUUUUAf/2Q=="/>
          <p:cNvSpPr>
            <a:spLocks noChangeAspect="1" noChangeArrowheads="1"/>
          </p:cNvSpPr>
          <p:nvPr/>
        </p:nvSpPr>
        <p:spPr bwMode="auto">
          <a:xfrm>
            <a:off x="1296622" y="1122363"/>
            <a:ext cx="2269537" cy="22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230" y="5734594"/>
            <a:ext cx="1494769" cy="112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669925" y="1463039"/>
          <a:ext cx="10159184" cy="4663440"/>
        </p:xfrm>
        <a:graphic>
          <a:graphicData uri="http://schemas.openxmlformats.org/drawingml/2006/table">
            <a:tbl>
              <a:tblPr firstRow="1">
                <a:solidFill>
                  <a:srgbClr val="FFCCCC"/>
                </a:solidFill>
                <a:tableStyleId>{2D5ABB26-0587-4C30-8999-92F81FD0307C}</a:tableStyleId>
              </a:tblPr>
              <a:tblGrid>
                <a:gridCol w="1972296">
                  <a:extLst>
                    <a:ext uri="{9D8B030D-6E8A-4147-A177-3AD203B41FA5}">
                      <a16:colId xmlns:a16="http://schemas.microsoft.com/office/drawing/2014/main" val="1697441683"/>
                    </a:ext>
                  </a:extLst>
                </a:gridCol>
                <a:gridCol w="8186888">
                  <a:extLst>
                    <a:ext uri="{9D8B030D-6E8A-4147-A177-3AD203B41FA5}">
                      <a16:colId xmlns:a16="http://schemas.microsoft.com/office/drawing/2014/main" val="797084396"/>
                    </a:ext>
                  </a:extLst>
                </a:gridCol>
              </a:tblGrid>
              <a:tr h="188382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SassoonPrimaryInfant" pitchFamily="2" charset="0"/>
                        </a:rPr>
                        <a:t>Autumn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baseline="0" dirty="0">
                          <a:solidFill>
                            <a:srgbClr val="00B050"/>
                          </a:solidFill>
                          <a:latin typeface="SassoonPrimaryInfant" pitchFamily="2" charset="0"/>
                        </a:rPr>
                        <a:t>Review our approach to teaching phonics and ensure there is a </a:t>
                      </a:r>
                      <a:r>
                        <a:rPr lang="en-GB" sz="2400" b="1" baseline="0" dirty="0">
                          <a:solidFill>
                            <a:srgbClr val="00B050"/>
                          </a:solidFill>
                          <a:latin typeface="SassoonPrimaryInfant" pitchFamily="2" charset="0"/>
                        </a:rPr>
                        <a:t>consistent</a:t>
                      </a:r>
                      <a:r>
                        <a:rPr lang="en-GB" sz="2400" baseline="0" dirty="0">
                          <a:solidFill>
                            <a:srgbClr val="00B050"/>
                          </a:solidFill>
                          <a:latin typeface="SassoonPrimaryInfant" pitchFamily="2" charset="0"/>
                        </a:rPr>
                        <a:t> approach across the Academy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aseline="0" dirty="0">
                          <a:solidFill>
                            <a:srgbClr val="00B050"/>
                          </a:solidFill>
                          <a:latin typeface="SassoonPrimaryInfant" pitchFamily="2" charset="0"/>
                        </a:rPr>
                        <a:t>Establish links with Reading/English Leads in other local special schools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aseline="0" dirty="0">
                          <a:solidFill>
                            <a:srgbClr val="00B050"/>
                          </a:solidFill>
                          <a:latin typeface="SassoonPrimaryInfant" pitchFamily="2" charset="0"/>
                        </a:rPr>
                        <a:t>Reading learning walks and informal observations</a:t>
                      </a:r>
                      <a:endParaRPr lang="en-GB" sz="2400" dirty="0">
                        <a:solidFill>
                          <a:srgbClr val="00B050"/>
                        </a:solidFill>
                        <a:latin typeface="SassoonPrimaryInfan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435198"/>
                  </a:ext>
                </a:extLst>
              </a:tr>
              <a:tr h="152499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SassoonPrimaryInfant" pitchFamily="2" charset="0"/>
                        </a:rPr>
                        <a:t>Spring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solidFill>
                            <a:srgbClr val="00B050"/>
                          </a:solidFill>
                          <a:latin typeface="SassoonPrimaryInfant" pitchFamily="2" charset="0"/>
                        </a:rPr>
                        <a:t>Roll-out</a:t>
                      </a:r>
                      <a:r>
                        <a:rPr lang="en-GB" sz="2400" baseline="0" dirty="0">
                          <a:solidFill>
                            <a:srgbClr val="00B050"/>
                          </a:solidFill>
                          <a:latin typeface="SassoonPrimaryInfant" pitchFamily="2" charset="0"/>
                        </a:rPr>
                        <a:t> a systematic approach to teaching phonics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baseline="0" dirty="0">
                          <a:solidFill>
                            <a:srgbClr val="00B050"/>
                          </a:solidFill>
                          <a:latin typeface="SassoonPrimaryInfant" pitchFamily="2" charset="0"/>
                        </a:rPr>
                        <a:t>Support and training for all class-based staff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baseline="0" dirty="0">
                          <a:solidFill>
                            <a:srgbClr val="00B050"/>
                          </a:solidFill>
                          <a:latin typeface="SassoonPrimaryInfant" pitchFamily="2" charset="0"/>
                        </a:rPr>
                        <a:t>Review existing reading schemes and source phonetically decodable reading books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964103"/>
                  </a:ext>
                </a:extLst>
              </a:tr>
              <a:tr h="116617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SassoonPrimaryInfant" pitchFamily="2" charset="0"/>
                        </a:rPr>
                        <a:t>Summer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SassoonPrimaryInfant" pitchFamily="2" charset="0"/>
                        </a:rPr>
                        <a:t>Devise a</a:t>
                      </a:r>
                      <a:r>
                        <a:rPr lang="en-GB" sz="2400" baseline="0" dirty="0">
                          <a:latin typeface="SassoonPrimaryInfant" pitchFamily="2" charset="0"/>
                        </a:rPr>
                        <a:t>n Academy reading booklet to share with all stakeholders </a:t>
                      </a:r>
                      <a:endParaRPr lang="en-GB" sz="2400" dirty="0">
                        <a:latin typeface="SassoonPrimaryInfant" pitchFamily="2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SassoonPrimaryInfant" pitchFamily="2" charset="0"/>
                        </a:rPr>
                        <a:t>Promote</a:t>
                      </a:r>
                      <a:r>
                        <a:rPr lang="en-GB" sz="2400" baseline="0" dirty="0">
                          <a:latin typeface="SassoonPrimaryInfant" pitchFamily="2" charset="0"/>
                        </a:rPr>
                        <a:t> parental involvement and engagement in reading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31138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5087" y="672196"/>
            <a:ext cx="6484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SassoonPrimaryInfant" pitchFamily="2" charset="0"/>
              </a:rPr>
              <a:t>Reading Action Plan 2021/2022</a:t>
            </a:r>
          </a:p>
        </p:txBody>
      </p:sp>
    </p:spTree>
    <p:extLst>
      <p:ext uri="{BB962C8B-B14F-4D97-AF65-F5344CB8AC3E}">
        <p14:creationId xmlns:p14="http://schemas.microsoft.com/office/powerpoint/2010/main" val="112141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314" y="1959427"/>
            <a:ext cx="10585300" cy="286076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 sz="4000" b="1" dirty="0">
                <a:latin typeface="SassoonPrimaryInfant" pitchFamily="2" charset="0"/>
              </a:rPr>
            </a:br>
            <a:r>
              <a:rPr lang="en-US" sz="4900" b="1" dirty="0">
                <a:latin typeface="SassoonPrimaryInfant" pitchFamily="2" charset="0"/>
              </a:rPr>
              <a:t>“Reading is the gateway skill that makes all other learning possible.” </a:t>
            </a:r>
            <a:br>
              <a:rPr lang="en-US" sz="4900" b="1" dirty="0">
                <a:latin typeface="SassoonPrimaryInfant" pitchFamily="2" charset="0"/>
              </a:rPr>
            </a:br>
            <a:r>
              <a:rPr lang="en-US" sz="2700" dirty="0">
                <a:latin typeface="SassoonPrimaryInfant" pitchFamily="2" charset="0"/>
              </a:rPr>
              <a:t>Barack Obama</a:t>
            </a:r>
            <a:br>
              <a:rPr lang="en-US" sz="3200" dirty="0">
                <a:latin typeface="SassoonPrimaryInfant" pitchFamily="2" charset="0"/>
              </a:rPr>
            </a:br>
            <a:endParaRPr lang="en-GB" sz="5400" b="1" dirty="0">
              <a:latin typeface="SassoonPrimaryInfant" pitchFamily="2" charset="0"/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230" y="5734594"/>
            <a:ext cx="1494769" cy="112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068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583" y="783772"/>
            <a:ext cx="1093361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SassoonPrimaryInfant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SassoonPrimaryInfant" pitchFamily="2" charset="0"/>
              </a:rPr>
              <a:t>Reading is a complex skill but it is widely accepted that reading has two basic components: </a:t>
            </a:r>
            <a:r>
              <a:rPr lang="en-GB" sz="3200" b="1" dirty="0">
                <a:latin typeface="SassoonPrimaryInfant" pitchFamily="2" charset="0"/>
              </a:rPr>
              <a:t>word recognition </a:t>
            </a:r>
            <a:r>
              <a:rPr lang="en-GB" sz="3200" dirty="0">
                <a:latin typeface="SassoonPrimaryInfant" pitchFamily="2" charset="0"/>
              </a:rPr>
              <a:t>and </a:t>
            </a:r>
            <a:r>
              <a:rPr lang="en-GB" sz="3200" b="1" dirty="0">
                <a:latin typeface="SassoonPrimaryInfant" pitchFamily="2" charset="0"/>
              </a:rPr>
              <a:t>language comprehension</a:t>
            </a:r>
            <a:r>
              <a:rPr lang="en-GB" sz="3200" dirty="0">
                <a:latin typeface="SassoonPrimaryInfant" pitchFamily="2" charset="0"/>
              </a:rPr>
              <a:t>.</a:t>
            </a:r>
            <a:r>
              <a:rPr lang="en-GB" sz="3200" b="1" dirty="0">
                <a:latin typeface="SassoonPrimaryInfant" pitchFamily="2" charset="0"/>
              </a:rPr>
              <a:t>  </a:t>
            </a:r>
          </a:p>
          <a:p>
            <a:pPr>
              <a:lnSpc>
                <a:spcPct val="150000"/>
              </a:lnSpc>
            </a:pPr>
            <a:endParaRPr lang="en-GB" sz="3200" b="1" dirty="0">
              <a:latin typeface="SassoonPrimaryInfant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3200" dirty="0">
                <a:latin typeface="SassoonPrimaryInfant" pitchFamily="2" charset="0"/>
              </a:rPr>
              <a:t>This is called </a:t>
            </a:r>
            <a:r>
              <a:rPr lang="en-GB" sz="3200" b="1" dirty="0">
                <a:latin typeface="SassoonPrimaryInfant" pitchFamily="2" charset="0"/>
              </a:rPr>
              <a:t>The Simple View of Reading</a:t>
            </a:r>
            <a:r>
              <a:rPr lang="en-GB" sz="3200" dirty="0">
                <a:latin typeface="SassoonPrimaryInfant" pitchFamily="2" charset="0"/>
              </a:rPr>
              <a:t>. </a:t>
            </a:r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230" y="5734594"/>
            <a:ext cx="1494769" cy="112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505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1180" y="470263"/>
            <a:ext cx="1030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SassoonPrimaryInfant" pitchFamily="2" charset="0"/>
              </a:rPr>
              <a:t>The Simple View of Reading </a:t>
            </a:r>
            <a:r>
              <a:rPr lang="en-GB" sz="2400" dirty="0">
                <a:latin typeface="SassoonPrimaryInfant" pitchFamily="2" charset="0"/>
              </a:rPr>
              <a:t>(Gough and Tunmer, 1986)</a:t>
            </a:r>
            <a:endParaRPr lang="en-GB" sz="2400" b="1" dirty="0">
              <a:latin typeface="SassoonPrimaryInfan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42" y="1206216"/>
            <a:ext cx="6462118" cy="4865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2760" y="1561458"/>
            <a:ext cx="45772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assoonPrimaryInfant" pitchFamily="2" charset="0"/>
              </a:rPr>
              <a:t>Word recognition </a:t>
            </a:r>
            <a:r>
              <a:rPr lang="en-GB" sz="2400" dirty="0">
                <a:latin typeface="SassoonPrimaryInfant" pitchFamily="2" charset="0"/>
              </a:rPr>
              <a:t>or</a:t>
            </a:r>
            <a:r>
              <a:rPr lang="en-GB" sz="2400" b="1" dirty="0">
                <a:latin typeface="SassoonPrimaryInfant" pitchFamily="2" charset="0"/>
              </a:rPr>
              <a:t> Decoding: </a:t>
            </a:r>
            <a:r>
              <a:rPr lang="en-GB" sz="2400" dirty="0">
                <a:latin typeface="SassoonPrimaryInfant" pitchFamily="2" charset="0"/>
              </a:rPr>
              <a:t>the ability to read unfamiliar words by saying the sounds corresponding to the letters in the words and blending the sounds together </a:t>
            </a:r>
          </a:p>
          <a:p>
            <a:endParaRPr lang="en-GB" sz="2400" b="1" dirty="0">
              <a:latin typeface="SassoonPrimaryInfant" pitchFamily="2" charset="0"/>
            </a:endParaRPr>
          </a:p>
          <a:p>
            <a:r>
              <a:rPr lang="en-GB" sz="2400" b="1" dirty="0">
                <a:latin typeface="SassoonPrimaryInfant" pitchFamily="2" charset="0"/>
              </a:rPr>
              <a:t>Language comprehension:</a:t>
            </a:r>
          </a:p>
          <a:p>
            <a:r>
              <a:rPr lang="en-GB" sz="2400" dirty="0">
                <a:latin typeface="SassoonPrimaryInfant" pitchFamily="2" charset="0"/>
              </a:rPr>
              <a:t>the way we make sense of words and sentences and the wider language we hear or read</a:t>
            </a:r>
            <a:endParaRPr lang="en-GB" sz="2400" b="1" dirty="0">
              <a:latin typeface="SassoonPrimaryInfant" pitchFamily="2" charset="0"/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230" y="5734594"/>
            <a:ext cx="1494769" cy="112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703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71" y="683562"/>
            <a:ext cx="7298464" cy="5495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7762" y="1837724"/>
            <a:ext cx="1110342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assoonPrimaryInfant" pitchFamily="2" charset="0"/>
              </a:rPr>
              <a:t>Good reader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54835" y="1502229"/>
            <a:ext cx="37621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PrimaryInfant" pitchFamily="2" charset="0"/>
              </a:rPr>
              <a:t>A good reader needs good word recognition and good language comprehension and both these components need to be taught.</a:t>
            </a:r>
          </a:p>
          <a:p>
            <a:endParaRPr lang="en-GB" sz="2400" dirty="0">
              <a:latin typeface="SassoonPrimaryInfant" pitchFamily="2" charset="0"/>
            </a:endParaRPr>
          </a:p>
          <a:p>
            <a:r>
              <a:rPr lang="en-GB" sz="2400" dirty="0">
                <a:latin typeface="SassoonPrimaryInfant" pitchFamily="2" charset="0"/>
              </a:rPr>
              <a:t>Early readers should be taught to decode through phonics.</a:t>
            </a:r>
          </a:p>
          <a:p>
            <a:endParaRPr lang="en-GB" sz="2400" dirty="0">
              <a:latin typeface="SassoonPrimaryInfant" pitchFamily="2" charset="0"/>
            </a:endParaRPr>
          </a:p>
          <a:p>
            <a:endParaRPr lang="en-GB" sz="2400" dirty="0">
              <a:latin typeface="SassoonPrimaryInfant" pitchFamily="2" charset="0"/>
            </a:endParaRPr>
          </a:p>
          <a:p>
            <a:endParaRPr lang="en-GB" sz="2400" dirty="0">
              <a:latin typeface="SassoonPrimaryInfant" pitchFamily="2" charset="0"/>
            </a:endParaRP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230" y="5734594"/>
            <a:ext cx="1494769" cy="112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658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ncy Reading to Deco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2366" y="1188721"/>
            <a:ext cx="9727268" cy="5486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012" y="391885"/>
            <a:ext cx="10672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SassoonPrimaryInfant" pitchFamily="2" charset="0"/>
              </a:rPr>
              <a:t>Component 1: Word recognition </a:t>
            </a:r>
            <a:r>
              <a:rPr lang="en-GB" sz="3200" dirty="0">
                <a:latin typeface="SassoonPrimaryInfant" pitchFamily="2" charset="0"/>
              </a:rPr>
              <a:t>or </a:t>
            </a:r>
            <a:r>
              <a:rPr lang="en-GB" sz="3200" b="1" dirty="0">
                <a:latin typeface="SassoonPrimaryInfant" pitchFamily="2" charset="0"/>
              </a:rPr>
              <a:t>Decoding</a:t>
            </a:r>
          </a:p>
        </p:txBody>
      </p:sp>
    </p:spTree>
    <p:extLst>
      <p:ext uri="{BB962C8B-B14F-4D97-AF65-F5344CB8AC3E}">
        <p14:creationId xmlns:p14="http://schemas.microsoft.com/office/powerpoint/2010/main" val="52195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764</Words>
  <Application>Microsoft Office PowerPoint</Application>
  <PresentationFormat>Widescreen</PresentationFormat>
  <Paragraphs>142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Sassoon Primary</vt:lpstr>
      <vt:lpstr>SassoonPrimaryInfant</vt:lpstr>
      <vt:lpstr>Office Theme</vt:lpstr>
      <vt:lpstr>Reading</vt:lpstr>
      <vt:lpstr>PowerPoint Presentation</vt:lpstr>
      <vt:lpstr>PowerPoint Presentation</vt:lpstr>
      <vt:lpstr>PowerPoint Presentation</vt:lpstr>
      <vt:lpstr> “Reading is the gateway skill that makes all other learning possible.”  Barack Obama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PfA Community</dc:title>
  <dc:creator>Kate Pursell</dc:creator>
  <cp:lastModifiedBy>Robbie Jones</cp:lastModifiedBy>
  <cp:revision>69</cp:revision>
  <dcterms:created xsi:type="dcterms:W3CDTF">2019-08-27T10:03:49Z</dcterms:created>
  <dcterms:modified xsi:type="dcterms:W3CDTF">2022-03-10T12:55:50Z</dcterms:modified>
</cp:coreProperties>
</file>