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62" r:id="rId6"/>
    <p:sldId id="261" r:id="rId7"/>
    <p:sldId id="257" r:id="rId8"/>
    <p:sldId id="264" r:id="rId9"/>
    <p:sldId id="259" r:id="rId10"/>
    <p:sldId id="263" r:id="rId11"/>
    <p:sldId id="258" r:id="rId1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C7D1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7DB3E3-DD48-4EB8-91BC-2508FCE829D1}" v="3" dt="2022-11-02T12:50:34.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242" autoAdjust="0"/>
  </p:normalViewPr>
  <p:slideViewPr>
    <p:cSldViewPr snapToGrid="0">
      <p:cViewPr varScale="1">
        <p:scale>
          <a:sx n="62" d="100"/>
          <a:sy n="62" d="100"/>
        </p:scale>
        <p:origin x="82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3" Type="http://schemas.openxmlformats.org/officeDocument/2006/relationships/hyperlink" Target="mailto:icdsehcBGRlocality@nottscc.gov.uk" TargetMode="External"/><Relationship Id="rId2" Type="http://schemas.openxmlformats.org/officeDocument/2006/relationships/hyperlink" Target="mailto:icdsehcMandAlocality@nottscc.gov.uk" TargetMode="External"/><Relationship Id="rId1" Type="http://schemas.openxmlformats.org/officeDocument/2006/relationships/hyperlink" Target="mailto:icdsehcBandNSlocality@nottscc.gov.uk" TargetMode="External"/><Relationship Id="rId6" Type="http://schemas.openxmlformats.org/officeDocument/2006/relationships/hyperlink" Target="mailto:icdsehcpost16@nottscc.gov.uk" TargetMode="External"/><Relationship Id="rId5" Type="http://schemas.openxmlformats.org/officeDocument/2006/relationships/hyperlink" Target="http://www.askusnotts.org.uk/" TargetMode="External"/><Relationship Id="rId4" Type="http://schemas.openxmlformats.org/officeDocument/2006/relationships/hyperlink" Target="mailto:ServiceOrganiser.AnnualReview@nottscc.gov.uk"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mailto:icdsehcBGRlocality@nottscc.gov.uk" TargetMode="External"/><Relationship Id="rId2" Type="http://schemas.openxmlformats.org/officeDocument/2006/relationships/hyperlink" Target="mailto:icdsehcMandAlocality@nottscc.gov.uk" TargetMode="External"/><Relationship Id="rId1" Type="http://schemas.openxmlformats.org/officeDocument/2006/relationships/hyperlink" Target="mailto:icdsehcBandNSlocality@nottscc.gov.uk" TargetMode="External"/><Relationship Id="rId6" Type="http://schemas.openxmlformats.org/officeDocument/2006/relationships/hyperlink" Target="http://www.askusnotts.org.uk/" TargetMode="External"/><Relationship Id="rId5" Type="http://schemas.openxmlformats.org/officeDocument/2006/relationships/hyperlink" Target="mailto:ServiceOrganiser.AnnualReview@nottscc.gov.uk" TargetMode="External"/><Relationship Id="rId4" Type="http://schemas.openxmlformats.org/officeDocument/2006/relationships/hyperlink" Target="mailto:icdsehcpost16@nottscc.gov.uk"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10E9E8-7790-4D30-BFA7-559CDC4457C8}" type="doc">
      <dgm:prSet loTypeId="urn:microsoft.com/office/officeart/2011/layout/RadialPictureList" loCatId="picture" qsTypeId="urn:microsoft.com/office/officeart/2005/8/quickstyle/3d2" qsCatId="3D" csTypeId="urn:microsoft.com/office/officeart/2005/8/colors/accent1_2" csCatId="accent1" phldr="1"/>
      <dgm:spPr/>
      <dgm:t>
        <a:bodyPr/>
        <a:lstStyle/>
        <a:p>
          <a:endParaRPr lang="en-GB"/>
        </a:p>
      </dgm:t>
    </dgm:pt>
    <dgm:pt modelId="{EE88A213-1D7B-4EF6-AE59-8B31A2D88B0C}">
      <dgm:prSet phldrT="[Text]" custT="1"/>
      <dgm:spPr/>
      <dgm:t>
        <a:bodyPr/>
        <a:lstStyle/>
        <a:p>
          <a:r>
            <a:rPr lang="en-GB" sz="3600" dirty="0"/>
            <a:t>Going Digital</a:t>
          </a:r>
        </a:p>
        <a:p>
          <a:r>
            <a:rPr lang="en-GB" sz="3600" dirty="0"/>
            <a:t>  </a:t>
          </a:r>
        </a:p>
      </dgm:t>
    </dgm:pt>
    <dgm:pt modelId="{EC4167AC-CF57-4F22-A67D-B938B6AAF779}" type="parTrans" cxnId="{6A4D85EE-E084-4EB2-8558-136ECA732A51}">
      <dgm:prSet/>
      <dgm:spPr/>
      <dgm:t>
        <a:bodyPr/>
        <a:lstStyle/>
        <a:p>
          <a:endParaRPr lang="en-GB"/>
        </a:p>
      </dgm:t>
    </dgm:pt>
    <dgm:pt modelId="{3307F5CD-6666-400A-80A6-2FE747513800}" type="sibTrans" cxnId="{6A4D85EE-E084-4EB2-8558-136ECA732A51}">
      <dgm:prSet/>
      <dgm:spPr/>
      <dgm:t>
        <a:bodyPr/>
        <a:lstStyle/>
        <a:p>
          <a:endParaRPr lang="en-GB"/>
        </a:p>
      </dgm:t>
    </dgm:pt>
    <dgm:pt modelId="{0E712972-F660-4EF3-A6F2-26CFD394B263}">
      <dgm:prSet phldrT="[Text]"/>
      <dgm:spPr/>
      <dgm:t>
        <a:bodyPr/>
        <a:lstStyle/>
        <a:p>
          <a:pPr algn="ctr"/>
          <a:r>
            <a:rPr lang="en-GB" dirty="0"/>
            <a:t>SEND Review</a:t>
          </a:r>
        </a:p>
      </dgm:t>
    </dgm:pt>
    <dgm:pt modelId="{3DA6E4C9-DACD-4751-9B0B-71577C08D683}" type="parTrans" cxnId="{F18C40D1-586E-4D0E-B554-B6C8E1477BF8}">
      <dgm:prSet/>
      <dgm:spPr/>
      <dgm:t>
        <a:bodyPr/>
        <a:lstStyle/>
        <a:p>
          <a:endParaRPr lang="en-GB"/>
        </a:p>
      </dgm:t>
    </dgm:pt>
    <dgm:pt modelId="{D390C858-25D7-4489-815E-A8CF982F35E1}" type="sibTrans" cxnId="{F18C40D1-586E-4D0E-B554-B6C8E1477BF8}">
      <dgm:prSet/>
      <dgm:spPr/>
      <dgm:t>
        <a:bodyPr/>
        <a:lstStyle/>
        <a:p>
          <a:endParaRPr lang="en-GB"/>
        </a:p>
      </dgm:t>
    </dgm:pt>
    <dgm:pt modelId="{E9B212B5-6A60-444B-8741-7CC4B2F98216}">
      <dgm:prSet phldrT="[Text]"/>
      <dgm:spPr/>
      <dgm:t>
        <a:bodyPr/>
        <a:lstStyle/>
        <a:p>
          <a:pPr algn="ctr"/>
          <a:r>
            <a:rPr lang="en-GB" dirty="0"/>
            <a:t>Joint Working</a:t>
          </a:r>
        </a:p>
      </dgm:t>
    </dgm:pt>
    <dgm:pt modelId="{DE666C80-18DA-444C-B7B6-FD955E19A44D}" type="parTrans" cxnId="{62264E87-0671-453C-8A86-3423F9F2E582}">
      <dgm:prSet/>
      <dgm:spPr/>
      <dgm:t>
        <a:bodyPr/>
        <a:lstStyle/>
        <a:p>
          <a:endParaRPr lang="en-GB"/>
        </a:p>
      </dgm:t>
    </dgm:pt>
    <dgm:pt modelId="{81BA8F94-E3CC-4321-8961-13CA475D5F8E}" type="sibTrans" cxnId="{62264E87-0671-453C-8A86-3423F9F2E582}">
      <dgm:prSet/>
      <dgm:spPr/>
      <dgm:t>
        <a:bodyPr/>
        <a:lstStyle/>
        <a:p>
          <a:endParaRPr lang="en-GB"/>
        </a:p>
      </dgm:t>
    </dgm:pt>
    <dgm:pt modelId="{93C8ECD4-259A-4D52-88F5-196FBAC91769}">
      <dgm:prSet phldrT="[Text]"/>
      <dgm:spPr/>
      <dgm:t>
        <a:bodyPr/>
        <a:lstStyle/>
        <a:p>
          <a:pPr algn="ctr"/>
          <a:r>
            <a:rPr lang="en-GB" dirty="0"/>
            <a:t>Increase</a:t>
          </a:r>
        </a:p>
        <a:p>
          <a:pPr algn="ctr"/>
          <a:r>
            <a:rPr lang="en-GB" dirty="0"/>
            <a:t>Transparency</a:t>
          </a:r>
        </a:p>
      </dgm:t>
    </dgm:pt>
    <dgm:pt modelId="{C89BCA3F-6725-4C64-80DD-5020056A9808}" type="parTrans" cxnId="{B606F57C-4B69-44BD-AB78-ADAED00D5EED}">
      <dgm:prSet/>
      <dgm:spPr/>
      <dgm:t>
        <a:bodyPr/>
        <a:lstStyle/>
        <a:p>
          <a:endParaRPr lang="en-GB"/>
        </a:p>
      </dgm:t>
    </dgm:pt>
    <dgm:pt modelId="{A3693670-FB5A-4BA1-B21D-D872AF39B3D0}" type="sibTrans" cxnId="{B606F57C-4B69-44BD-AB78-ADAED00D5EED}">
      <dgm:prSet/>
      <dgm:spPr/>
      <dgm:t>
        <a:bodyPr/>
        <a:lstStyle/>
        <a:p>
          <a:endParaRPr lang="en-GB"/>
        </a:p>
      </dgm:t>
    </dgm:pt>
    <dgm:pt modelId="{A9F3E7E5-44D9-4E29-B1C7-EDE0D2E7E774}" type="pres">
      <dgm:prSet presAssocID="{E110E9E8-7790-4D30-BFA7-559CDC4457C8}" presName="Name0" presStyleCnt="0">
        <dgm:presLayoutVars>
          <dgm:chMax val="1"/>
          <dgm:chPref val="1"/>
          <dgm:dir/>
          <dgm:resizeHandles/>
        </dgm:presLayoutVars>
      </dgm:prSet>
      <dgm:spPr/>
    </dgm:pt>
    <dgm:pt modelId="{F8A7D18F-8310-4759-A785-90DC4FC64099}" type="pres">
      <dgm:prSet presAssocID="{EE88A213-1D7B-4EF6-AE59-8B31A2D88B0C}" presName="Parent" presStyleLbl="node1" presStyleIdx="0" presStyleCnt="2">
        <dgm:presLayoutVars>
          <dgm:chMax val="4"/>
          <dgm:chPref val="3"/>
        </dgm:presLayoutVars>
      </dgm:prSet>
      <dgm:spPr/>
    </dgm:pt>
    <dgm:pt modelId="{3DBDD638-A380-42B5-BD1A-FF67DD37E40F}" type="pres">
      <dgm:prSet presAssocID="{0E712972-F660-4EF3-A6F2-26CFD394B263}" presName="Accent" presStyleLbl="node1" presStyleIdx="1" presStyleCnt="2"/>
      <dgm:spPr/>
    </dgm:pt>
    <dgm:pt modelId="{942A6E80-C322-483B-AF41-5421D7009C13}" type="pres">
      <dgm:prSet presAssocID="{0E712972-F660-4EF3-A6F2-26CFD394B263}" presName="Image1" presStyleLbl="fgImgPlace1" presStyleIdx="0" presStyleCnt="3"/>
      <dgm:spPr/>
    </dgm:pt>
    <dgm:pt modelId="{BF7F51C9-E11B-4803-8D07-A797EA3F9600}" type="pres">
      <dgm:prSet presAssocID="{0E712972-F660-4EF3-A6F2-26CFD394B263}" presName="Child1" presStyleLbl="revTx" presStyleIdx="0" presStyleCnt="3">
        <dgm:presLayoutVars>
          <dgm:chMax val="0"/>
          <dgm:chPref val="0"/>
          <dgm:bulletEnabled val="1"/>
        </dgm:presLayoutVars>
      </dgm:prSet>
      <dgm:spPr/>
    </dgm:pt>
    <dgm:pt modelId="{9D961949-802B-4C36-B7D0-E3AED58899EA}" type="pres">
      <dgm:prSet presAssocID="{E9B212B5-6A60-444B-8741-7CC4B2F98216}" presName="Image2" presStyleCnt="0"/>
      <dgm:spPr/>
    </dgm:pt>
    <dgm:pt modelId="{AE77459B-23BE-4C16-9739-E954ECAAAB30}" type="pres">
      <dgm:prSet presAssocID="{E9B212B5-6A60-444B-8741-7CC4B2F98216}" presName="Image" presStyleLbl="fgImgPlace1" presStyleIdx="1" presStyleCnt="3"/>
      <dgm:spPr/>
    </dgm:pt>
    <dgm:pt modelId="{EAFCEA0D-68EF-4A59-87B4-ED31DF1514E3}" type="pres">
      <dgm:prSet presAssocID="{E9B212B5-6A60-444B-8741-7CC4B2F98216}" presName="Child2" presStyleLbl="revTx" presStyleIdx="1" presStyleCnt="3" custScaleX="73445" custLinFactNeighborX="-14809" custLinFactNeighborY="-567">
        <dgm:presLayoutVars>
          <dgm:chMax val="0"/>
          <dgm:chPref val="0"/>
          <dgm:bulletEnabled val="1"/>
        </dgm:presLayoutVars>
      </dgm:prSet>
      <dgm:spPr/>
    </dgm:pt>
    <dgm:pt modelId="{99230640-F99C-4CCD-96DD-E1C1AA7C5807}" type="pres">
      <dgm:prSet presAssocID="{93C8ECD4-259A-4D52-88F5-196FBAC91769}" presName="Image3" presStyleCnt="0"/>
      <dgm:spPr/>
    </dgm:pt>
    <dgm:pt modelId="{05E97187-856D-4757-A13B-7A8EFA7909F2}" type="pres">
      <dgm:prSet presAssocID="{93C8ECD4-259A-4D52-88F5-196FBAC91769}" presName="Image" presStyleLbl="fgImgPlace1" presStyleIdx="2" presStyleCnt="3"/>
      <dgm:spPr/>
    </dgm:pt>
    <dgm:pt modelId="{521EEAD7-D6C8-4BDE-B65B-C44BB80F4DAC}" type="pres">
      <dgm:prSet presAssocID="{93C8ECD4-259A-4D52-88F5-196FBAC91769}" presName="Child3" presStyleLbl="revTx" presStyleIdx="2" presStyleCnt="3">
        <dgm:presLayoutVars>
          <dgm:chMax val="0"/>
          <dgm:chPref val="0"/>
          <dgm:bulletEnabled val="1"/>
        </dgm:presLayoutVars>
      </dgm:prSet>
      <dgm:spPr/>
    </dgm:pt>
  </dgm:ptLst>
  <dgm:cxnLst>
    <dgm:cxn modelId="{D3211638-86DE-47E5-BACD-484368CFB6F2}" type="presOf" srcId="{EE88A213-1D7B-4EF6-AE59-8B31A2D88B0C}" destId="{F8A7D18F-8310-4759-A785-90DC4FC64099}" srcOrd="0" destOrd="0" presId="urn:microsoft.com/office/officeart/2011/layout/RadialPictureList"/>
    <dgm:cxn modelId="{7246CC5C-359A-4525-92C7-53E5F7B4D5F9}" type="presOf" srcId="{E110E9E8-7790-4D30-BFA7-559CDC4457C8}" destId="{A9F3E7E5-44D9-4E29-B1C7-EDE0D2E7E774}" srcOrd="0" destOrd="0" presId="urn:microsoft.com/office/officeart/2011/layout/RadialPictureList"/>
    <dgm:cxn modelId="{170FCD4B-B60D-4B73-808A-0ADDFA4FE34C}" type="presOf" srcId="{E9B212B5-6A60-444B-8741-7CC4B2F98216}" destId="{EAFCEA0D-68EF-4A59-87B4-ED31DF1514E3}" srcOrd="0" destOrd="0" presId="urn:microsoft.com/office/officeart/2011/layout/RadialPictureList"/>
    <dgm:cxn modelId="{B606F57C-4B69-44BD-AB78-ADAED00D5EED}" srcId="{EE88A213-1D7B-4EF6-AE59-8B31A2D88B0C}" destId="{93C8ECD4-259A-4D52-88F5-196FBAC91769}" srcOrd="2" destOrd="0" parTransId="{C89BCA3F-6725-4C64-80DD-5020056A9808}" sibTransId="{A3693670-FB5A-4BA1-B21D-D872AF39B3D0}"/>
    <dgm:cxn modelId="{62264E87-0671-453C-8A86-3423F9F2E582}" srcId="{EE88A213-1D7B-4EF6-AE59-8B31A2D88B0C}" destId="{E9B212B5-6A60-444B-8741-7CC4B2F98216}" srcOrd="1" destOrd="0" parTransId="{DE666C80-18DA-444C-B7B6-FD955E19A44D}" sibTransId="{81BA8F94-E3CC-4321-8961-13CA475D5F8E}"/>
    <dgm:cxn modelId="{F913B8AF-F096-4195-B470-A07F34DA610B}" type="presOf" srcId="{0E712972-F660-4EF3-A6F2-26CFD394B263}" destId="{BF7F51C9-E11B-4803-8D07-A797EA3F9600}" srcOrd="0" destOrd="0" presId="urn:microsoft.com/office/officeart/2011/layout/RadialPictureList"/>
    <dgm:cxn modelId="{F18C40D1-586E-4D0E-B554-B6C8E1477BF8}" srcId="{EE88A213-1D7B-4EF6-AE59-8B31A2D88B0C}" destId="{0E712972-F660-4EF3-A6F2-26CFD394B263}" srcOrd="0" destOrd="0" parTransId="{3DA6E4C9-DACD-4751-9B0B-71577C08D683}" sibTransId="{D390C858-25D7-4489-815E-A8CF982F35E1}"/>
    <dgm:cxn modelId="{6A4D85EE-E084-4EB2-8558-136ECA732A51}" srcId="{E110E9E8-7790-4D30-BFA7-559CDC4457C8}" destId="{EE88A213-1D7B-4EF6-AE59-8B31A2D88B0C}" srcOrd="0" destOrd="0" parTransId="{EC4167AC-CF57-4F22-A67D-B938B6AAF779}" sibTransId="{3307F5CD-6666-400A-80A6-2FE747513800}"/>
    <dgm:cxn modelId="{CF4FBCFD-FEBD-4EBA-B2B3-B2AB073F3973}" type="presOf" srcId="{93C8ECD4-259A-4D52-88F5-196FBAC91769}" destId="{521EEAD7-D6C8-4BDE-B65B-C44BB80F4DAC}" srcOrd="0" destOrd="0" presId="urn:microsoft.com/office/officeart/2011/layout/RadialPictureList"/>
    <dgm:cxn modelId="{730386C6-C29C-4A2E-945E-68B6D20DD250}" type="presParOf" srcId="{A9F3E7E5-44D9-4E29-B1C7-EDE0D2E7E774}" destId="{F8A7D18F-8310-4759-A785-90DC4FC64099}" srcOrd="0" destOrd="0" presId="urn:microsoft.com/office/officeart/2011/layout/RadialPictureList"/>
    <dgm:cxn modelId="{04727C0C-1C0B-4F84-B2B6-E9478C03C753}" type="presParOf" srcId="{A9F3E7E5-44D9-4E29-B1C7-EDE0D2E7E774}" destId="{3DBDD638-A380-42B5-BD1A-FF67DD37E40F}" srcOrd="1" destOrd="0" presId="urn:microsoft.com/office/officeart/2011/layout/RadialPictureList"/>
    <dgm:cxn modelId="{AE5A80FC-5220-482E-B160-5DDB154521EA}" type="presParOf" srcId="{A9F3E7E5-44D9-4E29-B1C7-EDE0D2E7E774}" destId="{942A6E80-C322-483B-AF41-5421D7009C13}" srcOrd="2" destOrd="0" presId="urn:microsoft.com/office/officeart/2011/layout/RadialPictureList"/>
    <dgm:cxn modelId="{1BE71FF4-2A36-48AB-AE07-17DA97119F4D}" type="presParOf" srcId="{A9F3E7E5-44D9-4E29-B1C7-EDE0D2E7E774}" destId="{BF7F51C9-E11B-4803-8D07-A797EA3F9600}" srcOrd="3" destOrd="0" presId="urn:microsoft.com/office/officeart/2011/layout/RadialPictureList"/>
    <dgm:cxn modelId="{613E3D67-B9B8-47DB-ABA4-4C60DCC6DEC8}" type="presParOf" srcId="{A9F3E7E5-44D9-4E29-B1C7-EDE0D2E7E774}" destId="{9D961949-802B-4C36-B7D0-E3AED58899EA}" srcOrd="4" destOrd="0" presId="urn:microsoft.com/office/officeart/2011/layout/RadialPictureList"/>
    <dgm:cxn modelId="{D6AFDF14-AE20-4A19-8CE9-CA9C0009BA7E}" type="presParOf" srcId="{9D961949-802B-4C36-B7D0-E3AED58899EA}" destId="{AE77459B-23BE-4C16-9739-E954ECAAAB30}" srcOrd="0" destOrd="0" presId="urn:microsoft.com/office/officeart/2011/layout/RadialPictureList"/>
    <dgm:cxn modelId="{C6A35746-4160-4483-B6CE-72A5E7F16003}" type="presParOf" srcId="{A9F3E7E5-44D9-4E29-B1C7-EDE0D2E7E774}" destId="{EAFCEA0D-68EF-4A59-87B4-ED31DF1514E3}" srcOrd="5" destOrd="0" presId="urn:microsoft.com/office/officeart/2011/layout/RadialPictureList"/>
    <dgm:cxn modelId="{B50107E8-FD65-4A1D-88CC-56698696CF04}" type="presParOf" srcId="{A9F3E7E5-44D9-4E29-B1C7-EDE0D2E7E774}" destId="{99230640-F99C-4CCD-96DD-E1C1AA7C5807}" srcOrd="6" destOrd="0" presId="urn:microsoft.com/office/officeart/2011/layout/RadialPictureList"/>
    <dgm:cxn modelId="{3AAF1D1A-8E9D-40F7-83A2-DEC83D2832B3}" type="presParOf" srcId="{99230640-F99C-4CCD-96DD-E1C1AA7C5807}" destId="{05E97187-856D-4757-A13B-7A8EFA7909F2}" srcOrd="0" destOrd="0" presId="urn:microsoft.com/office/officeart/2011/layout/RadialPictureList"/>
    <dgm:cxn modelId="{301AF72F-6266-4735-91A5-A1D5DA6DB912}" type="presParOf" srcId="{A9F3E7E5-44D9-4E29-B1C7-EDE0D2E7E774}" destId="{521EEAD7-D6C8-4BDE-B65B-C44BB80F4DAC}" srcOrd="7"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CC28E9-C826-4042-A12B-F88AC1EF27C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GB"/>
        </a:p>
      </dgm:t>
    </dgm:pt>
    <dgm:pt modelId="{29CE0480-D688-4CD7-B6F5-606829CE6515}">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ICDS Duty</a:t>
          </a:r>
        </a:p>
      </dgm:t>
    </dgm:pt>
    <dgm:pt modelId="{6BF78125-5BCF-4C72-BF38-9FD6C678422A}" type="parTrans" cxnId="{AED425FE-EBD0-497D-AC72-8F4F728E6299}">
      <dgm:prSet/>
      <dgm:spPr/>
      <dgm:t>
        <a:bodyPr/>
        <a:lstStyle/>
        <a:p>
          <a:endParaRPr lang="en-GB"/>
        </a:p>
      </dgm:t>
    </dgm:pt>
    <dgm:pt modelId="{59C3EBAA-E56E-4639-9AC1-8BBB8564E48C}" type="sibTrans" cxnId="{AED425FE-EBD0-497D-AC72-8F4F728E6299}">
      <dgm:prSet/>
      <dgm:spPr/>
      <dgm:t>
        <a:bodyPr/>
        <a:lstStyle/>
        <a:p>
          <a:endParaRPr lang="en-GB"/>
        </a:p>
      </dgm:t>
    </dgm:pt>
    <dgm:pt modelId="{4C796428-3A1E-4216-A3DF-73623305517E}">
      <dgm:prSet phldrT="[Text]"/>
      <dgm:spPr/>
      <dgm:t>
        <a:bodyPr/>
        <a:lstStyle/>
        <a:p>
          <a:r>
            <a:rPr lang="en-GB" dirty="0"/>
            <a:t>Service Organiser</a:t>
          </a:r>
        </a:p>
      </dgm:t>
    </dgm:pt>
    <dgm:pt modelId="{80251D68-7470-496A-80F2-7652B4C5DA5D}" type="parTrans" cxnId="{63B48352-F5BE-4E93-ABC7-5072A2D74447}">
      <dgm:prSet/>
      <dgm:spPr/>
      <dgm:t>
        <a:bodyPr/>
        <a:lstStyle/>
        <a:p>
          <a:endParaRPr lang="en-GB"/>
        </a:p>
      </dgm:t>
    </dgm:pt>
    <dgm:pt modelId="{6FFBFC68-CF5E-4174-A4A9-BA7A58611ED7}" type="sibTrans" cxnId="{63B48352-F5BE-4E93-ABC7-5072A2D74447}">
      <dgm:prSet/>
      <dgm:spPr/>
      <dgm:t>
        <a:bodyPr/>
        <a:lstStyle/>
        <a:p>
          <a:endParaRPr lang="en-GB"/>
        </a:p>
      </dgm:t>
    </dgm:pt>
    <dgm:pt modelId="{DCAD1654-740E-4436-8606-3AF80F4A63ED}">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Educational Setting</a:t>
          </a:r>
        </a:p>
      </dgm:t>
    </dgm:pt>
    <dgm:pt modelId="{2180D383-8D25-404B-AB69-AEB6976EA136}" type="parTrans" cxnId="{9E8CCC94-DC84-4E15-8839-D027BDFDA4A8}">
      <dgm:prSet/>
      <dgm:spPr/>
      <dgm:t>
        <a:bodyPr/>
        <a:lstStyle/>
        <a:p>
          <a:endParaRPr lang="en-GB"/>
        </a:p>
      </dgm:t>
    </dgm:pt>
    <dgm:pt modelId="{72324934-D3CD-4A79-9C36-DBDEDB3FF654}" type="sibTrans" cxnId="{9E8CCC94-DC84-4E15-8839-D027BDFDA4A8}">
      <dgm:prSet/>
      <dgm:spPr/>
      <dgm:t>
        <a:bodyPr/>
        <a:lstStyle/>
        <a:p>
          <a:endParaRPr lang="en-GB"/>
        </a:p>
      </dgm:t>
    </dgm:pt>
    <dgm:pt modelId="{9B20930E-952A-43C1-A4A2-BFEB076BBA81}">
      <dgm:prSet phldrT="[Text]"/>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dirty="0"/>
            <a:t>Ask Us</a:t>
          </a:r>
        </a:p>
      </dgm:t>
    </dgm:pt>
    <dgm:pt modelId="{A357B266-77F2-465D-A854-E8E145FD24C4}" type="parTrans" cxnId="{A70E8921-05D9-4498-B9C1-8CEF319E007D}">
      <dgm:prSet/>
      <dgm:spPr/>
      <dgm:t>
        <a:bodyPr/>
        <a:lstStyle/>
        <a:p>
          <a:endParaRPr lang="en-GB"/>
        </a:p>
      </dgm:t>
    </dgm:pt>
    <dgm:pt modelId="{74ED9962-C6DC-4773-9359-D91EC4707F2F}" type="sibTrans" cxnId="{A70E8921-05D9-4498-B9C1-8CEF319E007D}">
      <dgm:prSet/>
      <dgm:spPr/>
      <dgm:t>
        <a:bodyPr/>
        <a:lstStyle/>
        <a:p>
          <a:endParaRPr lang="en-GB"/>
        </a:p>
      </dgm:t>
    </dgm:pt>
    <dgm:pt modelId="{BDFB1150-2421-42CB-9E14-16279002AFFE}">
      <dgm:prSet phldrT="[Text]" custT="1"/>
      <dgm:spPr/>
      <dgm:t>
        <a:bodyPr/>
        <a:lstStyle/>
        <a:p>
          <a:pPr>
            <a:buNone/>
          </a:pPr>
          <a:r>
            <a:rPr lang="en-US" sz="1600" dirty="0"/>
            <a:t>Free, confidential Information, Advice and Support Service for CYP/Parent/</a:t>
          </a:r>
          <a:r>
            <a:rPr lang="en-US" sz="1600" dirty="0" err="1"/>
            <a:t>Carers</a:t>
          </a:r>
          <a:endParaRPr lang="en-GB" sz="1600" dirty="0"/>
        </a:p>
      </dgm:t>
    </dgm:pt>
    <dgm:pt modelId="{449E4C58-A379-48DF-8906-F2D2A07723DC}" type="parTrans" cxnId="{48F00535-C4BA-4D4E-B748-3E49B6FE0833}">
      <dgm:prSet/>
      <dgm:spPr/>
      <dgm:t>
        <a:bodyPr/>
        <a:lstStyle/>
        <a:p>
          <a:endParaRPr lang="en-GB"/>
        </a:p>
      </dgm:t>
    </dgm:pt>
    <dgm:pt modelId="{230472C2-61C3-4553-B56D-0FF91CB42BCF}" type="sibTrans" cxnId="{48F00535-C4BA-4D4E-B748-3E49B6FE0833}">
      <dgm:prSet/>
      <dgm:spPr/>
      <dgm:t>
        <a:bodyPr/>
        <a:lstStyle/>
        <a:p>
          <a:endParaRPr lang="en-GB"/>
        </a:p>
      </dgm:t>
    </dgm:pt>
    <dgm:pt modelId="{C3206F4D-40C4-42D5-AAA0-53BE1F2A187A}">
      <dgm:prSet custT="1"/>
      <dgm:spPr/>
      <dgm:t>
        <a:bodyPr/>
        <a:lstStyle/>
        <a:p>
          <a:pPr>
            <a:buNone/>
          </a:pPr>
          <a:r>
            <a:rPr lang="en-GB" sz="1600" b="0" dirty="0"/>
            <a:t>Bassetlaw and Newark &amp; Sherwood areas: </a:t>
          </a:r>
          <a:r>
            <a:rPr lang="en-GB" sz="1600" b="0" dirty="0">
              <a:hlinkClick xmlns:r="http://schemas.openxmlformats.org/officeDocument/2006/relationships" r:id="rId1"/>
            </a:rPr>
            <a:t>icdsehcBandNSlocality@nottscc.gov.uk</a:t>
          </a:r>
          <a:endParaRPr lang="en-GB" sz="1600" dirty="0"/>
        </a:p>
      </dgm:t>
    </dgm:pt>
    <dgm:pt modelId="{18134F3A-4B04-418B-9173-CE48B6BAF140}" type="parTrans" cxnId="{FD137F8C-71D1-449D-BB6A-957E1DC387A0}">
      <dgm:prSet/>
      <dgm:spPr/>
      <dgm:t>
        <a:bodyPr/>
        <a:lstStyle/>
        <a:p>
          <a:endParaRPr lang="en-GB"/>
        </a:p>
      </dgm:t>
    </dgm:pt>
    <dgm:pt modelId="{037CD4AE-1390-4043-BA89-D635C7309E7F}" type="sibTrans" cxnId="{FD137F8C-71D1-449D-BB6A-957E1DC387A0}">
      <dgm:prSet/>
      <dgm:spPr/>
      <dgm:t>
        <a:bodyPr/>
        <a:lstStyle/>
        <a:p>
          <a:endParaRPr lang="en-GB"/>
        </a:p>
      </dgm:t>
    </dgm:pt>
    <dgm:pt modelId="{C98A0CD6-089B-40DF-A414-F25D250C9C8D}">
      <dgm:prSet custT="1"/>
      <dgm:spPr/>
      <dgm:t>
        <a:bodyPr/>
        <a:lstStyle/>
        <a:p>
          <a:pPr>
            <a:buFont typeface="Arial" panose="020B0604020202020204" pitchFamily="34" charset="0"/>
            <a:buNone/>
          </a:pPr>
          <a:r>
            <a:rPr lang="en-US" sz="1600" dirty="0"/>
            <a:t>One stop shop for all things EHC Hub &amp; Annual Review</a:t>
          </a:r>
          <a:endParaRPr lang="en-GB" sz="1600" dirty="0"/>
        </a:p>
      </dgm:t>
    </dgm:pt>
    <dgm:pt modelId="{095C375A-D6F9-4E1A-98EF-662EFFDBE888}" type="parTrans" cxnId="{49A19697-8D34-4D68-851B-CA1CEEF83F91}">
      <dgm:prSet/>
      <dgm:spPr/>
      <dgm:t>
        <a:bodyPr/>
        <a:lstStyle/>
        <a:p>
          <a:endParaRPr lang="en-GB"/>
        </a:p>
      </dgm:t>
    </dgm:pt>
    <dgm:pt modelId="{3C9F7436-C333-4B52-B092-9560611D494B}" type="sibTrans" cxnId="{49A19697-8D34-4D68-851B-CA1CEEF83F91}">
      <dgm:prSet/>
      <dgm:spPr/>
      <dgm:t>
        <a:bodyPr/>
        <a:lstStyle/>
        <a:p>
          <a:endParaRPr lang="en-GB"/>
        </a:p>
      </dgm:t>
    </dgm:pt>
    <dgm:pt modelId="{D20BE08A-6CE0-4A96-B2AA-0948E8011E08}">
      <dgm:prSet custT="1"/>
      <dgm:spPr/>
      <dgm:t>
        <a:bodyPr/>
        <a:lstStyle/>
        <a:p>
          <a:pPr>
            <a:buNone/>
          </a:pPr>
          <a:r>
            <a:rPr lang="en-US" sz="1600" b="0" dirty="0"/>
            <a:t>Support and training is available for all educational settings from the Service</a:t>
          </a:r>
          <a:endParaRPr lang="en-GB" sz="1600" b="0" dirty="0"/>
        </a:p>
      </dgm:t>
    </dgm:pt>
    <dgm:pt modelId="{EFACEEB1-A03F-47F1-96D5-69CEC8BD7B92}" type="parTrans" cxnId="{748005CE-58D3-4FFA-AB7D-D0E81FC0556E}">
      <dgm:prSet/>
      <dgm:spPr/>
      <dgm:t>
        <a:bodyPr/>
        <a:lstStyle/>
        <a:p>
          <a:endParaRPr lang="en-GB"/>
        </a:p>
      </dgm:t>
    </dgm:pt>
    <dgm:pt modelId="{F38AD363-4042-47B7-BF5F-A839579CAA08}" type="sibTrans" cxnId="{748005CE-58D3-4FFA-AB7D-D0E81FC0556E}">
      <dgm:prSet/>
      <dgm:spPr/>
      <dgm:t>
        <a:bodyPr/>
        <a:lstStyle/>
        <a:p>
          <a:endParaRPr lang="en-GB"/>
        </a:p>
      </dgm:t>
    </dgm:pt>
    <dgm:pt modelId="{63F97FA7-8F70-43E7-8251-8FA898F4D41E}">
      <dgm:prSet phldrT="[Text]"/>
      <dgm:spPr/>
      <dgm:t>
        <a:bodyPr/>
        <a:lstStyle/>
        <a:p>
          <a:r>
            <a:rPr lang="en-GB" dirty="0"/>
            <a:t>Case Coordinator</a:t>
          </a:r>
        </a:p>
      </dgm:t>
    </dgm:pt>
    <dgm:pt modelId="{51D2D2FB-7AAE-4CDE-99FE-4B99E80D379C}" type="sibTrans" cxnId="{A0A9E246-4EA9-4453-A091-7554A799ECFA}">
      <dgm:prSet/>
      <dgm:spPr/>
      <dgm:t>
        <a:bodyPr/>
        <a:lstStyle/>
        <a:p>
          <a:endParaRPr lang="en-GB"/>
        </a:p>
      </dgm:t>
    </dgm:pt>
    <dgm:pt modelId="{B6290CE7-70B3-4B64-AE81-7E0EFA61051B}" type="parTrans" cxnId="{A0A9E246-4EA9-4453-A091-7554A799ECFA}">
      <dgm:prSet/>
      <dgm:spPr/>
      <dgm:t>
        <a:bodyPr/>
        <a:lstStyle/>
        <a:p>
          <a:endParaRPr lang="en-GB"/>
        </a:p>
      </dgm:t>
    </dgm:pt>
    <dgm:pt modelId="{4DC64119-8590-46F4-8674-ECF57EBAAADA}">
      <dgm:prSet custT="1"/>
      <dgm:spPr/>
      <dgm:t>
        <a:bodyPr/>
        <a:lstStyle/>
        <a:p>
          <a:pPr>
            <a:buNone/>
          </a:pPr>
          <a:r>
            <a:rPr lang="en-GB" sz="1600" b="0" dirty="0"/>
            <a:t>Mansfield and Ashfield areas: </a:t>
          </a:r>
          <a:r>
            <a:rPr lang="en-GB" sz="1600" b="0" dirty="0">
              <a:hlinkClick xmlns:r="http://schemas.openxmlformats.org/officeDocument/2006/relationships" r:id="rId2"/>
            </a:rPr>
            <a:t>icdsehcMandAlocality@nottscc.gov.uk</a:t>
          </a:r>
          <a:endParaRPr lang="en-GB" sz="1600" dirty="0"/>
        </a:p>
      </dgm:t>
    </dgm:pt>
    <dgm:pt modelId="{00040D6D-186E-4E9C-ACC0-E9A7090AE422}" type="parTrans" cxnId="{2333B029-E657-4103-8EEF-2371B8890462}">
      <dgm:prSet/>
      <dgm:spPr/>
      <dgm:t>
        <a:bodyPr/>
        <a:lstStyle/>
        <a:p>
          <a:endParaRPr lang="en-GB"/>
        </a:p>
      </dgm:t>
    </dgm:pt>
    <dgm:pt modelId="{59B37ACE-CA61-448A-B102-9B0ABDFDBF06}" type="sibTrans" cxnId="{2333B029-E657-4103-8EEF-2371B8890462}">
      <dgm:prSet/>
      <dgm:spPr/>
      <dgm:t>
        <a:bodyPr/>
        <a:lstStyle/>
        <a:p>
          <a:endParaRPr lang="en-GB"/>
        </a:p>
      </dgm:t>
    </dgm:pt>
    <dgm:pt modelId="{71025A0C-8518-4826-A560-6D03F2932CF3}">
      <dgm:prSet custT="1"/>
      <dgm:spPr/>
      <dgm:t>
        <a:bodyPr/>
        <a:lstStyle/>
        <a:p>
          <a:pPr>
            <a:buNone/>
          </a:pPr>
          <a:r>
            <a:rPr lang="en-GB" sz="1600" b="0" dirty="0"/>
            <a:t>Broxtowe, Gedling and Rushcliffe areas: </a:t>
          </a:r>
          <a:r>
            <a:rPr lang="en-GB" sz="1600" b="0" dirty="0">
              <a:hlinkClick xmlns:r="http://schemas.openxmlformats.org/officeDocument/2006/relationships" r:id="rId3"/>
            </a:rPr>
            <a:t>icdsehcBGRlocality@nottscc.gov.uk</a:t>
          </a:r>
          <a:endParaRPr lang="en-GB" sz="1600" dirty="0"/>
        </a:p>
      </dgm:t>
    </dgm:pt>
    <dgm:pt modelId="{B96C34BA-DA60-4AEC-937E-125A16712C52}" type="parTrans" cxnId="{B81C47AE-9DC6-49FF-95F3-D81BEB46EC8B}">
      <dgm:prSet/>
      <dgm:spPr/>
      <dgm:t>
        <a:bodyPr/>
        <a:lstStyle/>
        <a:p>
          <a:endParaRPr lang="en-GB"/>
        </a:p>
      </dgm:t>
    </dgm:pt>
    <dgm:pt modelId="{85D51200-EDA3-4C69-A228-629EC3FAE029}" type="sibTrans" cxnId="{B81C47AE-9DC6-49FF-95F3-D81BEB46EC8B}">
      <dgm:prSet/>
      <dgm:spPr/>
      <dgm:t>
        <a:bodyPr/>
        <a:lstStyle/>
        <a:p>
          <a:endParaRPr lang="en-GB"/>
        </a:p>
      </dgm:t>
    </dgm:pt>
    <dgm:pt modelId="{FAE68542-B5E5-41D9-8D99-97FE5D223B4F}">
      <dgm:prSet custT="1"/>
      <dgm:spPr/>
      <dgm:t>
        <a:bodyPr/>
        <a:lstStyle/>
        <a:p>
          <a:pPr>
            <a:buNone/>
          </a:pPr>
          <a:r>
            <a:rPr lang="en-US" sz="1600" b="0" dirty="0"/>
            <a:t>Organiser and Idox if required, to enable settings to support CYP/Parent Carers</a:t>
          </a:r>
          <a:endParaRPr lang="en-GB" sz="1600" b="0" dirty="0"/>
        </a:p>
      </dgm:t>
    </dgm:pt>
    <dgm:pt modelId="{525CED2F-4496-4817-888E-8F6FF9BE75C1}" type="parTrans" cxnId="{0F5B882B-C6DF-4A27-8D8F-037E4F77B3A2}">
      <dgm:prSet/>
      <dgm:spPr/>
      <dgm:t>
        <a:bodyPr/>
        <a:lstStyle/>
        <a:p>
          <a:endParaRPr lang="en-GB"/>
        </a:p>
      </dgm:t>
    </dgm:pt>
    <dgm:pt modelId="{8CD174D8-D20D-4016-8D4F-00B8E658C811}" type="sibTrans" cxnId="{0F5B882B-C6DF-4A27-8D8F-037E4F77B3A2}">
      <dgm:prSet/>
      <dgm:spPr/>
      <dgm:t>
        <a:bodyPr/>
        <a:lstStyle/>
        <a:p>
          <a:endParaRPr lang="en-GB"/>
        </a:p>
      </dgm:t>
    </dgm:pt>
    <dgm:pt modelId="{0FE3D7C5-41EE-4B68-BFBD-40FFC3B1EC93}">
      <dgm:prSet custT="1"/>
      <dgm:spPr/>
      <dgm:t>
        <a:bodyPr/>
        <a:lstStyle/>
        <a:p>
          <a:pPr>
            <a:buNone/>
          </a:pPr>
          <a:r>
            <a:rPr lang="en-US" sz="1600" b="0" dirty="0"/>
            <a:t>This includes training, videos, FAQ’s, user guides, presentations and more</a:t>
          </a:r>
          <a:endParaRPr lang="en-GB" sz="1600" b="0" dirty="0"/>
        </a:p>
      </dgm:t>
    </dgm:pt>
    <dgm:pt modelId="{F9819B14-5AA7-44B6-B9F8-DBC52A488A89}" type="parTrans" cxnId="{3E88287C-F9FC-4EE8-9792-B20D3FB13DD2}">
      <dgm:prSet/>
      <dgm:spPr/>
      <dgm:t>
        <a:bodyPr/>
        <a:lstStyle/>
        <a:p>
          <a:endParaRPr lang="en-GB"/>
        </a:p>
      </dgm:t>
    </dgm:pt>
    <dgm:pt modelId="{D38C83CF-011F-4684-A6CF-AA192635087F}" type="sibTrans" cxnId="{3E88287C-F9FC-4EE8-9792-B20D3FB13DD2}">
      <dgm:prSet/>
      <dgm:spPr/>
      <dgm:t>
        <a:bodyPr/>
        <a:lstStyle/>
        <a:p>
          <a:endParaRPr lang="en-GB"/>
        </a:p>
      </dgm:t>
    </dgm:pt>
    <dgm:pt modelId="{5FB24DCC-3DD5-481D-AF78-A67BB7E70DEC}">
      <dgm:prSet custT="1"/>
      <dgm:spPr/>
      <dgm:t>
        <a:bodyPr/>
        <a:lstStyle/>
        <a:p>
          <a:pPr marL="0">
            <a:buFontTx/>
            <a:buNone/>
          </a:pPr>
          <a:r>
            <a:rPr lang="en-US" sz="1600" dirty="0"/>
            <a:t>Every CYP in Nottinghamshire is allocated an ICDS Case Worker, this can be seen in   the EHC Hub on the left-hand side panel</a:t>
          </a:r>
          <a:endParaRPr lang="en-GB" sz="1600" dirty="0"/>
        </a:p>
      </dgm:t>
    </dgm:pt>
    <dgm:pt modelId="{F69C6338-D852-4549-A962-4EA65B6A2C55}" type="parTrans" cxnId="{32A5E4FB-4014-4A33-BD1D-EB0957EC6844}">
      <dgm:prSet/>
      <dgm:spPr/>
      <dgm:t>
        <a:bodyPr/>
        <a:lstStyle/>
        <a:p>
          <a:endParaRPr lang="en-GB"/>
        </a:p>
      </dgm:t>
    </dgm:pt>
    <dgm:pt modelId="{3FF05393-5471-46C0-864E-4F5CD73B4073}" type="sibTrans" cxnId="{32A5E4FB-4014-4A33-BD1D-EB0957EC6844}">
      <dgm:prSet/>
      <dgm:spPr/>
      <dgm:t>
        <a:bodyPr/>
        <a:lstStyle/>
        <a:p>
          <a:endParaRPr lang="en-GB"/>
        </a:p>
      </dgm:t>
    </dgm:pt>
    <dgm:pt modelId="{59544CC8-6980-4B38-8DF8-2A0BED2A8414}">
      <dgm:prSet custT="1"/>
      <dgm:spPr/>
      <dgm:t>
        <a:bodyPr/>
        <a:lstStyle/>
        <a:p>
          <a:pPr marL="171450">
            <a:buFontTx/>
            <a:buNone/>
          </a:pPr>
          <a:r>
            <a:rPr lang="en-US" sz="1600" dirty="0"/>
            <a:t>The ICDS Duty contact can also provide the details of the coordinator</a:t>
          </a:r>
          <a:endParaRPr lang="en-GB" sz="1600" dirty="0"/>
        </a:p>
      </dgm:t>
    </dgm:pt>
    <dgm:pt modelId="{749D6CA1-36C4-425C-80F2-1D7BC556520C}" type="parTrans" cxnId="{46CFBF19-C290-4B85-972E-441646673C55}">
      <dgm:prSet/>
      <dgm:spPr/>
      <dgm:t>
        <a:bodyPr/>
        <a:lstStyle/>
        <a:p>
          <a:endParaRPr lang="en-GB"/>
        </a:p>
      </dgm:t>
    </dgm:pt>
    <dgm:pt modelId="{8EFE5FBD-1686-40D8-BABC-3B18B5DC8E84}" type="sibTrans" cxnId="{46CFBF19-C290-4B85-972E-441646673C55}">
      <dgm:prSet/>
      <dgm:spPr/>
      <dgm:t>
        <a:bodyPr/>
        <a:lstStyle/>
        <a:p>
          <a:endParaRPr lang="en-GB"/>
        </a:p>
      </dgm:t>
    </dgm:pt>
    <dgm:pt modelId="{E19BEE0D-6BF7-4551-9CA6-00FA14CDCF0E}">
      <dgm:prSet/>
      <dgm:spPr/>
      <dgm:t>
        <a:bodyPr/>
        <a:lstStyle/>
        <a:p>
          <a:pPr marL="57150"/>
          <a:endParaRPr lang="en-GB" sz="1100" dirty="0"/>
        </a:p>
      </dgm:t>
    </dgm:pt>
    <dgm:pt modelId="{A1B77CB0-9175-4D53-AE2D-C591D25846B1}" type="parTrans" cxnId="{B42B1523-60F3-4596-8FAE-78AF1EA28170}">
      <dgm:prSet/>
      <dgm:spPr/>
      <dgm:t>
        <a:bodyPr/>
        <a:lstStyle/>
        <a:p>
          <a:endParaRPr lang="en-GB"/>
        </a:p>
      </dgm:t>
    </dgm:pt>
    <dgm:pt modelId="{1FA85F95-C02B-4755-96A4-D2AB4A31F8F0}" type="sibTrans" cxnId="{B42B1523-60F3-4596-8FAE-78AF1EA28170}">
      <dgm:prSet/>
      <dgm:spPr/>
      <dgm:t>
        <a:bodyPr/>
        <a:lstStyle/>
        <a:p>
          <a:endParaRPr lang="en-GB"/>
        </a:p>
      </dgm:t>
    </dgm:pt>
    <dgm:pt modelId="{81AAA2E0-B616-41A6-AA5D-DC8079349667}">
      <dgm:prSet custT="1"/>
      <dgm:spPr/>
      <dgm:t>
        <a:bodyPr/>
        <a:lstStyle/>
        <a:p>
          <a:pPr>
            <a:buFont typeface="Arial" panose="020B0604020202020204" pitchFamily="34" charset="0"/>
            <a:buNone/>
          </a:pPr>
          <a:endParaRPr lang="en-GB" sz="1600" dirty="0"/>
        </a:p>
      </dgm:t>
    </dgm:pt>
    <dgm:pt modelId="{E8775921-DD13-4828-841B-2BEB4F55CD65}" type="parTrans" cxnId="{1165342B-8FA4-45E1-8FC5-27E68FDDFF22}">
      <dgm:prSet/>
      <dgm:spPr/>
      <dgm:t>
        <a:bodyPr/>
        <a:lstStyle/>
        <a:p>
          <a:endParaRPr lang="en-GB"/>
        </a:p>
      </dgm:t>
    </dgm:pt>
    <dgm:pt modelId="{7E56060E-724B-4A7B-921F-99D7C2B39C99}" type="sibTrans" cxnId="{1165342B-8FA4-45E1-8FC5-27E68FDDFF22}">
      <dgm:prSet/>
      <dgm:spPr/>
      <dgm:t>
        <a:bodyPr/>
        <a:lstStyle/>
        <a:p>
          <a:endParaRPr lang="en-GB"/>
        </a:p>
      </dgm:t>
    </dgm:pt>
    <dgm:pt modelId="{55D39442-4AB7-4F32-9DC3-C6E10B9F1877}">
      <dgm:prSet custT="1"/>
      <dgm:spPr/>
      <dgm:t>
        <a:bodyPr/>
        <a:lstStyle/>
        <a:p>
          <a:pPr>
            <a:buFont typeface="Arial" panose="020B0604020202020204" pitchFamily="34" charset="0"/>
            <a:buNone/>
          </a:pPr>
          <a:r>
            <a:rPr lang="en-US" sz="1600" dirty="0">
              <a:hlinkClick xmlns:r="http://schemas.openxmlformats.org/officeDocument/2006/relationships" r:id="rId4"/>
            </a:rPr>
            <a:t>ServiceOrganiser.AnnualReview@nottscc.gov.uk</a:t>
          </a:r>
          <a:r>
            <a:rPr lang="en-US" sz="1600" dirty="0"/>
            <a:t> </a:t>
          </a:r>
          <a:endParaRPr lang="en-GB" sz="1600" dirty="0"/>
        </a:p>
      </dgm:t>
    </dgm:pt>
    <dgm:pt modelId="{7A8DA576-4873-4248-94C8-DC200A9DD4BB}" type="parTrans" cxnId="{CF1DC7E8-64FD-4FC1-AF2C-DC5AEBBBB390}">
      <dgm:prSet/>
      <dgm:spPr/>
      <dgm:t>
        <a:bodyPr/>
        <a:lstStyle/>
        <a:p>
          <a:endParaRPr lang="en-GB"/>
        </a:p>
      </dgm:t>
    </dgm:pt>
    <dgm:pt modelId="{5658700D-1DDC-4059-A288-8C86B6E46DAC}" type="sibTrans" cxnId="{CF1DC7E8-64FD-4FC1-AF2C-DC5AEBBBB390}">
      <dgm:prSet/>
      <dgm:spPr/>
      <dgm:t>
        <a:bodyPr/>
        <a:lstStyle/>
        <a:p>
          <a:endParaRPr lang="en-GB"/>
        </a:p>
      </dgm:t>
    </dgm:pt>
    <dgm:pt modelId="{7705808C-A016-488C-B13D-7D4342C5D6D4}">
      <dgm:prSet custT="1"/>
      <dgm:spPr/>
      <dgm:t>
        <a:bodyPr/>
        <a:lstStyle/>
        <a:p>
          <a:pPr>
            <a:buNone/>
          </a:pPr>
          <a:r>
            <a:rPr lang="en-GB" sz="1600" dirty="0"/>
            <a:t>Web: </a:t>
          </a:r>
          <a:r>
            <a:rPr lang="en-GB" sz="1600" dirty="0">
              <a:hlinkClick xmlns:r="http://schemas.openxmlformats.org/officeDocument/2006/relationships" r:id="rId5"/>
            </a:rPr>
            <a:t>www.askusnotts.org.uk</a:t>
          </a:r>
          <a:r>
            <a:rPr lang="en-GB" sz="1600" dirty="0"/>
            <a:t> </a:t>
          </a:r>
        </a:p>
      </dgm:t>
    </dgm:pt>
    <dgm:pt modelId="{959DBAE4-9F85-47F1-B609-810A8F7F6F22}" type="parTrans" cxnId="{CFBEF382-B258-4104-B40B-428C29DA578C}">
      <dgm:prSet/>
      <dgm:spPr/>
      <dgm:t>
        <a:bodyPr/>
        <a:lstStyle/>
        <a:p>
          <a:endParaRPr lang="en-GB"/>
        </a:p>
      </dgm:t>
    </dgm:pt>
    <dgm:pt modelId="{A4DD2CFD-6FE3-499C-9263-3EE2BE75CE64}" type="sibTrans" cxnId="{CFBEF382-B258-4104-B40B-428C29DA578C}">
      <dgm:prSet/>
      <dgm:spPr/>
      <dgm:t>
        <a:bodyPr/>
        <a:lstStyle/>
        <a:p>
          <a:endParaRPr lang="en-GB"/>
        </a:p>
      </dgm:t>
    </dgm:pt>
    <dgm:pt modelId="{D35C79C4-E91D-4D6E-8E3B-0E09CAA63894}">
      <dgm:prSet custT="1"/>
      <dgm:spPr/>
      <dgm:t>
        <a:bodyPr/>
        <a:lstStyle/>
        <a:p>
          <a:pPr>
            <a:buNone/>
          </a:pPr>
          <a:endParaRPr lang="en-GB" sz="1600" dirty="0"/>
        </a:p>
      </dgm:t>
    </dgm:pt>
    <dgm:pt modelId="{60E12988-0647-46AA-834D-CD15B619E95C}" type="parTrans" cxnId="{88B7DEEB-C9B8-4678-B804-E5A157867A76}">
      <dgm:prSet/>
      <dgm:spPr/>
      <dgm:t>
        <a:bodyPr/>
        <a:lstStyle/>
        <a:p>
          <a:endParaRPr lang="en-GB"/>
        </a:p>
      </dgm:t>
    </dgm:pt>
    <dgm:pt modelId="{F42746E0-3694-4CDE-B4C0-CD6EE3386B51}" type="sibTrans" cxnId="{88B7DEEB-C9B8-4678-B804-E5A157867A76}">
      <dgm:prSet/>
      <dgm:spPr/>
      <dgm:t>
        <a:bodyPr/>
        <a:lstStyle/>
        <a:p>
          <a:endParaRPr lang="en-GB"/>
        </a:p>
      </dgm:t>
    </dgm:pt>
    <dgm:pt modelId="{9DB632DC-2B02-435C-A189-34E8D204354C}">
      <dgm:prSet custT="1"/>
      <dgm:spPr/>
      <dgm:t>
        <a:bodyPr/>
        <a:lstStyle/>
        <a:p>
          <a:pPr>
            <a:buFont typeface="Arial" panose="020B0604020202020204" pitchFamily="34" charset="0"/>
            <a:buNone/>
          </a:pPr>
          <a:r>
            <a:rPr lang="en-GB" sz="1600" dirty="0"/>
            <a:t>The Service Organiser can help with logging in/password issues and general use</a:t>
          </a:r>
        </a:p>
      </dgm:t>
    </dgm:pt>
    <dgm:pt modelId="{41067E09-59B9-4D41-9151-DBF5379984DA}" type="parTrans" cxnId="{6985635B-3FAA-45FA-9D28-0B15C8B39E69}">
      <dgm:prSet/>
      <dgm:spPr/>
      <dgm:t>
        <a:bodyPr/>
        <a:lstStyle/>
        <a:p>
          <a:endParaRPr lang="en-GB"/>
        </a:p>
      </dgm:t>
    </dgm:pt>
    <dgm:pt modelId="{05227EFB-F43D-4CCC-94AA-E9A22D501BF1}" type="sibTrans" cxnId="{6985635B-3FAA-45FA-9D28-0B15C8B39E69}">
      <dgm:prSet/>
      <dgm:spPr/>
      <dgm:t>
        <a:bodyPr/>
        <a:lstStyle/>
        <a:p>
          <a:endParaRPr lang="en-GB"/>
        </a:p>
      </dgm:t>
    </dgm:pt>
    <dgm:pt modelId="{8E02F0CF-927D-411E-A508-2D5853E1182D}">
      <dgm:prSet custT="1"/>
      <dgm:spPr/>
      <dgm:t>
        <a:bodyPr/>
        <a:lstStyle/>
        <a:p>
          <a:pPr>
            <a:buNone/>
          </a:pPr>
          <a:r>
            <a:rPr lang="en-GB" sz="1600" dirty="0"/>
            <a:t>Tel: 0800 121 7772</a:t>
          </a:r>
        </a:p>
      </dgm:t>
    </dgm:pt>
    <dgm:pt modelId="{CCC4B4F3-5601-4E41-97C8-449CE7D8C7EF}" type="parTrans" cxnId="{11CDBB6C-DAF3-4714-B1EF-4260265DCDA0}">
      <dgm:prSet/>
      <dgm:spPr/>
      <dgm:t>
        <a:bodyPr/>
        <a:lstStyle/>
        <a:p>
          <a:endParaRPr lang="en-GB"/>
        </a:p>
      </dgm:t>
    </dgm:pt>
    <dgm:pt modelId="{6044EAAC-B0C7-4169-8218-A598E90A8416}" type="sibTrans" cxnId="{11CDBB6C-DAF3-4714-B1EF-4260265DCDA0}">
      <dgm:prSet/>
      <dgm:spPr/>
      <dgm:t>
        <a:bodyPr/>
        <a:lstStyle/>
        <a:p>
          <a:endParaRPr lang="en-GB"/>
        </a:p>
      </dgm:t>
    </dgm:pt>
    <dgm:pt modelId="{62E17C1F-AD9A-42B0-8D9F-33B304071951}">
      <dgm:prSet custT="1"/>
      <dgm:spPr/>
      <dgm:t>
        <a:bodyPr/>
        <a:lstStyle/>
        <a:p>
          <a:pPr>
            <a:buNone/>
          </a:pPr>
          <a:r>
            <a:rPr lang="en-GB" sz="1600" b="0" dirty="0"/>
            <a:t>Post-16 Team: </a:t>
          </a:r>
          <a:r>
            <a:rPr lang="en-GB" sz="1600" b="0" dirty="0">
              <a:hlinkClick xmlns:r="http://schemas.openxmlformats.org/officeDocument/2006/relationships" r:id="rId6"/>
            </a:rPr>
            <a:t>icdsehcpost16@nottscc.gov.uk</a:t>
          </a:r>
          <a:r>
            <a:rPr lang="en-GB" sz="1600" b="0" dirty="0"/>
            <a:t> </a:t>
          </a:r>
        </a:p>
        <a:p>
          <a:pPr>
            <a:buFont typeface="Arial" panose="020B0604020202020204" pitchFamily="34" charset="0"/>
            <a:buNone/>
          </a:pPr>
          <a:endParaRPr lang="en-GB" sz="1600" dirty="0"/>
        </a:p>
      </dgm:t>
    </dgm:pt>
    <dgm:pt modelId="{5A22F77E-D4D6-4024-A7AE-1EAE15351819}" type="parTrans" cxnId="{FC3DEEB8-E430-4362-B6ED-03219E493711}">
      <dgm:prSet/>
      <dgm:spPr/>
      <dgm:t>
        <a:bodyPr/>
        <a:lstStyle/>
        <a:p>
          <a:endParaRPr lang="en-GB"/>
        </a:p>
      </dgm:t>
    </dgm:pt>
    <dgm:pt modelId="{3B19E35C-F0A1-40F0-A2E3-DE908C215C40}" type="sibTrans" cxnId="{FC3DEEB8-E430-4362-B6ED-03219E493711}">
      <dgm:prSet/>
      <dgm:spPr/>
      <dgm:t>
        <a:bodyPr/>
        <a:lstStyle/>
        <a:p>
          <a:endParaRPr lang="en-GB"/>
        </a:p>
      </dgm:t>
    </dgm:pt>
    <dgm:pt modelId="{677A6565-8352-45B0-B220-50DA74120FB8}" type="pres">
      <dgm:prSet presAssocID="{94CC28E9-C826-4042-A12B-F88AC1EF27CB}" presName="Name0" presStyleCnt="0">
        <dgm:presLayoutVars>
          <dgm:dir/>
          <dgm:animLvl val="lvl"/>
          <dgm:resizeHandles/>
        </dgm:presLayoutVars>
      </dgm:prSet>
      <dgm:spPr/>
    </dgm:pt>
    <dgm:pt modelId="{2C9F076C-0DA6-4075-86A8-7CE8F7B21D32}" type="pres">
      <dgm:prSet presAssocID="{63F97FA7-8F70-43E7-8251-8FA898F4D41E}" presName="linNode" presStyleCnt="0"/>
      <dgm:spPr/>
    </dgm:pt>
    <dgm:pt modelId="{B5BD4661-6438-4BE7-94C6-590BDAD319B3}" type="pres">
      <dgm:prSet presAssocID="{63F97FA7-8F70-43E7-8251-8FA898F4D41E}" presName="parentShp" presStyleLbl="node1" presStyleIdx="0" presStyleCnt="5">
        <dgm:presLayoutVars>
          <dgm:bulletEnabled val="1"/>
        </dgm:presLayoutVars>
      </dgm:prSet>
      <dgm:spPr/>
    </dgm:pt>
    <dgm:pt modelId="{3F261EE9-565B-445A-9608-D533CCC5B61A}" type="pres">
      <dgm:prSet presAssocID="{63F97FA7-8F70-43E7-8251-8FA898F4D41E}" presName="childShp" presStyleLbl="bgAccFollowNode1" presStyleIdx="0" presStyleCnt="5" custScaleX="126780" custLinFactNeighborX="735" custLinFactNeighborY="708">
        <dgm:presLayoutVars>
          <dgm:bulletEnabled val="1"/>
        </dgm:presLayoutVars>
      </dgm:prSet>
      <dgm:spPr/>
    </dgm:pt>
    <dgm:pt modelId="{890D7AA4-D184-41D2-AAF5-5175AACDC24F}" type="pres">
      <dgm:prSet presAssocID="{51D2D2FB-7AAE-4CDE-99FE-4B99E80D379C}" presName="spacing" presStyleCnt="0"/>
      <dgm:spPr/>
    </dgm:pt>
    <dgm:pt modelId="{3205FD07-C6EA-4C48-A878-03E029B53873}" type="pres">
      <dgm:prSet presAssocID="{29CE0480-D688-4CD7-B6F5-606829CE6515}" presName="linNode" presStyleCnt="0"/>
      <dgm:spPr/>
    </dgm:pt>
    <dgm:pt modelId="{7B011AEB-2BE3-49E2-87C1-700B5B84A919}" type="pres">
      <dgm:prSet presAssocID="{29CE0480-D688-4CD7-B6F5-606829CE6515}" presName="parentShp" presStyleLbl="node1" presStyleIdx="1" presStyleCnt="5">
        <dgm:presLayoutVars>
          <dgm:bulletEnabled val="1"/>
        </dgm:presLayoutVars>
      </dgm:prSet>
      <dgm:spPr/>
    </dgm:pt>
    <dgm:pt modelId="{885CEBAA-231B-4AAD-9AFE-5F542543CB9F}" type="pres">
      <dgm:prSet presAssocID="{29CE0480-D688-4CD7-B6F5-606829CE6515}" presName="childShp" presStyleLbl="bgAccFollowNode1" presStyleIdx="1" presStyleCnt="5" custScaleX="126876" custScaleY="145671">
        <dgm:presLayoutVars>
          <dgm:bulletEnabled val="1"/>
        </dgm:presLayoutVars>
      </dgm:prSet>
      <dgm:spPr/>
    </dgm:pt>
    <dgm:pt modelId="{C6666FFD-4519-4AB3-9120-504092A4E682}" type="pres">
      <dgm:prSet presAssocID="{59C3EBAA-E56E-4639-9AC1-8BBB8564E48C}" presName="spacing" presStyleCnt="0"/>
      <dgm:spPr/>
    </dgm:pt>
    <dgm:pt modelId="{96515602-87C6-4B29-B1C3-F7DBE6FC79BE}" type="pres">
      <dgm:prSet presAssocID="{4C796428-3A1E-4216-A3DF-73623305517E}" presName="linNode" presStyleCnt="0"/>
      <dgm:spPr/>
    </dgm:pt>
    <dgm:pt modelId="{AE69B690-158C-4AB2-8E59-09506E7F97A8}" type="pres">
      <dgm:prSet presAssocID="{4C796428-3A1E-4216-A3DF-73623305517E}" presName="parentShp" presStyleLbl="node1" presStyleIdx="2" presStyleCnt="5">
        <dgm:presLayoutVars>
          <dgm:bulletEnabled val="1"/>
        </dgm:presLayoutVars>
      </dgm:prSet>
      <dgm:spPr/>
    </dgm:pt>
    <dgm:pt modelId="{71A03D72-D1B1-4E96-A4BE-03A47139613C}" type="pres">
      <dgm:prSet presAssocID="{4C796428-3A1E-4216-A3DF-73623305517E}" presName="childShp" presStyleLbl="bgAccFollowNode1" presStyleIdx="2" presStyleCnt="5" custScaleX="128035">
        <dgm:presLayoutVars>
          <dgm:bulletEnabled val="1"/>
        </dgm:presLayoutVars>
      </dgm:prSet>
      <dgm:spPr/>
    </dgm:pt>
    <dgm:pt modelId="{0D228C62-EEDA-441F-9AA1-BFE7D2EBB7CA}" type="pres">
      <dgm:prSet presAssocID="{6FFBFC68-CF5E-4174-A4A9-BA7A58611ED7}" presName="spacing" presStyleCnt="0"/>
      <dgm:spPr/>
    </dgm:pt>
    <dgm:pt modelId="{682EA3A6-F688-4DC9-B147-9DC7EBC61496}" type="pres">
      <dgm:prSet presAssocID="{DCAD1654-740E-4436-8606-3AF80F4A63ED}" presName="linNode" presStyleCnt="0"/>
      <dgm:spPr/>
    </dgm:pt>
    <dgm:pt modelId="{848F3BE6-809A-4B9A-9B5A-7DDD79402DDC}" type="pres">
      <dgm:prSet presAssocID="{DCAD1654-740E-4436-8606-3AF80F4A63ED}" presName="parentShp" presStyleLbl="node1" presStyleIdx="3" presStyleCnt="5">
        <dgm:presLayoutVars>
          <dgm:bulletEnabled val="1"/>
        </dgm:presLayoutVars>
      </dgm:prSet>
      <dgm:spPr/>
    </dgm:pt>
    <dgm:pt modelId="{6C79CACF-4750-4CBB-A737-B7BCDCFDF92C}" type="pres">
      <dgm:prSet presAssocID="{DCAD1654-740E-4436-8606-3AF80F4A63ED}" presName="childShp" presStyleLbl="bgAccFollowNode1" presStyleIdx="3" presStyleCnt="5" custScaleX="127063">
        <dgm:presLayoutVars>
          <dgm:bulletEnabled val="1"/>
        </dgm:presLayoutVars>
      </dgm:prSet>
      <dgm:spPr/>
    </dgm:pt>
    <dgm:pt modelId="{7E247A2C-100F-42DE-B515-712B54E99055}" type="pres">
      <dgm:prSet presAssocID="{72324934-D3CD-4A79-9C36-DBDEDB3FF654}" presName="spacing" presStyleCnt="0"/>
      <dgm:spPr/>
    </dgm:pt>
    <dgm:pt modelId="{FCA10DAB-4FC9-425E-AE68-2A95AB9DCCF0}" type="pres">
      <dgm:prSet presAssocID="{9B20930E-952A-43C1-A4A2-BFEB076BBA81}" presName="linNode" presStyleCnt="0"/>
      <dgm:spPr/>
    </dgm:pt>
    <dgm:pt modelId="{660E3403-F180-429C-A49E-D9BBE5C2F288}" type="pres">
      <dgm:prSet presAssocID="{9B20930E-952A-43C1-A4A2-BFEB076BBA81}" presName="parentShp" presStyleLbl="node1" presStyleIdx="4" presStyleCnt="5">
        <dgm:presLayoutVars>
          <dgm:bulletEnabled val="1"/>
        </dgm:presLayoutVars>
      </dgm:prSet>
      <dgm:spPr/>
    </dgm:pt>
    <dgm:pt modelId="{3B8302E0-BAF8-4F83-AE2D-2855137CF552}" type="pres">
      <dgm:prSet presAssocID="{9B20930E-952A-43C1-A4A2-BFEB076BBA81}" presName="childShp" presStyleLbl="bgAccFollowNode1" presStyleIdx="4" presStyleCnt="5" custScaleX="127019">
        <dgm:presLayoutVars>
          <dgm:bulletEnabled val="1"/>
        </dgm:presLayoutVars>
      </dgm:prSet>
      <dgm:spPr/>
    </dgm:pt>
  </dgm:ptLst>
  <dgm:cxnLst>
    <dgm:cxn modelId="{7F793C0B-ED3D-4AED-9E85-C705E3349379}" type="presOf" srcId="{D20BE08A-6CE0-4A96-B2AA-0948E8011E08}" destId="{6C79CACF-4750-4CBB-A737-B7BCDCFDF92C}" srcOrd="0" destOrd="0" presId="urn:microsoft.com/office/officeart/2005/8/layout/vList6"/>
    <dgm:cxn modelId="{7EA74E0C-DB16-415F-8B75-F65613CD370F}" type="presOf" srcId="{71025A0C-8518-4826-A560-6D03F2932CF3}" destId="{885CEBAA-231B-4AAD-9AFE-5F542543CB9F}" srcOrd="0" destOrd="2" presId="urn:microsoft.com/office/officeart/2005/8/layout/vList6"/>
    <dgm:cxn modelId="{46CFBF19-C290-4B85-972E-441646673C55}" srcId="{63F97FA7-8F70-43E7-8251-8FA898F4D41E}" destId="{59544CC8-6980-4B38-8DF8-2A0BED2A8414}" srcOrd="1" destOrd="0" parTransId="{749D6CA1-36C4-425C-80F2-1D7BC556520C}" sibTransId="{8EFE5FBD-1686-40D8-BABC-3B18B5DC8E84}"/>
    <dgm:cxn modelId="{21C53F1A-F4E8-4039-85EB-A5648FAEBED8}" type="presOf" srcId="{0FE3D7C5-41EE-4B68-BFBD-40FFC3B1EC93}" destId="{6C79CACF-4750-4CBB-A737-B7BCDCFDF92C}" srcOrd="0" destOrd="2" presId="urn:microsoft.com/office/officeart/2005/8/layout/vList6"/>
    <dgm:cxn modelId="{A70E8921-05D9-4498-B9C1-8CEF319E007D}" srcId="{94CC28E9-C826-4042-A12B-F88AC1EF27CB}" destId="{9B20930E-952A-43C1-A4A2-BFEB076BBA81}" srcOrd="4" destOrd="0" parTransId="{A357B266-77F2-465D-A854-E8E145FD24C4}" sibTransId="{74ED9962-C6DC-4773-9359-D91EC4707F2F}"/>
    <dgm:cxn modelId="{B42B1523-60F3-4596-8FAE-78AF1EA28170}" srcId="{63F97FA7-8F70-43E7-8251-8FA898F4D41E}" destId="{E19BEE0D-6BF7-4551-9CA6-00FA14CDCF0E}" srcOrd="2" destOrd="0" parTransId="{A1B77CB0-9175-4D53-AE2D-C591D25846B1}" sibTransId="{1FA85F95-C02B-4755-96A4-D2AB4A31F8F0}"/>
    <dgm:cxn modelId="{78872429-D72A-4C9D-9855-FFBBDB1A0263}" type="presOf" srcId="{C98A0CD6-089B-40DF-A414-F25D250C9C8D}" destId="{71A03D72-D1B1-4E96-A4BE-03A47139613C}" srcOrd="0" destOrd="0" presId="urn:microsoft.com/office/officeart/2005/8/layout/vList6"/>
    <dgm:cxn modelId="{2333B029-E657-4103-8EEF-2371B8890462}" srcId="{29CE0480-D688-4CD7-B6F5-606829CE6515}" destId="{4DC64119-8590-46F4-8674-ECF57EBAAADA}" srcOrd="1" destOrd="0" parTransId="{00040D6D-186E-4E9C-ACC0-E9A7090AE422}" sibTransId="{59B37ACE-CA61-448A-B102-9B0ABDFDBF06}"/>
    <dgm:cxn modelId="{1165342B-8FA4-45E1-8FC5-27E68FDDFF22}" srcId="{4C796428-3A1E-4216-A3DF-73623305517E}" destId="{81AAA2E0-B616-41A6-AA5D-DC8079349667}" srcOrd="3" destOrd="0" parTransId="{E8775921-DD13-4828-841B-2BEB4F55CD65}" sibTransId="{7E56060E-724B-4A7B-921F-99D7C2B39C99}"/>
    <dgm:cxn modelId="{0F5B882B-C6DF-4A27-8D8F-037E4F77B3A2}" srcId="{DCAD1654-740E-4436-8606-3AF80F4A63ED}" destId="{FAE68542-B5E5-41D9-8D99-97FE5D223B4F}" srcOrd="1" destOrd="0" parTransId="{525CED2F-4496-4817-888E-8F6FF9BE75C1}" sibTransId="{8CD174D8-D20D-4016-8D4F-00B8E658C811}"/>
    <dgm:cxn modelId="{9D45982D-B8E0-4A1E-9DB3-0FC4F627E2DF}" type="presOf" srcId="{29CE0480-D688-4CD7-B6F5-606829CE6515}" destId="{7B011AEB-2BE3-49E2-87C1-700B5B84A919}" srcOrd="0" destOrd="0" presId="urn:microsoft.com/office/officeart/2005/8/layout/vList6"/>
    <dgm:cxn modelId="{6C99A731-311B-4FF7-BD4F-5448917ED9B5}" type="presOf" srcId="{81AAA2E0-B616-41A6-AA5D-DC8079349667}" destId="{71A03D72-D1B1-4E96-A4BE-03A47139613C}" srcOrd="0" destOrd="3" presId="urn:microsoft.com/office/officeart/2005/8/layout/vList6"/>
    <dgm:cxn modelId="{48F00535-C4BA-4D4E-B748-3E49B6FE0833}" srcId="{9B20930E-952A-43C1-A4A2-BFEB076BBA81}" destId="{BDFB1150-2421-42CB-9E14-16279002AFFE}" srcOrd="0" destOrd="0" parTransId="{449E4C58-A379-48DF-8906-F2D2A07723DC}" sibTransId="{230472C2-61C3-4553-B56D-0FF91CB42BCF}"/>
    <dgm:cxn modelId="{E3AC8339-5771-4405-89E9-C8B840C547C8}" type="presOf" srcId="{BDFB1150-2421-42CB-9E14-16279002AFFE}" destId="{3B8302E0-BAF8-4F83-AE2D-2855137CF552}" srcOrd="0" destOrd="0" presId="urn:microsoft.com/office/officeart/2005/8/layout/vList6"/>
    <dgm:cxn modelId="{2879C740-916B-4D06-AEA7-BFAA89D70522}" type="presOf" srcId="{4C796428-3A1E-4216-A3DF-73623305517E}" destId="{AE69B690-158C-4AB2-8E59-09506E7F97A8}" srcOrd="0" destOrd="0" presId="urn:microsoft.com/office/officeart/2005/8/layout/vList6"/>
    <dgm:cxn modelId="{6985635B-3FAA-45FA-9D28-0B15C8B39E69}" srcId="{4C796428-3A1E-4216-A3DF-73623305517E}" destId="{9DB632DC-2B02-435C-A189-34E8D204354C}" srcOrd="1" destOrd="0" parTransId="{41067E09-59B9-4D41-9151-DBF5379984DA}" sibTransId="{05227EFB-F43D-4CCC-94AA-E9A22D501BF1}"/>
    <dgm:cxn modelId="{ECF30A61-7C87-4A58-BA19-38FAD9BDFCFC}" type="presOf" srcId="{94CC28E9-C826-4042-A12B-F88AC1EF27CB}" destId="{677A6565-8352-45B0-B220-50DA74120FB8}" srcOrd="0" destOrd="0" presId="urn:microsoft.com/office/officeart/2005/8/layout/vList6"/>
    <dgm:cxn modelId="{E2604C62-592A-4654-81B3-9D486281A3F5}" type="presOf" srcId="{DCAD1654-740E-4436-8606-3AF80F4A63ED}" destId="{848F3BE6-809A-4B9A-9B5A-7DDD79402DDC}" srcOrd="0" destOrd="0" presId="urn:microsoft.com/office/officeart/2005/8/layout/vList6"/>
    <dgm:cxn modelId="{6558AD63-567D-4ABA-8B94-9A80D4CC55AB}" type="presOf" srcId="{9DB632DC-2B02-435C-A189-34E8D204354C}" destId="{71A03D72-D1B1-4E96-A4BE-03A47139613C}" srcOrd="0" destOrd="1" presId="urn:microsoft.com/office/officeart/2005/8/layout/vList6"/>
    <dgm:cxn modelId="{A0A9E246-4EA9-4453-A091-7554A799ECFA}" srcId="{94CC28E9-C826-4042-A12B-F88AC1EF27CB}" destId="{63F97FA7-8F70-43E7-8251-8FA898F4D41E}" srcOrd="0" destOrd="0" parTransId="{B6290CE7-70B3-4B64-AE81-7E0EFA61051B}" sibTransId="{51D2D2FB-7AAE-4CDE-99FE-4B99E80D379C}"/>
    <dgm:cxn modelId="{11CDBB6C-DAF3-4714-B1EF-4260265DCDA0}" srcId="{9B20930E-952A-43C1-A4A2-BFEB076BBA81}" destId="{8E02F0CF-927D-411E-A508-2D5853E1182D}" srcOrd="2" destOrd="0" parTransId="{CCC4B4F3-5601-4E41-97C8-449CE7D8C7EF}" sibTransId="{6044EAAC-B0C7-4169-8218-A598E90A8416}"/>
    <dgm:cxn modelId="{0D171650-8F9C-407E-B0FD-5D65EDBA58BA}" type="presOf" srcId="{D35C79C4-E91D-4D6E-8E3B-0E09CAA63894}" destId="{3B8302E0-BAF8-4F83-AE2D-2855137CF552}" srcOrd="0" destOrd="3" presId="urn:microsoft.com/office/officeart/2005/8/layout/vList6"/>
    <dgm:cxn modelId="{4EF19D71-73C0-4014-8A11-CD0BE8345D78}" type="presOf" srcId="{E19BEE0D-6BF7-4551-9CA6-00FA14CDCF0E}" destId="{3F261EE9-565B-445A-9608-D533CCC5B61A}" srcOrd="0" destOrd="2" presId="urn:microsoft.com/office/officeart/2005/8/layout/vList6"/>
    <dgm:cxn modelId="{63B48352-F5BE-4E93-ABC7-5072A2D74447}" srcId="{94CC28E9-C826-4042-A12B-F88AC1EF27CB}" destId="{4C796428-3A1E-4216-A3DF-73623305517E}" srcOrd="2" destOrd="0" parTransId="{80251D68-7470-496A-80F2-7652B4C5DA5D}" sibTransId="{6FFBFC68-CF5E-4174-A4A9-BA7A58611ED7}"/>
    <dgm:cxn modelId="{64FB2958-16A3-4EC8-AD27-A2145D526520}" type="presOf" srcId="{55D39442-4AB7-4F32-9DC3-C6E10B9F1877}" destId="{71A03D72-D1B1-4E96-A4BE-03A47139613C}" srcOrd="0" destOrd="2" presId="urn:microsoft.com/office/officeart/2005/8/layout/vList6"/>
    <dgm:cxn modelId="{0C660D7B-BC98-4B2B-86B3-F839635EF967}" type="presOf" srcId="{C3206F4D-40C4-42D5-AAA0-53BE1F2A187A}" destId="{885CEBAA-231B-4AAD-9AFE-5F542543CB9F}" srcOrd="0" destOrd="0" presId="urn:microsoft.com/office/officeart/2005/8/layout/vList6"/>
    <dgm:cxn modelId="{3E88287C-F9FC-4EE8-9792-B20D3FB13DD2}" srcId="{DCAD1654-740E-4436-8606-3AF80F4A63ED}" destId="{0FE3D7C5-41EE-4B68-BFBD-40FFC3B1EC93}" srcOrd="2" destOrd="0" parTransId="{F9819B14-5AA7-44B6-B9F8-DBC52A488A89}" sibTransId="{D38C83CF-011F-4684-A6CF-AA192635087F}"/>
    <dgm:cxn modelId="{CFBEF382-B258-4104-B40B-428C29DA578C}" srcId="{9B20930E-952A-43C1-A4A2-BFEB076BBA81}" destId="{7705808C-A016-488C-B13D-7D4342C5D6D4}" srcOrd="1" destOrd="0" parTransId="{959DBAE4-9F85-47F1-B609-810A8F7F6F22}" sibTransId="{A4DD2CFD-6FE3-499C-9263-3EE2BE75CE64}"/>
    <dgm:cxn modelId="{D1761E8A-0A1F-4B9C-9ECD-4AC68678EB46}" type="presOf" srcId="{62E17C1F-AD9A-42B0-8D9F-33B304071951}" destId="{885CEBAA-231B-4AAD-9AFE-5F542543CB9F}" srcOrd="0" destOrd="3" presId="urn:microsoft.com/office/officeart/2005/8/layout/vList6"/>
    <dgm:cxn modelId="{FD137F8C-71D1-449D-BB6A-957E1DC387A0}" srcId="{29CE0480-D688-4CD7-B6F5-606829CE6515}" destId="{C3206F4D-40C4-42D5-AAA0-53BE1F2A187A}" srcOrd="0" destOrd="0" parTransId="{18134F3A-4B04-418B-9173-CE48B6BAF140}" sibTransId="{037CD4AE-1390-4043-BA89-D635C7309E7F}"/>
    <dgm:cxn modelId="{7EDB758E-9A2F-4F8D-BA50-16BB419C79B7}" type="presOf" srcId="{63F97FA7-8F70-43E7-8251-8FA898F4D41E}" destId="{B5BD4661-6438-4BE7-94C6-590BDAD319B3}" srcOrd="0" destOrd="0" presId="urn:microsoft.com/office/officeart/2005/8/layout/vList6"/>
    <dgm:cxn modelId="{9E8CCC94-DC84-4E15-8839-D027BDFDA4A8}" srcId="{94CC28E9-C826-4042-A12B-F88AC1EF27CB}" destId="{DCAD1654-740E-4436-8606-3AF80F4A63ED}" srcOrd="3" destOrd="0" parTransId="{2180D383-8D25-404B-AB69-AEB6976EA136}" sibTransId="{72324934-D3CD-4A79-9C36-DBDEDB3FF654}"/>
    <dgm:cxn modelId="{49A19697-8D34-4D68-851B-CA1CEEF83F91}" srcId="{4C796428-3A1E-4216-A3DF-73623305517E}" destId="{C98A0CD6-089B-40DF-A414-F25D250C9C8D}" srcOrd="0" destOrd="0" parTransId="{095C375A-D6F9-4E1A-98EF-662EFFDBE888}" sibTransId="{3C9F7436-C333-4B52-B092-9560611D494B}"/>
    <dgm:cxn modelId="{30DC4D98-D7F7-4DDB-A600-4BBC7AABE0FF}" type="presOf" srcId="{9B20930E-952A-43C1-A4A2-BFEB076BBA81}" destId="{660E3403-F180-429C-A49E-D9BBE5C2F288}" srcOrd="0" destOrd="0" presId="urn:microsoft.com/office/officeart/2005/8/layout/vList6"/>
    <dgm:cxn modelId="{E9AB1B99-295B-4791-8A4B-87579B768E8E}" type="presOf" srcId="{7705808C-A016-488C-B13D-7D4342C5D6D4}" destId="{3B8302E0-BAF8-4F83-AE2D-2855137CF552}" srcOrd="0" destOrd="1" presId="urn:microsoft.com/office/officeart/2005/8/layout/vList6"/>
    <dgm:cxn modelId="{19E0049A-8177-4530-A820-8836887A9EA2}" type="presOf" srcId="{8E02F0CF-927D-411E-A508-2D5853E1182D}" destId="{3B8302E0-BAF8-4F83-AE2D-2855137CF552}" srcOrd="0" destOrd="2" presId="urn:microsoft.com/office/officeart/2005/8/layout/vList6"/>
    <dgm:cxn modelId="{3BB2369A-FD8A-43FE-8B2C-EA706B71AC95}" type="presOf" srcId="{4DC64119-8590-46F4-8674-ECF57EBAAADA}" destId="{885CEBAA-231B-4AAD-9AFE-5F542543CB9F}" srcOrd="0" destOrd="1" presId="urn:microsoft.com/office/officeart/2005/8/layout/vList6"/>
    <dgm:cxn modelId="{B81C47AE-9DC6-49FF-95F3-D81BEB46EC8B}" srcId="{29CE0480-D688-4CD7-B6F5-606829CE6515}" destId="{71025A0C-8518-4826-A560-6D03F2932CF3}" srcOrd="2" destOrd="0" parTransId="{B96C34BA-DA60-4AEC-937E-125A16712C52}" sibTransId="{85D51200-EDA3-4C69-A228-629EC3FAE029}"/>
    <dgm:cxn modelId="{FC3DEEB8-E430-4362-B6ED-03219E493711}" srcId="{29CE0480-D688-4CD7-B6F5-606829CE6515}" destId="{62E17C1F-AD9A-42B0-8D9F-33B304071951}" srcOrd="3" destOrd="0" parTransId="{5A22F77E-D4D6-4024-A7AE-1EAE15351819}" sibTransId="{3B19E35C-F0A1-40F0-A2E3-DE908C215C40}"/>
    <dgm:cxn modelId="{F93E58C5-D86D-423E-B393-72576C5D879D}" type="presOf" srcId="{59544CC8-6980-4B38-8DF8-2A0BED2A8414}" destId="{3F261EE9-565B-445A-9608-D533CCC5B61A}" srcOrd="0" destOrd="1" presId="urn:microsoft.com/office/officeart/2005/8/layout/vList6"/>
    <dgm:cxn modelId="{748005CE-58D3-4FFA-AB7D-D0E81FC0556E}" srcId="{DCAD1654-740E-4436-8606-3AF80F4A63ED}" destId="{D20BE08A-6CE0-4A96-B2AA-0948E8011E08}" srcOrd="0" destOrd="0" parTransId="{EFACEEB1-A03F-47F1-96D5-69CEC8BD7B92}" sibTransId="{F38AD363-4042-47B7-BF5F-A839579CAA08}"/>
    <dgm:cxn modelId="{17E182D6-5FEC-4EAF-B792-E99590988039}" type="presOf" srcId="{FAE68542-B5E5-41D9-8D99-97FE5D223B4F}" destId="{6C79CACF-4750-4CBB-A737-B7BCDCFDF92C}" srcOrd="0" destOrd="1" presId="urn:microsoft.com/office/officeart/2005/8/layout/vList6"/>
    <dgm:cxn modelId="{A85BE6DF-E31E-4FAC-8C3B-D67EF3E80895}" type="presOf" srcId="{5FB24DCC-3DD5-481D-AF78-A67BB7E70DEC}" destId="{3F261EE9-565B-445A-9608-D533CCC5B61A}" srcOrd="0" destOrd="0" presId="urn:microsoft.com/office/officeart/2005/8/layout/vList6"/>
    <dgm:cxn modelId="{CF1DC7E8-64FD-4FC1-AF2C-DC5AEBBBB390}" srcId="{4C796428-3A1E-4216-A3DF-73623305517E}" destId="{55D39442-4AB7-4F32-9DC3-C6E10B9F1877}" srcOrd="2" destOrd="0" parTransId="{7A8DA576-4873-4248-94C8-DC200A9DD4BB}" sibTransId="{5658700D-1DDC-4059-A288-8C86B6E46DAC}"/>
    <dgm:cxn modelId="{88B7DEEB-C9B8-4678-B804-E5A157867A76}" srcId="{9B20930E-952A-43C1-A4A2-BFEB076BBA81}" destId="{D35C79C4-E91D-4D6E-8E3B-0E09CAA63894}" srcOrd="3" destOrd="0" parTransId="{60E12988-0647-46AA-834D-CD15B619E95C}" sibTransId="{F42746E0-3694-4CDE-B4C0-CD6EE3386B51}"/>
    <dgm:cxn modelId="{32A5E4FB-4014-4A33-BD1D-EB0957EC6844}" srcId="{63F97FA7-8F70-43E7-8251-8FA898F4D41E}" destId="{5FB24DCC-3DD5-481D-AF78-A67BB7E70DEC}" srcOrd="0" destOrd="0" parTransId="{F69C6338-D852-4549-A962-4EA65B6A2C55}" sibTransId="{3FF05393-5471-46C0-864E-4F5CD73B4073}"/>
    <dgm:cxn modelId="{AED425FE-EBD0-497D-AC72-8F4F728E6299}" srcId="{94CC28E9-C826-4042-A12B-F88AC1EF27CB}" destId="{29CE0480-D688-4CD7-B6F5-606829CE6515}" srcOrd="1" destOrd="0" parTransId="{6BF78125-5BCF-4C72-BF38-9FD6C678422A}" sibTransId="{59C3EBAA-E56E-4639-9AC1-8BBB8564E48C}"/>
    <dgm:cxn modelId="{2B19C59A-4491-49E8-AA22-7A11F2F2242B}" type="presParOf" srcId="{677A6565-8352-45B0-B220-50DA74120FB8}" destId="{2C9F076C-0DA6-4075-86A8-7CE8F7B21D32}" srcOrd="0" destOrd="0" presId="urn:microsoft.com/office/officeart/2005/8/layout/vList6"/>
    <dgm:cxn modelId="{03611A57-5E96-476D-A9C8-CAE119BBA0DE}" type="presParOf" srcId="{2C9F076C-0DA6-4075-86A8-7CE8F7B21D32}" destId="{B5BD4661-6438-4BE7-94C6-590BDAD319B3}" srcOrd="0" destOrd="0" presId="urn:microsoft.com/office/officeart/2005/8/layout/vList6"/>
    <dgm:cxn modelId="{75160F0E-B9C2-4C45-8A7B-D21FA204F3DD}" type="presParOf" srcId="{2C9F076C-0DA6-4075-86A8-7CE8F7B21D32}" destId="{3F261EE9-565B-445A-9608-D533CCC5B61A}" srcOrd="1" destOrd="0" presId="urn:microsoft.com/office/officeart/2005/8/layout/vList6"/>
    <dgm:cxn modelId="{5C557F36-B271-451D-BCE2-9BAF1B731F1A}" type="presParOf" srcId="{677A6565-8352-45B0-B220-50DA74120FB8}" destId="{890D7AA4-D184-41D2-AAF5-5175AACDC24F}" srcOrd="1" destOrd="0" presId="urn:microsoft.com/office/officeart/2005/8/layout/vList6"/>
    <dgm:cxn modelId="{E7D423C2-DC62-462A-B57F-C03E0F456BCC}" type="presParOf" srcId="{677A6565-8352-45B0-B220-50DA74120FB8}" destId="{3205FD07-C6EA-4C48-A878-03E029B53873}" srcOrd="2" destOrd="0" presId="urn:microsoft.com/office/officeart/2005/8/layout/vList6"/>
    <dgm:cxn modelId="{3F246007-0C3C-47DF-B239-58079747762F}" type="presParOf" srcId="{3205FD07-C6EA-4C48-A878-03E029B53873}" destId="{7B011AEB-2BE3-49E2-87C1-700B5B84A919}" srcOrd="0" destOrd="0" presId="urn:microsoft.com/office/officeart/2005/8/layout/vList6"/>
    <dgm:cxn modelId="{DE54381B-2E3A-440C-AE8B-CCDBAC8E93A8}" type="presParOf" srcId="{3205FD07-C6EA-4C48-A878-03E029B53873}" destId="{885CEBAA-231B-4AAD-9AFE-5F542543CB9F}" srcOrd="1" destOrd="0" presId="urn:microsoft.com/office/officeart/2005/8/layout/vList6"/>
    <dgm:cxn modelId="{2B6E25CA-9188-450B-936D-820685E731C3}" type="presParOf" srcId="{677A6565-8352-45B0-B220-50DA74120FB8}" destId="{C6666FFD-4519-4AB3-9120-504092A4E682}" srcOrd="3" destOrd="0" presId="urn:microsoft.com/office/officeart/2005/8/layout/vList6"/>
    <dgm:cxn modelId="{2F5222B1-688E-44B1-AF5A-C59AF3C6063C}" type="presParOf" srcId="{677A6565-8352-45B0-B220-50DA74120FB8}" destId="{96515602-87C6-4B29-B1C3-F7DBE6FC79BE}" srcOrd="4" destOrd="0" presId="urn:microsoft.com/office/officeart/2005/8/layout/vList6"/>
    <dgm:cxn modelId="{8F6BBBCF-410F-4EE2-A5DA-1F83DDBA15CE}" type="presParOf" srcId="{96515602-87C6-4B29-B1C3-F7DBE6FC79BE}" destId="{AE69B690-158C-4AB2-8E59-09506E7F97A8}" srcOrd="0" destOrd="0" presId="urn:microsoft.com/office/officeart/2005/8/layout/vList6"/>
    <dgm:cxn modelId="{2D48DBA3-5D36-40E9-8602-C9079E19FBBB}" type="presParOf" srcId="{96515602-87C6-4B29-B1C3-F7DBE6FC79BE}" destId="{71A03D72-D1B1-4E96-A4BE-03A47139613C}" srcOrd="1" destOrd="0" presId="urn:microsoft.com/office/officeart/2005/8/layout/vList6"/>
    <dgm:cxn modelId="{3CDAE088-54E7-4D95-84F0-79E52721DE7D}" type="presParOf" srcId="{677A6565-8352-45B0-B220-50DA74120FB8}" destId="{0D228C62-EEDA-441F-9AA1-BFE7D2EBB7CA}" srcOrd="5" destOrd="0" presId="urn:microsoft.com/office/officeart/2005/8/layout/vList6"/>
    <dgm:cxn modelId="{E2044141-74AD-490B-9C34-12869DF3059D}" type="presParOf" srcId="{677A6565-8352-45B0-B220-50DA74120FB8}" destId="{682EA3A6-F688-4DC9-B147-9DC7EBC61496}" srcOrd="6" destOrd="0" presId="urn:microsoft.com/office/officeart/2005/8/layout/vList6"/>
    <dgm:cxn modelId="{B8E393E0-F808-4A89-99C5-3ECCEBE16BF0}" type="presParOf" srcId="{682EA3A6-F688-4DC9-B147-9DC7EBC61496}" destId="{848F3BE6-809A-4B9A-9B5A-7DDD79402DDC}" srcOrd="0" destOrd="0" presId="urn:microsoft.com/office/officeart/2005/8/layout/vList6"/>
    <dgm:cxn modelId="{397B248F-3C01-49C5-AACC-025EA1DA5620}" type="presParOf" srcId="{682EA3A6-F688-4DC9-B147-9DC7EBC61496}" destId="{6C79CACF-4750-4CBB-A737-B7BCDCFDF92C}" srcOrd="1" destOrd="0" presId="urn:microsoft.com/office/officeart/2005/8/layout/vList6"/>
    <dgm:cxn modelId="{88C9A9DA-0762-4F9C-8451-086AD925B565}" type="presParOf" srcId="{677A6565-8352-45B0-B220-50DA74120FB8}" destId="{7E247A2C-100F-42DE-B515-712B54E99055}" srcOrd="7" destOrd="0" presId="urn:microsoft.com/office/officeart/2005/8/layout/vList6"/>
    <dgm:cxn modelId="{8A5965CE-AAF4-4067-B22E-7250415F6C7C}" type="presParOf" srcId="{677A6565-8352-45B0-B220-50DA74120FB8}" destId="{FCA10DAB-4FC9-425E-AE68-2A95AB9DCCF0}" srcOrd="8" destOrd="0" presId="urn:microsoft.com/office/officeart/2005/8/layout/vList6"/>
    <dgm:cxn modelId="{B0D58271-68DE-4700-8F58-B825D839520E}" type="presParOf" srcId="{FCA10DAB-4FC9-425E-AE68-2A95AB9DCCF0}" destId="{660E3403-F180-429C-A49E-D9BBE5C2F288}" srcOrd="0" destOrd="0" presId="urn:microsoft.com/office/officeart/2005/8/layout/vList6"/>
    <dgm:cxn modelId="{120010E4-1854-467E-B720-D7EACC02AEBB}" type="presParOf" srcId="{FCA10DAB-4FC9-425E-AE68-2A95AB9DCCF0}" destId="{3B8302E0-BAF8-4F83-AE2D-2855137CF55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7D18F-8310-4759-A785-90DC4FC64099}">
      <dsp:nvSpPr>
        <dsp:cNvPr id="0" name=""/>
        <dsp:cNvSpPr/>
      </dsp:nvSpPr>
      <dsp:spPr>
        <a:xfrm>
          <a:off x="1664377" y="1433779"/>
          <a:ext cx="2578616" cy="257874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r>
            <a:rPr lang="en-GB" sz="3600" kern="1200" dirty="0"/>
            <a:t>Going Digital</a:t>
          </a:r>
        </a:p>
        <a:p>
          <a:pPr marL="0" lvl="0" indent="0" algn="ctr" defTabSz="1600200">
            <a:lnSpc>
              <a:spcPct val="90000"/>
            </a:lnSpc>
            <a:spcBef>
              <a:spcPct val="0"/>
            </a:spcBef>
            <a:spcAft>
              <a:spcPct val="35000"/>
            </a:spcAft>
            <a:buNone/>
          </a:pPr>
          <a:r>
            <a:rPr lang="en-GB" sz="3600" kern="1200" dirty="0"/>
            <a:t>  </a:t>
          </a:r>
        </a:p>
      </dsp:txBody>
      <dsp:txXfrm>
        <a:off x="2042007" y="1811427"/>
        <a:ext cx="1823356" cy="1823447"/>
      </dsp:txXfrm>
    </dsp:sp>
    <dsp:sp modelId="{3DBDD638-A380-42B5-BD1A-FF67DD37E40F}">
      <dsp:nvSpPr>
        <dsp:cNvPr id="0" name=""/>
        <dsp:cNvSpPr/>
      </dsp:nvSpPr>
      <dsp:spPr>
        <a:xfrm>
          <a:off x="334621" y="0"/>
          <a:ext cx="5198064" cy="5418667"/>
        </a:xfrm>
        <a:prstGeom prst="blockArc">
          <a:avLst>
            <a:gd name="adj1" fmla="val 17527788"/>
            <a:gd name="adj2" fmla="val 4119114"/>
            <a:gd name="adj3" fmla="val 575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42A6E80-C322-483B-AF41-5421D7009C13}">
      <dsp:nvSpPr>
        <dsp:cNvPr id="0" name=""/>
        <dsp:cNvSpPr/>
      </dsp:nvSpPr>
      <dsp:spPr>
        <a:xfrm>
          <a:off x="4162098" y="456793"/>
          <a:ext cx="1381373" cy="1381760"/>
        </a:xfrm>
        <a:prstGeom prst="ellipse">
          <a:avLst/>
        </a:prstGeom>
        <a:solidFill>
          <a:schemeClr val="accent1">
            <a:tint val="5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BF7F51C9-E11B-4803-8D07-A797EA3F9600}">
      <dsp:nvSpPr>
        <dsp:cNvPr id="0" name=""/>
        <dsp:cNvSpPr/>
      </dsp:nvSpPr>
      <dsp:spPr>
        <a:xfrm>
          <a:off x="5648250" y="479010"/>
          <a:ext cx="1849022" cy="1337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10000"/>
            </a:spcAft>
            <a:buNone/>
          </a:pPr>
          <a:r>
            <a:rPr lang="en-GB" sz="2600" kern="1200" dirty="0"/>
            <a:t>SEND Review</a:t>
          </a:r>
        </a:p>
      </dsp:txBody>
      <dsp:txXfrm>
        <a:off x="5648250" y="479010"/>
        <a:ext cx="1849022" cy="1337327"/>
      </dsp:txXfrm>
    </dsp:sp>
    <dsp:sp modelId="{AE77459B-23BE-4C16-9739-E954ECAAAB30}">
      <dsp:nvSpPr>
        <dsp:cNvPr id="0" name=""/>
        <dsp:cNvSpPr/>
      </dsp:nvSpPr>
      <dsp:spPr>
        <a:xfrm>
          <a:off x="4696003" y="2028748"/>
          <a:ext cx="1381373" cy="1381760"/>
        </a:xfrm>
        <a:prstGeom prst="ellipse">
          <a:avLst/>
        </a:prstGeom>
        <a:solidFill>
          <a:schemeClr val="accent1">
            <a:tint val="5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EAFCEA0D-68EF-4A59-87B4-ED31DF1514E3}">
      <dsp:nvSpPr>
        <dsp:cNvPr id="0" name=""/>
        <dsp:cNvSpPr/>
      </dsp:nvSpPr>
      <dsp:spPr>
        <a:xfrm>
          <a:off x="6161541" y="2040673"/>
          <a:ext cx="1358014" cy="1337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10000"/>
            </a:spcAft>
            <a:buNone/>
          </a:pPr>
          <a:r>
            <a:rPr lang="en-GB" sz="2600" kern="1200" dirty="0"/>
            <a:t>Joint Working</a:t>
          </a:r>
        </a:p>
      </dsp:txBody>
      <dsp:txXfrm>
        <a:off x="6161541" y="2040673"/>
        <a:ext cx="1358014" cy="1337327"/>
      </dsp:txXfrm>
    </dsp:sp>
    <dsp:sp modelId="{05E97187-856D-4757-A13B-7A8EFA7909F2}">
      <dsp:nvSpPr>
        <dsp:cNvPr id="0" name=""/>
        <dsp:cNvSpPr/>
      </dsp:nvSpPr>
      <dsp:spPr>
        <a:xfrm>
          <a:off x="4162098" y="3622920"/>
          <a:ext cx="1381373" cy="1381760"/>
        </a:xfrm>
        <a:prstGeom prst="ellipse">
          <a:avLst/>
        </a:prstGeom>
        <a:solidFill>
          <a:schemeClr val="accent1">
            <a:tint val="5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521EEAD7-D6C8-4BDE-B65B-C44BB80F4DAC}">
      <dsp:nvSpPr>
        <dsp:cNvPr id="0" name=""/>
        <dsp:cNvSpPr/>
      </dsp:nvSpPr>
      <dsp:spPr>
        <a:xfrm>
          <a:off x="5648250" y="3651097"/>
          <a:ext cx="1849022" cy="1337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10000"/>
            </a:spcAft>
            <a:buNone/>
          </a:pPr>
          <a:r>
            <a:rPr lang="en-GB" sz="2600" kern="1200" dirty="0"/>
            <a:t>Increase</a:t>
          </a:r>
        </a:p>
        <a:p>
          <a:pPr marL="0" lvl="0" indent="0" algn="ctr" defTabSz="1155700">
            <a:lnSpc>
              <a:spcPct val="90000"/>
            </a:lnSpc>
            <a:spcBef>
              <a:spcPct val="0"/>
            </a:spcBef>
            <a:spcAft>
              <a:spcPct val="10000"/>
            </a:spcAft>
            <a:buNone/>
          </a:pPr>
          <a:r>
            <a:rPr lang="en-GB" sz="2600" kern="1200" dirty="0"/>
            <a:t>Transparency</a:t>
          </a:r>
        </a:p>
      </dsp:txBody>
      <dsp:txXfrm>
        <a:off x="5648250" y="3651097"/>
        <a:ext cx="1849022" cy="13373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261EE9-565B-445A-9608-D533CCC5B61A}">
      <dsp:nvSpPr>
        <dsp:cNvPr id="0" name=""/>
        <dsp:cNvSpPr/>
      </dsp:nvSpPr>
      <dsp:spPr>
        <a:xfrm>
          <a:off x="3834549" y="7908"/>
          <a:ext cx="7286374" cy="91693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0" lvl="1" indent="-171450" algn="l" defTabSz="711200">
            <a:lnSpc>
              <a:spcPct val="90000"/>
            </a:lnSpc>
            <a:spcBef>
              <a:spcPct val="0"/>
            </a:spcBef>
            <a:spcAft>
              <a:spcPct val="15000"/>
            </a:spcAft>
            <a:buFontTx/>
            <a:buNone/>
          </a:pPr>
          <a:r>
            <a:rPr lang="en-US" sz="1600" kern="1200" dirty="0"/>
            <a:t>Every CYP in Nottinghamshire is allocated an ICDS Case Worker, this can be seen in   the EHC Hub on the left-hand side panel</a:t>
          </a:r>
          <a:endParaRPr lang="en-GB" sz="1600" kern="1200" dirty="0"/>
        </a:p>
        <a:p>
          <a:pPr marL="171450" lvl="1" indent="-171450" algn="l" defTabSz="711200">
            <a:lnSpc>
              <a:spcPct val="90000"/>
            </a:lnSpc>
            <a:spcBef>
              <a:spcPct val="0"/>
            </a:spcBef>
            <a:spcAft>
              <a:spcPct val="15000"/>
            </a:spcAft>
            <a:buFontTx/>
            <a:buNone/>
          </a:pPr>
          <a:r>
            <a:rPr lang="en-US" sz="1600" kern="1200" dirty="0"/>
            <a:t>The ICDS Duty contact can also provide the details of the coordinator</a:t>
          </a:r>
          <a:endParaRPr lang="en-GB" sz="1600" kern="1200" dirty="0"/>
        </a:p>
        <a:p>
          <a:pPr marL="57150" lvl="1" indent="-57150" algn="l" defTabSz="488950">
            <a:lnSpc>
              <a:spcPct val="90000"/>
            </a:lnSpc>
            <a:spcBef>
              <a:spcPct val="0"/>
            </a:spcBef>
            <a:spcAft>
              <a:spcPct val="15000"/>
            </a:spcAft>
            <a:buChar char="•"/>
          </a:pPr>
          <a:endParaRPr lang="en-GB" sz="1100" kern="1200" dirty="0"/>
        </a:p>
      </dsp:txBody>
      <dsp:txXfrm>
        <a:off x="3834549" y="122525"/>
        <a:ext cx="6942525" cy="687699"/>
      </dsp:txXfrm>
    </dsp:sp>
    <dsp:sp modelId="{B5BD4661-6438-4BE7-94C6-590BDAD319B3}">
      <dsp:nvSpPr>
        <dsp:cNvPr id="0" name=""/>
        <dsp:cNvSpPr/>
      </dsp:nvSpPr>
      <dsp:spPr>
        <a:xfrm>
          <a:off x="1521" y="1416"/>
          <a:ext cx="3831505" cy="9169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GB" sz="3400" kern="1200" dirty="0"/>
            <a:t>Case Coordinator</a:t>
          </a:r>
        </a:p>
      </dsp:txBody>
      <dsp:txXfrm>
        <a:off x="46282" y="46177"/>
        <a:ext cx="3741983" cy="827410"/>
      </dsp:txXfrm>
    </dsp:sp>
    <dsp:sp modelId="{885CEBAA-231B-4AAD-9AFE-5F542543CB9F}">
      <dsp:nvSpPr>
        <dsp:cNvPr id="0" name=""/>
        <dsp:cNvSpPr/>
      </dsp:nvSpPr>
      <dsp:spPr>
        <a:xfrm>
          <a:off x="3832230" y="1010042"/>
          <a:ext cx="7283624" cy="1335705"/>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None/>
          </a:pPr>
          <a:r>
            <a:rPr lang="en-GB" sz="1600" b="0" kern="1200" dirty="0"/>
            <a:t>Bassetlaw and Newark &amp; Sherwood areas: </a:t>
          </a:r>
          <a:r>
            <a:rPr lang="en-GB" sz="1600" b="0" kern="1200" dirty="0">
              <a:hlinkClick xmlns:r="http://schemas.openxmlformats.org/officeDocument/2006/relationships" r:id="rId1"/>
            </a:rPr>
            <a:t>icdsehcBandNSlocality@nottscc.gov.uk</a:t>
          </a:r>
          <a:endParaRPr lang="en-GB" sz="1600" kern="1200" dirty="0"/>
        </a:p>
        <a:p>
          <a:pPr marL="171450" lvl="1" indent="-171450" algn="l" defTabSz="711200">
            <a:lnSpc>
              <a:spcPct val="90000"/>
            </a:lnSpc>
            <a:spcBef>
              <a:spcPct val="0"/>
            </a:spcBef>
            <a:spcAft>
              <a:spcPct val="15000"/>
            </a:spcAft>
            <a:buNone/>
          </a:pPr>
          <a:r>
            <a:rPr lang="en-GB" sz="1600" b="0" kern="1200" dirty="0"/>
            <a:t>Mansfield and Ashfield areas: </a:t>
          </a:r>
          <a:r>
            <a:rPr lang="en-GB" sz="1600" b="0" kern="1200" dirty="0">
              <a:hlinkClick xmlns:r="http://schemas.openxmlformats.org/officeDocument/2006/relationships" r:id="rId2"/>
            </a:rPr>
            <a:t>icdsehcMandAlocality@nottscc.gov.uk</a:t>
          </a:r>
          <a:endParaRPr lang="en-GB" sz="1600" kern="1200" dirty="0"/>
        </a:p>
        <a:p>
          <a:pPr marL="171450" lvl="1" indent="-171450" algn="l" defTabSz="711200">
            <a:lnSpc>
              <a:spcPct val="90000"/>
            </a:lnSpc>
            <a:spcBef>
              <a:spcPct val="0"/>
            </a:spcBef>
            <a:spcAft>
              <a:spcPct val="15000"/>
            </a:spcAft>
            <a:buNone/>
          </a:pPr>
          <a:r>
            <a:rPr lang="en-GB" sz="1600" b="0" kern="1200" dirty="0"/>
            <a:t>Broxtowe, Gedling and Rushcliffe areas: </a:t>
          </a:r>
          <a:r>
            <a:rPr lang="en-GB" sz="1600" b="0" kern="1200" dirty="0">
              <a:hlinkClick xmlns:r="http://schemas.openxmlformats.org/officeDocument/2006/relationships" r:id="rId3"/>
            </a:rPr>
            <a:t>icdsehcBGRlocality@nottscc.gov.uk</a:t>
          </a:r>
          <a:endParaRPr lang="en-GB" sz="1600" kern="1200" dirty="0"/>
        </a:p>
        <a:p>
          <a:pPr marL="171450" lvl="1" indent="-171450" algn="l" defTabSz="711200">
            <a:lnSpc>
              <a:spcPct val="90000"/>
            </a:lnSpc>
            <a:spcBef>
              <a:spcPct val="0"/>
            </a:spcBef>
            <a:spcAft>
              <a:spcPct val="15000"/>
            </a:spcAft>
            <a:buNone/>
          </a:pPr>
          <a:r>
            <a:rPr lang="en-GB" sz="1600" b="0" kern="1200" dirty="0"/>
            <a:t>Post-16 Team: </a:t>
          </a:r>
          <a:r>
            <a:rPr lang="en-GB" sz="1600" b="0" kern="1200" dirty="0">
              <a:hlinkClick xmlns:r="http://schemas.openxmlformats.org/officeDocument/2006/relationships" r:id="rId4"/>
            </a:rPr>
            <a:t>icdsehcpost16@nottscc.gov.uk</a:t>
          </a:r>
          <a:r>
            <a:rPr lang="en-GB" sz="1600" b="0" kern="1200" dirty="0"/>
            <a:t> </a:t>
          </a:r>
        </a:p>
        <a:p>
          <a:pPr marL="171450" lvl="1" indent="-171450" algn="l" defTabSz="711200">
            <a:lnSpc>
              <a:spcPct val="90000"/>
            </a:lnSpc>
            <a:spcBef>
              <a:spcPct val="0"/>
            </a:spcBef>
            <a:spcAft>
              <a:spcPct val="15000"/>
            </a:spcAft>
            <a:buFont typeface="Arial" panose="020B0604020202020204" pitchFamily="34" charset="0"/>
            <a:buNone/>
          </a:pPr>
          <a:endParaRPr lang="en-GB" sz="1600" kern="1200" dirty="0"/>
        </a:p>
      </dsp:txBody>
      <dsp:txXfrm>
        <a:off x="3832230" y="1177005"/>
        <a:ext cx="6782735" cy="1001779"/>
      </dsp:txXfrm>
    </dsp:sp>
    <dsp:sp modelId="{7B011AEB-2BE3-49E2-87C1-700B5B84A919}">
      <dsp:nvSpPr>
        <dsp:cNvPr id="0" name=""/>
        <dsp:cNvSpPr/>
      </dsp:nvSpPr>
      <dsp:spPr>
        <a:xfrm>
          <a:off x="5068" y="1219428"/>
          <a:ext cx="3827161" cy="9169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3400" kern="1200" dirty="0"/>
            <a:t>ICDS Duty</a:t>
          </a:r>
        </a:p>
      </dsp:txBody>
      <dsp:txXfrm>
        <a:off x="49829" y="1264189"/>
        <a:ext cx="3737639" cy="827410"/>
      </dsp:txXfrm>
    </dsp:sp>
    <dsp:sp modelId="{71A03D72-D1B1-4E96-A4BE-03A47139613C}">
      <dsp:nvSpPr>
        <dsp:cNvPr id="0" name=""/>
        <dsp:cNvSpPr/>
      </dsp:nvSpPr>
      <dsp:spPr>
        <a:xfrm>
          <a:off x="3808960" y="2437441"/>
          <a:ext cx="7308444" cy="91693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None/>
          </a:pPr>
          <a:r>
            <a:rPr lang="en-US" sz="1600" kern="1200" dirty="0"/>
            <a:t>One stop shop for all things EHC Hub &amp; Annual Review</a:t>
          </a:r>
          <a:endParaRPr lang="en-GB" sz="1600" kern="1200" dirty="0"/>
        </a:p>
        <a:p>
          <a:pPr marL="171450" lvl="1" indent="-171450" algn="l" defTabSz="711200">
            <a:lnSpc>
              <a:spcPct val="90000"/>
            </a:lnSpc>
            <a:spcBef>
              <a:spcPct val="0"/>
            </a:spcBef>
            <a:spcAft>
              <a:spcPct val="15000"/>
            </a:spcAft>
            <a:buFont typeface="Arial" panose="020B0604020202020204" pitchFamily="34" charset="0"/>
            <a:buNone/>
          </a:pPr>
          <a:r>
            <a:rPr lang="en-GB" sz="1600" kern="1200" dirty="0"/>
            <a:t>The Service Organiser can help with logging in/password issues and general use</a:t>
          </a:r>
        </a:p>
        <a:p>
          <a:pPr marL="171450" lvl="1" indent="-171450" algn="l" defTabSz="711200">
            <a:lnSpc>
              <a:spcPct val="90000"/>
            </a:lnSpc>
            <a:spcBef>
              <a:spcPct val="0"/>
            </a:spcBef>
            <a:spcAft>
              <a:spcPct val="15000"/>
            </a:spcAft>
            <a:buFont typeface="Arial" panose="020B0604020202020204" pitchFamily="34" charset="0"/>
            <a:buNone/>
          </a:pPr>
          <a:r>
            <a:rPr lang="en-US" sz="1600" kern="1200" dirty="0">
              <a:hlinkClick xmlns:r="http://schemas.openxmlformats.org/officeDocument/2006/relationships" r:id="rId5"/>
            </a:rPr>
            <a:t>ServiceOrganiser.AnnualReview@nottscc.gov.uk</a:t>
          </a:r>
          <a:r>
            <a:rPr lang="en-US" sz="1600" kern="1200" dirty="0"/>
            <a:t> </a:t>
          </a:r>
          <a:endParaRPr lang="en-GB" sz="1600" kern="1200" dirty="0"/>
        </a:p>
        <a:p>
          <a:pPr marL="171450" lvl="1" indent="-171450" algn="l" defTabSz="711200">
            <a:lnSpc>
              <a:spcPct val="90000"/>
            </a:lnSpc>
            <a:spcBef>
              <a:spcPct val="0"/>
            </a:spcBef>
            <a:spcAft>
              <a:spcPct val="15000"/>
            </a:spcAft>
            <a:buFont typeface="Arial" panose="020B0604020202020204" pitchFamily="34" charset="0"/>
            <a:buNone/>
          </a:pPr>
          <a:endParaRPr lang="en-GB" sz="1600" kern="1200" dirty="0"/>
        </a:p>
      </dsp:txBody>
      <dsp:txXfrm>
        <a:off x="3808960" y="2552058"/>
        <a:ext cx="6964595" cy="687699"/>
      </dsp:txXfrm>
    </dsp:sp>
    <dsp:sp modelId="{AE69B690-158C-4AB2-8E59-09506E7F97A8}">
      <dsp:nvSpPr>
        <dsp:cNvPr id="0" name=""/>
        <dsp:cNvSpPr/>
      </dsp:nvSpPr>
      <dsp:spPr>
        <a:xfrm>
          <a:off x="3518" y="2437441"/>
          <a:ext cx="3805441" cy="9169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GB" sz="3400" kern="1200" dirty="0"/>
            <a:t>Service Organiser</a:t>
          </a:r>
        </a:p>
      </dsp:txBody>
      <dsp:txXfrm>
        <a:off x="48279" y="2482202"/>
        <a:ext cx="3715919" cy="827410"/>
      </dsp:txXfrm>
    </dsp:sp>
    <dsp:sp modelId="{6C79CACF-4750-4CBB-A737-B7BCDCFDF92C}">
      <dsp:nvSpPr>
        <dsp:cNvPr id="0" name=""/>
        <dsp:cNvSpPr/>
      </dsp:nvSpPr>
      <dsp:spPr>
        <a:xfrm>
          <a:off x="3828830" y="3446067"/>
          <a:ext cx="7286080" cy="91693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None/>
          </a:pPr>
          <a:r>
            <a:rPr lang="en-US" sz="1600" b="0" kern="1200" dirty="0"/>
            <a:t>Support and training is available for all educational settings from the Service</a:t>
          </a:r>
          <a:endParaRPr lang="en-GB" sz="1600" b="0" kern="1200" dirty="0"/>
        </a:p>
        <a:p>
          <a:pPr marL="171450" lvl="1" indent="-171450" algn="l" defTabSz="711200">
            <a:lnSpc>
              <a:spcPct val="90000"/>
            </a:lnSpc>
            <a:spcBef>
              <a:spcPct val="0"/>
            </a:spcBef>
            <a:spcAft>
              <a:spcPct val="15000"/>
            </a:spcAft>
            <a:buNone/>
          </a:pPr>
          <a:r>
            <a:rPr lang="en-US" sz="1600" b="0" kern="1200" dirty="0"/>
            <a:t>Organiser and Idox if required, to enable settings to support CYP/Parent Carers</a:t>
          </a:r>
          <a:endParaRPr lang="en-GB" sz="1600" b="0" kern="1200" dirty="0"/>
        </a:p>
        <a:p>
          <a:pPr marL="171450" lvl="1" indent="-171450" algn="l" defTabSz="711200">
            <a:lnSpc>
              <a:spcPct val="90000"/>
            </a:lnSpc>
            <a:spcBef>
              <a:spcPct val="0"/>
            </a:spcBef>
            <a:spcAft>
              <a:spcPct val="15000"/>
            </a:spcAft>
            <a:buNone/>
          </a:pPr>
          <a:r>
            <a:rPr lang="en-US" sz="1600" b="0" kern="1200" dirty="0"/>
            <a:t>This includes training, videos, FAQ’s, user guides, presentations and more</a:t>
          </a:r>
          <a:endParaRPr lang="en-GB" sz="1600" b="0" kern="1200" dirty="0"/>
        </a:p>
      </dsp:txBody>
      <dsp:txXfrm>
        <a:off x="3828830" y="3560684"/>
        <a:ext cx="6942231" cy="687699"/>
      </dsp:txXfrm>
    </dsp:sp>
    <dsp:sp modelId="{848F3BE6-809A-4B9A-9B5A-7DDD79402DDC}">
      <dsp:nvSpPr>
        <dsp:cNvPr id="0" name=""/>
        <dsp:cNvSpPr/>
      </dsp:nvSpPr>
      <dsp:spPr>
        <a:xfrm>
          <a:off x="6013" y="3446067"/>
          <a:ext cx="3822817" cy="9169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3400" kern="1200" dirty="0"/>
            <a:t>Educational Setting</a:t>
          </a:r>
        </a:p>
      </dsp:txBody>
      <dsp:txXfrm>
        <a:off x="50774" y="3490828"/>
        <a:ext cx="3733295" cy="827410"/>
      </dsp:txXfrm>
    </dsp:sp>
    <dsp:sp modelId="{3B8302E0-BAF8-4F83-AE2D-2855137CF552}">
      <dsp:nvSpPr>
        <dsp:cNvPr id="0" name=""/>
        <dsp:cNvSpPr/>
      </dsp:nvSpPr>
      <dsp:spPr>
        <a:xfrm>
          <a:off x="3828125" y="4454693"/>
          <a:ext cx="7291833" cy="91693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None/>
          </a:pPr>
          <a:r>
            <a:rPr lang="en-US" sz="1600" kern="1200" dirty="0"/>
            <a:t>Free, confidential Information, Advice and Support Service for CYP/Parent/</a:t>
          </a:r>
          <a:r>
            <a:rPr lang="en-US" sz="1600" kern="1200" dirty="0" err="1"/>
            <a:t>Carers</a:t>
          </a:r>
          <a:endParaRPr lang="en-GB" sz="1600" kern="1200" dirty="0"/>
        </a:p>
        <a:p>
          <a:pPr marL="171450" lvl="1" indent="-171450" algn="l" defTabSz="711200">
            <a:lnSpc>
              <a:spcPct val="90000"/>
            </a:lnSpc>
            <a:spcBef>
              <a:spcPct val="0"/>
            </a:spcBef>
            <a:spcAft>
              <a:spcPct val="15000"/>
            </a:spcAft>
            <a:buNone/>
          </a:pPr>
          <a:r>
            <a:rPr lang="en-GB" sz="1600" kern="1200" dirty="0"/>
            <a:t>Web: </a:t>
          </a:r>
          <a:r>
            <a:rPr lang="en-GB" sz="1600" kern="1200" dirty="0">
              <a:hlinkClick xmlns:r="http://schemas.openxmlformats.org/officeDocument/2006/relationships" r:id="rId6"/>
            </a:rPr>
            <a:t>www.askusnotts.org.uk</a:t>
          </a:r>
          <a:r>
            <a:rPr lang="en-GB" sz="1600" kern="1200" dirty="0"/>
            <a:t> </a:t>
          </a:r>
        </a:p>
        <a:p>
          <a:pPr marL="171450" lvl="1" indent="-171450" algn="l" defTabSz="711200">
            <a:lnSpc>
              <a:spcPct val="90000"/>
            </a:lnSpc>
            <a:spcBef>
              <a:spcPct val="0"/>
            </a:spcBef>
            <a:spcAft>
              <a:spcPct val="15000"/>
            </a:spcAft>
            <a:buNone/>
          </a:pPr>
          <a:r>
            <a:rPr lang="en-GB" sz="1600" kern="1200" dirty="0"/>
            <a:t>Tel: 0800 121 7772</a:t>
          </a:r>
        </a:p>
        <a:p>
          <a:pPr marL="171450" lvl="1" indent="-171450" algn="l" defTabSz="711200">
            <a:lnSpc>
              <a:spcPct val="90000"/>
            </a:lnSpc>
            <a:spcBef>
              <a:spcPct val="0"/>
            </a:spcBef>
            <a:spcAft>
              <a:spcPct val="15000"/>
            </a:spcAft>
            <a:buNone/>
          </a:pPr>
          <a:endParaRPr lang="en-GB" sz="1600" kern="1200" dirty="0"/>
        </a:p>
      </dsp:txBody>
      <dsp:txXfrm>
        <a:off x="3828125" y="4569310"/>
        <a:ext cx="6947984" cy="687699"/>
      </dsp:txXfrm>
    </dsp:sp>
    <dsp:sp modelId="{660E3403-F180-429C-A49E-D9BBE5C2F288}">
      <dsp:nvSpPr>
        <dsp:cNvPr id="0" name=""/>
        <dsp:cNvSpPr/>
      </dsp:nvSpPr>
      <dsp:spPr>
        <a:xfrm>
          <a:off x="964" y="4454693"/>
          <a:ext cx="3827161" cy="9169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3400" kern="1200" dirty="0"/>
            <a:t>Ask Us</a:t>
          </a:r>
        </a:p>
      </dsp:txBody>
      <dsp:txXfrm>
        <a:off x="45725" y="4499454"/>
        <a:ext cx="3737639" cy="827410"/>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433" tIns="45717" rIns="91433" bIns="45717"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1433" tIns="45717" rIns="91433" bIns="45717" rtlCol="0"/>
          <a:lstStyle>
            <a:lvl1pPr algn="r">
              <a:defRPr sz="1200"/>
            </a:lvl1pPr>
          </a:lstStyle>
          <a:p>
            <a:fld id="{BB876ACC-CBC2-477A-8B65-4B930189560B}" type="datetimeFigureOut">
              <a:rPr lang="en-GB" smtClean="0"/>
              <a:t>08/11/2022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33" tIns="45717" rIns="91433" bIns="45717"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33" tIns="45717" rIns="91433" bIns="457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8055"/>
          </a:xfrm>
          <a:prstGeom prst="rect">
            <a:avLst/>
          </a:prstGeom>
        </p:spPr>
        <p:txBody>
          <a:bodyPr vert="horz" lIns="91433" tIns="45717" rIns="91433" bIns="45717"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33" tIns="45717" rIns="91433" bIns="45717" rtlCol="0" anchor="b"/>
          <a:lstStyle>
            <a:lvl1pPr algn="r">
              <a:defRPr sz="1200"/>
            </a:lvl1pPr>
          </a:lstStyle>
          <a:p>
            <a:fld id="{2E75DA1D-4E4F-40C0-88CA-5F883067BA1A}" type="slidenum">
              <a:rPr lang="en-GB" smtClean="0"/>
              <a:t>‹#›</a:t>
            </a:fld>
            <a:endParaRPr lang="en-GB"/>
          </a:p>
        </p:txBody>
      </p:sp>
    </p:spTree>
    <p:extLst>
      <p:ext uri="{BB962C8B-B14F-4D97-AF65-F5344CB8AC3E}">
        <p14:creationId xmlns:p14="http://schemas.microsoft.com/office/powerpoint/2010/main" val="1381712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75DA1D-4E4F-40C0-88CA-5F883067BA1A}" type="slidenum">
              <a:rPr lang="en-GB" smtClean="0"/>
              <a:t>2</a:t>
            </a:fld>
            <a:endParaRPr lang="en-GB"/>
          </a:p>
        </p:txBody>
      </p:sp>
    </p:spTree>
    <p:extLst>
      <p:ext uri="{BB962C8B-B14F-4D97-AF65-F5344CB8AC3E}">
        <p14:creationId xmlns:p14="http://schemas.microsoft.com/office/powerpoint/2010/main" val="2187812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75DA1D-4E4F-40C0-88CA-5F883067BA1A}" type="slidenum">
              <a:rPr lang="en-GB" smtClean="0"/>
              <a:t>5</a:t>
            </a:fld>
            <a:endParaRPr lang="en-GB"/>
          </a:p>
        </p:txBody>
      </p:sp>
    </p:spTree>
    <p:extLst>
      <p:ext uri="{BB962C8B-B14F-4D97-AF65-F5344CB8AC3E}">
        <p14:creationId xmlns:p14="http://schemas.microsoft.com/office/powerpoint/2010/main" val="2417796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75DA1D-4E4F-40C0-88CA-5F883067BA1A}" type="slidenum">
              <a:rPr lang="en-GB" smtClean="0"/>
              <a:t>6</a:t>
            </a:fld>
            <a:endParaRPr lang="en-GB"/>
          </a:p>
        </p:txBody>
      </p:sp>
    </p:spTree>
    <p:extLst>
      <p:ext uri="{BB962C8B-B14F-4D97-AF65-F5344CB8AC3E}">
        <p14:creationId xmlns:p14="http://schemas.microsoft.com/office/powerpoint/2010/main" val="1265334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32363-56DF-4180-99A3-D8BA0F6DFA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B931F89-186B-4E1D-BA9D-9A5CD9BD02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6658BA9-EA47-4D9E-8255-3568F60D906A}"/>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5" name="Footer Placeholder 4">
            <a:extLst>
              <a:ext uri="{FF2B5EF4-FFF2-40B4-BE49-F238E27FC236}">
                <a16:creationId xmlns:a16="http://schemas.microsoft.com/office/drawing/2014/main" id="{19FC28D9-9A95-40D9-B6B1-1A0E1F1F31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00A6E8-ABE7-4D40-B569-F64C1C9CDB77}"/>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980537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038BF-D2EA-4EA2-AF08-F9AAC2F23AD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1D91120-8328-4D41-8A04-A3C6A87119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B93628-3466-40A3-831A-4CDA423BE11A}"/>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5" name="Footer Placeholder 4">
            <a:extLst>
              <a:ext uri="{FF2B5EF4-FFF2-40B4-BE49-F238E27FC236}">
                <a16:creationId xmlns:a16="http://schemas.microsoft.com/office/drawing/2014/main" id="{8295FDBC-492B-4532-A054-B3DB73DB1E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048194-F9E2-4F27-8510-7A0C08C09104}"/>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1679702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15E056-183B-48A4-8113-F64A9BDFCC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FD358B-3B25-49F0-B336-3F4B556CEC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6C5AE9-5A92-4BEA-8CCC-E65268B05454}"/>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5" name="Footer Placeholder 4">
            <a:extLst>
              <a:ext uri="{FF2B5EF4-FFF2-40B4-BE49-F238E27FC236}">
                <a16:creationId xmlns:a16="http://schemas.microsoft.com/office/drawing/2014/main" id="{05401B4A-4356-4EAE-8D67-79F68F6D9D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B87884-E48E-4A9A-8CAA-3586E0931832}"/>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3891540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C0AA0-1FA6-4C21-BC99-E6ED48DCB40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AF0BB79-3E8F-48A7-A699-083BD34D9B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645F56-F30F-45A6-A762-BDCA6B28203D}"/>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5" name="Footer Placeholder 4">
            <a:extLst>
              <a:ext uri="{FF2B5EF4-FFF2-40B4-BE49-F238E27FC236}">
                <a16:creationId xmlns:a16="http://schemas.microsoft.com/office/drawing/2014/main" id="{487734F7-D41B-45EE-827A-0F714467C4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57CFD7-4A1F-493E-9EA7-7854E5C07568}"/>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507968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6FB97-08F9-45B2-8EE2-CA3D757788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41CCEBF-F63A-40D8-9992-3EF3462EE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7C1401-742D-4C09-B94C-39CC0AB3AE9F}"/>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5" name="Footer Placeholder 4">
            <a:extLst>
              <a:ext uri="{FF2B5EF4-FFF2-40B4-BE49-F238E27FC236}">
                <a16:creationId xmlns:a16="http://schemas.microsoft.com/office/drawing/2014/main" id="{76866C23-6157-432B-8362-1422099FBF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ABA0B6-0AC9-4C08-AA29-3AA0D93DCFD9}"/>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1144877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49BF1-AE29-40F8-9096-CA224F3F34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31D85E-87C0-492F-9207-39ACC44E8D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3909F0E-A0E0-48DD-AD95-90B06D2711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3557D2A-ACF5-44EE-9BB6-692B506BAF20}"/>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6" name="Footer Placeholder 5">
            <a:extLst>
              <a:ext uri="{FF2B5EF4-FFF2-40B4-BE49-F238E27FC236}">
                <a16:creationId xmlns:a16="http://schemas.microsoft.com/office/drawing/2014/main" id="{26F62BA4-2D78-4270-9EE1-B97C5617F5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EE441D-82B6-41AF-A40F-517AA207B0E3}"/>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1454193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D781F-C099-45D8-9C3D-FDAF0B3C7E0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C502B7-1A29-4C76-8FB3-56812C8B2D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C26990-C47F-4BDA-B6E6-AF936EC3F1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2DBB45-093B-477F-8837-A8D278203C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F32D7B-B2E8-449B-A0C3-756AAA6B3F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834E7E9-EE57-4437-A75F-D4C7AE15DC33}"/>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8" name="Footer Placeholder 7">
            <a:extLst>
              <a:ext uri="{FF2B5EF4-FFF2-40B4-BE49-F238E27FC236}">
                <a16:creationId xmlns:a16="http://schemas.microsoft.com/office/drawing/2014/main" id="{4DEC783E-99AA-449E-AC4A-CBA28CF9419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136982D-034A-474B-ACE9-D0D54BF9727D}"/>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1067466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47D94-5E9D-4A67-A89D-BBA0F94C6D8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0FFD1B1-8ABC-4903-A827-2442B9A14C6F}"/>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4" name="Footer Placeholder 3">
            <a:extLst>
              <a:ext uri="{FF2B5EF4-FFF2-40B4-BE49-F238E27FC236}">
                <a16:creationId xmlns:a16="http://schemas.microsoft.com/office/drawing/2014/main" id="{1509EFFA-0046-47D8-A51C-21519EF310E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D2F66B5-343E-4E7E-BCDC-3121C737C7BB}"/>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896053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FAAACB-9B3B-4F19-BF2E-C74DE8F10036}"/>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3" name="Footer Placeholder 2">
            <a:extLst>
              <a:ext uri="{FF2B5EF4-FFF2-40B4-BE49-F238E27FC236}">
                <a16:creationId xmlns:a16="http://schemas.microsoft.com/office/drawing/2014/main" id="{A17DCFF1-50E1-43AA-9109-0DFE5D7E50E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B885DAC-FECB-4967-A2C5-CCCF4EB2F9BA}"/>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26896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78186-45D1-4265-A521-D140E8D6D9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816A74C-9205-4801-908E-A76F9C7EBA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CDFED95-1C45-49F7-9B91-5A23754C4F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D6CE04-1A25-4B08-A163-8649E8E2EA5C}"/>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6" name="Footer Placeholder 5">
            <a:extLst>
              <a:ext uri="{FF2B5EF4-FFF2-40B4-BE49-F238E27FC236}">
                <a16:creationId xmlns:a16="http://schemas.microsoft.com/office/drawing/2014/main" id="{F70C2A60-671F-4FB4-83FC-306560836F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F9B706-8FDE-4DED-A8DF-6EB105B25575}"/>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2545191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88C9B-63A8-47F0-B797-1091F307B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B5065D6-735B-4ED5-8AD1-C3D9840D7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03A1CEE-F8AF-4C58-A368-94EB07FFC9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404FD1-80E0-46ED-861F-31A2E8B1A058}"/>
              </a:ext>
            </a:extLst>
          </p:cNvPr>
          <p:cNvSpPr>
            <a:spLocks noGrp="1"/>
          </p:cNvSpPr>
          <p:nvPr>
            <p:ph type="dt" sz="half" idx="10"/>
          </p:nvPr>
        </p:nvSpPr>
        <p:spPr/>
        <p:txBody>
          <a:bodyPr/>
          <a:lstStyle/>
          <a:p>
            <a:fld id="{1EE45D33-B086-4E1B-81A8-7B93781737DD}" type="datetimeFigureOut">
              <a:rPr lang="en-GB" smtClean="0"/>
              <a:t>08/11/2022</a:t>
            </a:fld>
            <a:endParaRPr lang="en-GB"/>
          </a:p>
        </p:txBody>
      </p:sp>
      <p:sp>
        <p:nvSpPr>
          <p:cNvPr id="6" name="Footer Placeholder 5">
            <a:extLst>
              <a:ext uri="{FF2B5EF4-FFF2-40B4-BE49-F238E27FC236}">
                <a16:creationId xmlns:a16="http://schemas.microsoft.com/office/drawing/2014/main" id="{CC38A099-3EFE-422F-AA9A-4D91782348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8A2109-4ED2-46BE-B426-5FF1C4EFD3A0}"/>
              </a:ext>
            </a:extLst>
          </p:cNvPr>
          <p:cNvSpPr>
            <a:spLocks noGrp="1"/>
          </p:cNvSpPr>
          <p:nvPr>
            <p:ph type="sldNum" sz="quarter" idx="12"/>
          </p:nvPr>
        </p:nvSpPr>
        <p:spPr/>
        <p:txBody>
          <a:bodyPr/>
          <a:lstStyle/>
          <a:p>
            <a:fld id="{C341E8BF-F713-4043-A78D-3E7EB5E16AE3}" type="slidenum">
              <a:rPr lang="en-GB" smtClean="0"/>
              <a:t>‹#›</a:t>
            </a:fld>
            <a:endParaRPr lang="en-GB"/>
          </a:p>
        </p:txBody>
      </p:sp>
    </p:spTree>
    <p:extLst>
      <p:ext uri="{BB962C8B-B14F-4D97-AF65-F5344CB8AC3E}">
        <p14:creationId xmlns:p14="http://schemas.microsoft.com/office/powerpoint/2010/main" val="284723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529165-1BD3-47D1-A721-AE686F6C0F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5ACCFD5-4B0F-40CC-8C9B-D8D4404AF9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6BB421-B01F-48EF-8239-F8F7A2E4EC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45D33-B086-4E1B-81A8-7B93781737DD}" type="datetimeFigureOut">
              <a:rPr lang="en-GB" smtClean="0"/>
              <a:t>08/11/2022</a:t>
            </a:fld>
            <a:endParaRPr lang="en-GB"/>
          </a:p>
        </p:txBody>
      </p:sp>
      <p:sp>
        <p:nvSpPr>
          <p:cNvPr id="5" name="Footer Placeholder 4">
            <a:extLst>
              <a:ext uri="{FF2B5EF4-FFF2-40B4-BE49-F238E27FC236}">
                <a16:creationId xmlns:a16="http://schemas.microsoft.com/office/drawing/2014/main" id="{3E4D9AF8-29F3-46ED-82E5-1F67A05E95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03F9AFE-C317-47A6-9C0F-6A23FE346E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1E8BF-F713-4043-A78D-3E7EB5E16AE3}" type="slidenum">
              <a:rPr lang="en-GB" smtClean="0"/>
              <a:t>‹#›</a:t>
            </a:fld>
            <a:endParaRPr lang="en-GB"/>
          </a:p>
        </p:txBody>
      </p:sp>
    </p:spTree>
    <p:extLst>
      <p:ext uri="{BB962C8B-B14F-4D97-AF65-F5344CB8AC3E}">
        <p14:creationId xmlns:p14="http://schemas.microsoft.com/office/powerpoint/2010/main" val="649538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4.png"/><Relationship Id="rId5" Type="http://schemas.openxmlformats.org/officeDocument/2006/relationships/diagramQuickStyle" Target="../diagrams/quickStyle1.xml"/><Relationship Id="rId10" Type="http://schemas.openxmlformats.org/officeDocument/2006/relationships/image" Target="../media/image3.svg"/><Relationship Id="rId4" Type="http://schemas.openxmlformats.org/officeDocument/2006/relationships/diagramLayout" Target="../diagrams/layout1.xml"/><Relationship Id="rId9" Type="http://schemas.openxmlformats.org/officeDocument/2006/relationships/image" Target="../media/image2.png"/><Relationship Id="rId1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video" Target="https://www.youtube.com/embed/jTmjRqbXgWo?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8.png"/><Relationship Id="rId4" Type="http://schemas.openxmlformats.org/officeDocument/2006/relationships/image" Target="../media/image17.svg"/></Relationships>
</file>

<file path=ppt/slides/_rels/slide7.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diagramLayout" Target="../diagrams/layout2.xml"/><Relationship Id="rId7" Type="http://schemas.openxmlformats.org/officeDocument/2006/relationships/image" Target="../media/image19.pn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31B4525A-379D-4206-8636-77B62F4632A8}"/>
              </a:ext>
            </a:extLst>
          </p:cNvPr>
          <p:cNvSpPr>
            <a:spLocks noGrp="1"/>
          </p:cNvSpPr>
          <p:nvPr>
            <p:ph type="ctrTitle"/>
          </p:nvPr>
        </p:nvSpPr>
        <p:spPr>
          <a:xfrm>
            <a:off x="1183243" y="1613984"/>
            <a:ext cx="10208657" cy="1553592"/>
          </a:xfrm>
        </p:spPr>
        <p:txBody>
          <a:bodyPr anchor="b">
            <a:noAutofit/>
          </a:bodyPr>
          <a:lstStyle/>
          <a:p>
            <a:br>
              <a:rPr lang="en-GB" sz="4800" dirty="0">
                <a:solidFill>
                  <a:srgbClr val="FFFFFF"/>
                </a:solidFill>
              </a:rPr>
            </a:br>
            <a:br>
              <a:rPr lang="en-GB" sz="4800" dirty="0">
                <a:solidFill>
                  <a:srgbClr val="FFFFFF"/>
                </a:solidFill>
              </a:rPr>
            </a:br>
            <a:br>
              <a:rPr lang="en-GB" sz="4800" dirty="0">
                <a:solidFill>
                  <a:srgbClr val="FFFFFF"/>
                </a:solidFill>
              </a:rPr>
            </a:br>
            <a:br>
              <a:rPr lang="en-GB" sz="4800" dirty="0">
                <a:solidFill>
                  <a:srgbClr val="FFFFFF"/>
                </a:solidFill>
              </a:rPr>
            </a:br>
            <a:br>
              <a:rPr lang="en-GB" sz="4800" dirty="0">
                <a:solidFill>
                  <a:srgbClr val="FFFFFF"/>
                </a:solidFill>
              </a:rPr>
            </a:br>
            <a:br>
              <a:rPr lang="en-GB" sz="4800" dirty="0">
                <a:solidFill>
                  <a:srgbClr val="FFFFFF"/>
                </a:solidFill>
              </a:rPr>
            </a:br>
            <a:br>
              <a:rPr lang="en-GB" sz="4800" dirty="0">
                <a:solidFill>
                  <a:srgbClr val="FFFFFF"/>
                </a:solidFill>
              </a:rPr>
            </a:br>
            <a:r>
              <a:rPr lang="en-GB" sz="4800" dirty="0">
                <a:solidFill>
                  <a:srgbClr val="FFFFFF"/>
                </a:solidFill>
              </a:rPr>
              <a:t>Education, Health &amp; Care Plans (EHCP) </a:t>
            </a:r>
            <a:br>
              <a:rPr lang="en-GB" sz="4800" dirty="0">
                <a:solidFill>
                  <a:srgbClr val="FFFFFF"/>
                </a:solidFill>
              </a:rPr>
            </a:br>
            <a:r>
              <a:rPr lang="en-GB" sz="4800" dirty="0">
                <a:solidFill>
                  <a:srgbClr val="FFFFFF"/>
                </a:solidFill>
              </a:rPr>
              <a:t>The EHC Hub</a:t>
            </a:r>
          </a:p>
        </p:txBody>
      </p:sp>
      <p:sp>
        <p:nvSpPr>
          <p:cNvPr id="3" name="Subtitle 2">
            <a:extLst>
              <a:ext uri="{FF2B5EF4-FFF2-40B4-BE49-F238E27FC236}">
                <a16:creationId xmlns:a16="http://schemas.microsoft.com/office/drawing/2014/main" id="{F42CA1DC-2564-443F-82A2-949C5FCF4C8A}"/>
              </a:ext>
            </a:extLst>
          </p:cNvPr>
          <p:cNvSpPr>
            <a:spLocks noGrp="1"/>
          </p:cNvSpPr>
          <p:nvPr>
            <p:ph type="subTitle" idx="1"/>
          </p:nvPr>
        </p:nvSpPr>
        <p:spPr>
          <a:xfrm>
            <a:off x="2346289" y="4827153"/>
            <a:ext cx="9003022" cy="1076551"/>
          </a:xfrm>
        </p:spPr>
        <p:txBody>
          <a:bodyPr>
            <a:normAutofit fontScale="92500"/>
          </a:bodyPr>
          <a:lstStyle/>
          <a:p>
            <a:pPr algn="r"/>
            <a:endParaRPr lang="en-US" dirty="0"/>
          </a:p>
          <a:p>
            <a:pPr algn="r"/>
            <a:r>
              <a:rPr lang="en-US" sz="3200" dirty="0"/>
              <a:t>Contact: ServiceOrganiser.AnnualReview@nottscc.gov.uk</a:t>
            </a:r>
            <a:endParaRPr lang="en-GB" sz="3200" dirty="0"/>
          </a:p>
        </p:txBody>
      </p:sp>
      <p:sp>
        <p:nvSpPr>
          <p:cNvPr id="4" name="TextBox 3">
            <a:extLst>
              <a:ext uri="{FF2B5EF4-FFF2-40B4-BE49-F238E27FC236}">
                <a16:creationId xmlns:a16="http://schemas.microsoft.com/office/drawing/2014/main" id="{43E8A8FA-438C-4639-AF16-AA0BF77A6F2B}"/>
              </a:ext>
            </a:extLst>
          </p:cNvPr>
          <p:cNvSpPr txBox="1"/>
          <p:nvPr/>
        </p:nvSpPr>
        <p:spPr>
          <a:xfrm>
            <a:off x="3168073" y="3756375"/>
            <a:ext cx="8097691" cy="830997"/>
          </a:xfrm>
          <a:prstGeom prst="rect">
            <a:avLst/>
          </a:prstGeom>
          <a:noFill/>
        </p:spPr>
        <p:txBody>
          <a:bodyPr wrap="square" rtlCol="0">
            <a:spAutoFit/>
          </a:bodyPr>
          <a:lstStyle>
            <a:defPPr>
              <a:defRPr lang="en-US"/>
            </a:defPPr>
            <a:lvl1pPr algn="r">
              <a:defRPr sz="4800">
                <a:solidFill>
                  <a:srgbClr val="FFFFFF"/>
                </a:solidFill>
              </a:defRPr>
            </a:lvl1pPr>
          </a:lstStyle>
          <a:p>
            <a:r>
              <a:rPr lang="en-GB" dirty="0">
                <a:latin typeface="+mj-lt"/>
              </a:rPr>
              <a:t>Parent Support Information</a:t>
            </a:r>
          </a:p>
        </p:txBody>
      </p:sp>
    </p:spTree>
    <p:extLst>
      <p:ext uri="{BB962C8B-B14F-4D97-AF65-F5344CB8AC3E}">
        <p14:creationId xmlns:p14="http://schemas.microsoft.com/office/powerpoint/2010/main" val="384218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5E3D1B50-DD5A-48C9-99B4-79517BD72312}"/>
              </a:ext>
            </a:extLst>
          </p:cNvPr>
          <p:cNvSpPr/>
          <p:nvPr/>
        </p:nvSpPr>
        <p:spPr>
          <a:xfrm>
            <a:off x="4067068" y="3610548"/>
            <a:ext cx="241149" cy="234892"/>
          </a:xfrm>
          <a:prstGeom prst="ellipse">
            <a:avLst/>
          </a:prstGeom>
          <a:solidFill>
            <a:srgbClr val="C7D1ED"/>
          </a:solidFill>
          <a:ln>
            <a:solidFill>
              <a:srgbClr val="C7D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4" name="Diagram 3">
            <a:extLst>
              <a:ext uri="{FF2B5EF4-FFF2-40B4-BE49-F238E27FC236}">
                <a16:creationId xmlns:a16="http://schemas.microsoft.com/office/drawing/2014/main" id="{33FCD313-D9A8-410E-B6D0-BAD36628B5ED}"/>
              </a:ext>
            </a:extLst>
          </p:cNvPr>
          <p:cNvGraphicFramePr/>
          <p:nvPr>
            <p:extLst>
              <p:ext uri="{D42A27DB-BD31-4B8C-83A1-F6EECF244321}">
                <p14:modId xmlns:p14="http://schemas.microsoft.com/office/powerpoint/2010/main" val="3159715110"/>
              </p:ext>
            </p:extLst>
          </p:nvPr>
        </p:nvGraphicFramePr>
        <p:xfrm>
          <a:off x="-1081925" y="1018661"/>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a:extLst>
              <a:ext uri="{FF2B5EF4-FFF2-40B4-BE49-F238E27FC236}">
                <a16:creationId xmlns:a16="http://schemas.microsoft.com/office/drawing/2014/main" id="{72C05D60-4F30-4A49-88A0-3AD38670AFA8}"/>
              </a:ext>
            </a:extLst>
          </p:cNvPr>
          <p:cNvPicPr>
            <a:picLocks noChangeAspect="1"/>
          </p:cNvPicPr>
          <p:nvPr/>
        </p:nvPicPr>
        <p:blipFill>
          <a:blip r:embed="rId8"/>
          <a:stretch>
            <a:fillRect/>
          </a:stretch>
        </p:blipFill>
        <p:spPr>
          <a:xfrm>
            <a:off x="3196203" y="1828228"/>
            <a:ext cx="1111620" cy="668583"/>
          </a:xfrm>
          <a:prstGeom prst="rect">
            <a:avLst/>
          </a:prstGeom>
        </p:spPr>
      </p:pic>
      <p:sp>
        <p:nvSpPr>
          <p:cNvPr id="5" name="TextBox 4">
            <a:extLst>
              <a:ext uri="{FF2B5EF4-FFF2-40B4-BE49-F238E27FC236}">
                <a16:creationId xmlns:a16="http://schemas.microsoft.com/office/drawing/2014/main" id="{C3148146-FBA6-444C-8C07-38497F92AAC7}"/>
              </a:ext>
            </a:extLst>
          </p:cNvPr>
          <p:cNvSpPr txBox="1"/>
          <p:nvPr/>
        </p:nvSpPr>
        <p:spPr>
          <a:xfrm>
            <a:off x="3491550" y="245807"/>
            <a:ext cx="5720942" cy="707886"/>
          </a:xfrm>
          <a:prstGeom prst="rect">
            <a:avLst/>
          </a:prstGeom>
          <a:solidFill>
            <a:srgbClr val="4472C4"/>
          </a:solidFill>
        </p:spPr>
        <p:txBody>
          <a:bodyPr wrap="square" rtlCol="0">
            <a:spAutoFit/>
          </a:bodyPr>
          <a:lstStyle/>
          <a:p>
            <a:pPr algn="r"/>
            <a:r>
              <a:rPr lang="en-GB" sz="4000" dirty="0">
                <a:solidFill>
                  <a:schemeClr val="bg1"/>
                </a:solidFill>
                <a:latin typeface="+mj-lt"/>
              </a:rPr>
              <a:t>Why Are We Going Digital?</a:t>
            </a:r>
            <a:endParaRPr lang="en-GB" sz="4000" dirty="0">
              <a:latin typeface="+mj-lt"/>
            </a:endParaRPr>
          </a:p>
        </p:txBody>
      </p:sp>
      <p:sp>
        <p:nvSpPr>
          <p:cNvPr id="3" name="TextBox 2">
            <a:extLst>
              <a:ext uri="{FF2B5EF4-FFF2-40B4-BE49-F238E27FC236}">
                <a16:creationId xmlns:a16="http://schemas.microsoft.com/office/drawing/2014/main" id="{B9BFE174-5036-46AF-8FB1-7EB77F07D5A4}"/>
              </a:ext>
            </a:extLst>
          </p:cNvPr>
          <p:cNvSpPr txBox="1"/>
          <p:nvPr/>
        </p:nvSpPr>
        <p:spPr>
          <a:xfrm>
            <a:off x="6986335" y="1208168"/>
            <a:ext cx="5205665" cy="2031325"/>
          </a:xfrm>
          <a:prstGeom prst="rect">
            <a:avLst/>
          </a:prstGeom>
          <a:noFill/>
        </p:spPr>
        <p:txBody>
          <a:bodyPr wrap="square" rtlCol="0">
            <a:spAutoFit/>
          </a:bodyPr>
          <a:lstStyle/>
          <a:p>
            <a:pPr marL="285750" indent="-285750">
              <a:buFont typeface="Wingdings" panose="05000000000000000000" pitchFamily="2" charset="2"/>
              <a:buChar char="Ø"/>
            </a:pPr>
            <a:r>
              <a:rPr lang="en-US" dirty="0"/>
              <a:t>The Government SEND Review r</a:t>
            </a:r>
            <a:r>
              <a:rPr lang="en-US" sz="1800" dirty="0">
                <a:latin typeface="+mn-lt"/>
              </a:rPr>
              <a:t>ecognises the need for a secure central location for EHCP’s</a:t>
            </a:r>
          </a:p>
          <a:p>
            <a:pPr marL="285750" indent="-285750">
              <a:buFont typeface="Wingdings" panose="05000000000000000000" pitchFamily="2" charset="2"/>
              <a:buChar char="Ø"/>
            </a:pPr>
            <a:r>
              <a:rPr lang="en-US" dirty="0"/>
              <a:t>With a</a:t>
            </a:r>
            <a:r>
              <a:rPr lang="en-US" sz="1800" dirty="0">
                <a:latin typeface="+mn-lt"/>
              </a:rPr>
              <a:t>ccess to all the relevant information for producing, maintaining and reviewing the plan</a:t>
            </a:r>
          </a:p>
          <a:p>
            <a:pPr marL="285750" indent="-285750">
              <a:buFont typeface="Wingdings" panose="05000000000000000000" pitchFamily="2" charset="2"/>
              <a:buChar char="Ø"/>
            </a:pPr>
            <a:r>
              <a:rPr lang="en-US" dirty="0"/>
              <a:t>I</a:t>
            </a:r>
            <a:r>
              <a:rPr lang="en-US" sz="1800" dirty="0">
                <a:latin typeface="+mn-lt"/>
              </a:rPr>
              <a:t>n a streamlined way that is easy to navigate and access</a:t>
            </a:r>
            <a:br>
              <a:rPr lang="en-US" sz="1800" i="1" dirty="0">
                <a:latin typeface="+mn-lt"/>
              </a:rPr>
            </a:br>
            <a:endParaRPr lang="en-GB" dirty="0"/>
          </a:p>
        </p:txBody>
      </p:sp>
      <p:sp>
        <p:nvSpPr>
          <p:cNvPr id="9" name="TextBox 8">
            <a:extLst>
              <a:ext uri="{FF2B5EF4-FFF2-40B4-BE49-F238E27FC236}">
                <a16:creationId xmlns:a16="http://schemas.microsoft.com/office/drawing/2014/main" id="{65B5F5DF-014D-479D-B6F0-38CED9130A67}"/>
              </a:ext>
            </a:extLst>
          </p:cNvPr>
          <p:cNvSpPr txBox="1"/>
          <p:nvPr/>
        </p:nvSpPr>
        <p:spPr>
          <a:xfrm>
            <a:off x="6986335" y="3342191"/>
            <a:ext cx="5111333" cy="1200329"/>
          </a:xfrm>
          <a:prstGeom prst="rect">
            <a:avLst/>
          </a:prstGeom>
          <a:noFill/>
        </p:spPr>
        <p:txBody>
          <a:bodyPr wrap="square" rtlCol="0">
            <a:spAutoFit/>
          </a:bodyPr>
          <a:lstStyle/>
          <a:p>
            <a:pPr marL="285750" indent="-285750">
              <a:buFont typeface="Wingdings" panose="05000000000000000000" pitchFamily="2" charset="2"/>
              <a:buChar char="Ø"/>
            </a:pPr>
            <a:r>
              <a:rPr lang="en-US" dirty="0"/>
              <a:t>Nottinghamshire</a:t>
            </a:r>
            <a:r>
              <a:rPr lang="en-US" sz="1800" dirty="0">
                <a:latin typeface="+mn-lt"/>
              </a:rPr>
              <a:t> Local Authority are committed to supporting the engagement, contributions, and collaboration of assessments and reviews</a:t>
            </a:r>
          </a:p>
          <a:p>
            <a:pPr marL="285750" indent="-285750">
              <a:buFont typeface="Wingdings" panose="05000000000000000000" pitchFamily="2" charset="2"/>
              <a:buChar char="Ø"/>
            </a:pPr>
            <a:r>
              <a:rPr lang="en-US" dirty="0"/>
              <a:t>Having a shared platform enables joint working</a:t>
            </a:r>
            <a:endParaRPr lang="en-GB" dirty="0"/>
          </a:p>
        </p:txBody>
      </p:sp>
      <p:sp>
        <p:nvSpPr>
          <p:cNvPr id="13" name="Oval 12">
            <a:extLst>
              <a:ext uri="{FF2B5EF4-FFF2-40B4-BE49-F238E27FC236}">
                <a16:creationId xmlns:a16="http://schemas.microsoft.com/office/drawing/2014/main" id="{C7B66DF1-3C84-49F4-9AF7-8A2577D5B9D5}"/>
              </a:ext>
            </a:extLst>
          </p:cNvPr>
          <p:cNvSpPr/>
          <p:nvPr/>
        </p:nvSpPr>
        <p:spPr>
          <a:xfrm>
            <a:off x="4135471" y="3591915"/>
            <a:ext cx="280566" cy="272158"/>
          </a:xfrm>
          <a:prstGeom prst="ellipse">
            <a:avLst/>
          </a:prstGeom>
          <a:solidFill>
            <a:srgbClr val="C7D1ED"/>
          </a:solidFill>
          <a:ln>
            <a:solidFill>
              <a:srgbClr val="C7D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descr="Social network with solid fill">
            <a:extLst>
              <a:ext uri="{FF2B5EF4-FFF2-40B4-BE49-F238E27FC236}">
                <a16:creationId xmlns:a16="http://schemas.microsoft.com/office/drawing/2014/main" id="{9C85AE07-F1A2-494D-B886-174F8E9BFB2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604687" y="2989634"/>
            <a:ext cx="1406272" cy="1406272"/>
          </a:xfrm>
          <a:prstGeom prst="rect">
            <a:avLst/>
          </a:prstGeom>
        </p:spPr>
      </p:pic>
      <p:sp>
        <p:nvSpPr>
          <p:cNvPr id="14" name="Oval 13">
            <a:extLst>
              <a:ext uri="{FF2B5EF4-FFF2-40B4-BE49-F238E27FC236}">
                <a16:creationId xmlns:a16="http://schemas.microsoft.com/office/drawing/2014/main" id="{C20EF533-109E-4DF3-BFD8-1AE4B91C774E}"/>
              </a:ext>
            </a:extLst>
          </p:cNvPr>
          <p:cNvSpPr/>
          <p:nvPr/>
        </p:nvSpPr>
        <p:spPr>
          <a:xfrm>
            <a:off x="3491550" y="5153665"/>
            <a:ext cx="280566" cy="272158"/>
          </a:xfrm>
          <a:prstGeom prst="ellipse">
            <a:avLst/>
          </a:prstGeom>
          <a:solidFill>
            <a:srgbClr val="C7D1ED"/>
          </a:solidFill>
          <a:ln>
            <a:solidFill>
              <a:srgbClr val="C7D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AD6A678E-C21D-43EC-A62B-23F8B8851A2D}"/>
              </a:ext>
            </a:extLst>
          </p:cNvPr>
          <p:cNvSpPr txBox="1"/>
          <p:nvPr/>
        </p:nvSpPr>
        <p:spPr>
          <a:xfrm>
            <a:off x="6986336" y="4960000"/>
            <a:ext cx="5111332" cy="1477328"/>
          </a:xfrm>
          <a:prstGeom prst="rect">
            <a:avLst/>
          </a:prstGeom>
          <a:noFill/>
        </p:spPr>
        <p:txBody>
          <a:bodyPr wrap="square" rtlCol="0">
            <a:spAutoFit/>
          </a:bodyPr>
          <a:lstStyle/>
          <a:p>
            <a:pPr marL="285750" indent="-285750">
              <a:buFont typeface="Wingdings" panose="05000000000000000000" pitchFamily="2" charset="2"/>
              <a:buChar char="Ø"/>
            </a:pPr>
            <a:r>
              <a:rPr lang="en-US" dirty="0"/>
              <a:t>Investing in a digital platform enables an easy way to share information with the intent to create clarity, trust and accountability</a:t>
            </a:r>
          </a:p>
          <a:p>
            <a:pPr marL="285750" indent="-285750">
              <a:buFont typeface="Wingdings" panose="05000000000000000000" pitchFamily="2" charset="2"/>
              <a:buChar char="Ø"/>
            </a:pPr>
            <a:r>
              <a:rPr lang="en-US" dirty="0"/>
              <a:t>When actions are completed everyone is informed at the same time</a:t>
            </a:r>
            <a:endParaRPr lang="en-GB" dirty="0"/>
          </a:p>
        </p:txBody>
      </p:sp>
      <p:pic>
        <p:nvPicPr>
          <p:cNvPr id="7" name="Graphic 6" descr="Handshake with solid fill">
            <a:extLst>
              <a:ext uri="{FF2B5EF4-FFF2-40B4-BE49-F238E27FC236}">
                <a16:creationId xmlns:a16="http://schemas.microsoft.com/office/drawing/2014/main" id="{B98B0DEB-533D-49CC-B327-29591C7D485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216306" y="4733934"/>
            <a:ext cx="1111620" cy="1111620"/>
          </a:xfrm>
          <a:prstGeom prst="rect">
            <a:avLst/>
          </a:prstGeom>
        </p:spPr>
      </p:pic>
      <p:pic>
        <p:nvPicPr>
          <p:cNvPr id="10" name="Graphic 9" descr="Internet with solid fill">
            <a:extLst>
              <a:ext uri="{FF2B5EF4-FFF2-40B4-BE49-F238E27FC236}">
                <a16:creationId xmlns:a16="http://schemas.microsoft.com/office/drawing/2014/main" id="{43212B93-9EB6-4FBB-B8E2-837BC24C024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264905" y="3845440"/>
            <a:ext cx="1016022" cy="1016022"/>
          </a:xfrm>
          <a:prstGeom prst="rect">
            <a:avLst/>
          </a:prstGeom>
        </p:spPr>
      </p:pic>
    </p:spTree>
    <p:extLst>
      <p:ext uri="{BB962C8B-B14F-4D97-AF65-F5344CB8AC3E}">
        <p14:creationId xmlns:p14="http://schemas.microsoft.com/office/powerpoint/2010/main" val="92167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9E18EC2-ACE3-4948-ACAA-067DE3B64EB5}"/>
              </a:ext>
            </a:extLst>
          </p:cNvPr>
          <p:cNvSpPr>
            <a:spLocks noGrp="1"/>
          </p:cNvSpPr>
          <p:nvPr>
            <p:ph type="title"/>
          </p:nvPr>
        </p:nvSpPr>
        <p:spPr>
          <a:xfrm>
            <a:off x="1183241" y="1423779"/>
            <a:ext cx="10166070" cy="3140480"/>
          </a:xfrm>
        </p:spPr>
        <p:txBody>
          <a:bodyPr vert="horz" lIns="91440" tIns="45720" rIns="91440" bIns="45720" rtlCol="0" anchor="b">
            <a:normAutofit/>
          </a:bodyPr>
          <a:lstStyle/>
          <a:p>
            <a:r>
              <a:rPr lang="en-US" sz="1800" b="1" dirty="0">
                <a:solidFill>
                  <a:srgbClr val="FFFFFF"/>
                </a:solidFill>
                <a:latin typeface="+mn-lt"/>
              </a:rPr>
              <a:t>SEND Review Section 20-23 - </a:t>
            </a:r>
            <a:r>
              <a:rPr lang="en-US" sz="1800" dirty="0">
                <a:solidFill>
                  <a:srgbClr val="FFFFFF"/>
                </a:solidFill>
                <a:latin typeface="+mn-lt"/>
              </a:rPr>
              <a:t>We propose to digitize EHCPs to reduce bureaucracy, recognising the need for a </a:t>
            </a:r>
            <a:r>
              <a:rPr lang="en-US" sz="1800" i="1" dirty="0">
                <a:solidFill>
                  <a:srgbClr val="FFFFFF"/>
                </a:solidFill>
                <a:latin typeface="+mn-lt"/>
              </a:rPr>
              <a:t>secure central location for parents, carers and professionals to upload key information.</a:t>
            </a:r>
            <a:r>
              <a:rPr lang="en-US" sz="1800" dirty="0">
                <a:solidFill>
                  <a:srgbClr val="FFFFFF"/>
                </a:solidFill>
                <a:latin typeface="+mn-lt"/>
              </a:rPr>
              <a:t> To make sure they can </a:t>
            </a:r>
            <a:r>
              <a:rPr lang="en-US" sz="1800" i="1" dirty="0">
                <a:solidFill>
                  <a:srgbClr val="FFFFFF"/>
                </a:solidFill>
                <a:latin typeface="+mn-lt"/>
              </a:rPr>
              <a:t>access all the relevant information for producing, maintaining and reviewing the plan in a streamlined way that is easy to navigate and access.</a:t>
            </a:r>
            <a:br>
              <a:rPr lang="en-US" sz="1800" i="1" dirty="0">
                <a:solidFill>
                  <a:srgbClr val="FFFFFF"/>
                </a:solidFill>
                <a:latin typeface="+mn-lt"/>
              </a:rPr>
            </a:br>
            <a:br>
              <a:rPr lang="en-US" sz="1800" dirty="0">
                <a:solidFill>
                  <a:srgbClr val="FFFFFF"/>
                </a:solidFill>
                <a:latin typeface="+mn-lt"/>
              </a:rPr>
            </a:br>
            <a:r>
              <a:rPr lang="en-US" sz="1800" dirty="0">
                <a:solidFill>
                  <a:srgbClr val="FFFFFF"/>
                </a:solidFill>
                <a:latin typeface="+mn-lt"/>
              </a:rPr>
              <a:t>Nottinghamshire Local Authority recognise the need for digitalisation and have invested in an online                 digital platform, The EHC Hub, from the company </a:t>
            </a:r>
            <a:r>
              <a:rPr lang="en-US" sz="1800" i="1" dirty="0">
                <a:solidFill>
                  <a:srgbClr val="FFFFFF"/>
                </a:solidFill>
                <a:latin typeface="+mn-lt"/>
              </a:rPr>
              <a:t>Idox</a:t>
            </a:r>
            <a:r>
              <a:rPr lang="en-US" sz="1800" dirty="0">
                <a:solidFill>
                  <a:srgbClr val="FFFFFF"/>
                </a:solidFill>
                <a:latin typeface="+mn-lt"/>
              </a:rPr>
              <a:t> .</a:t>
            </a:r>
            <a:br>
              <a:rPr lang="en-US" sz="1800" dirty="0">
                <a:solidFill>
                  <a:srgbClr val="FFFFFF"/>
                </a:solidFill>
                <a:latin typeface="+mn-lt"/>
              </a:rPr>
            </a:br>
            <a:br>
              <a:rPr lang="en-US" sz="1800" dirty="0">
                <a:solidFill>
                  <a:srgbClr val="FFFFFF"/>
                </a:solidFill>
                <a:latin typeface="+mn-lt"/>
              </a:rPr>
            </a:br>
            <a:r>
              <a:rPr lang="en-US" sz="1800" b="1" dirty="0">
                <a:solidFill>
                  <a:srgbClr val="FFFFFF"/>
                </a:solidFill>
                <a:latin typeface="+mn-lt"/>
              </a:rPr>
              <a:t>The EHC Hub </a:t>
            </a:r>
            <a:r>
              <a:rPr lang="en-US" sz="1800" dirty="0">
                <a:solidFill>
                  <a:srgbClr val="FFFFFF"/>
                </a:solidFill>
                <a:latin typeface="+mn-lt"/>
              </a:rPr>
              <a:t>is an innovative digital platform supporting engagement, contributions and collaboration on EHC assessments, plans and reviews. It offers complete transparency for families, professionals and education settings, truly transforming the way Local Authorities work with their partners.</a:t>
            </a:r>
            <a:br>
              <a:rPr lang="en-US" sz="1700" dirty="0">
                <a:solidFill>
                  <a:srgbClr val="FFFFFF"/>
                </a:solidFill>
                <a:latin typeface="+mn-lt"/>
              </a:rPr>
            </a:br>
            <a:endParaRPr lang="en-US" sz="1700" kern="1200" dirty="0">
              <a:solidFill>
                <a:srgbClr val="FFFFFF"/>
              </a:solidFill>
              <a:latin typeface="+mj-lt"/>
              <a:ea typeface="+mj-ea"/>
              <a:cs typeface="+mj-cs"/>
            </a:endParaRPr>
          </a:p>
        </p:txBody>
      </p:sp>
      <p:sp>
        <p:nvSpPr>
          <p:cNvPr id="3" name="TextBox 2">
            <a:extLst>
              <a:ext uri="{FF2B5EF4-FFF2-40B4-BE49-F238E27FC236}">
                <a16:creationId xmlns:a16="http://schemas.microsoft.com/office/drawing/2014/main" id="{6BB1B292-1DC3-414D-A890-A2E1F9E51958}"/>
              </a:ext>
            </a:extLst>
          </p:cNvPr>
          <p:cNvSpPr txBox="1"/>
          <p:nvPr/>
        </p:nvSpPr>
        <p:spPr>
          <a:xfrm>
            <a:off x="2785330" y="261383"/>
            <a:ext cx="7004482" cy="707886"/>
          </a:xfrm>
          <a:prstGeom prst="rect">
            <a:avLst/>
          </a:prstGeom>
          <a:solidFill>
            <a:srgbClr val="4472C4"/>
          </a:solidFill>
        </p:spPr>
        <p:txBody>
          <a:bodyPr wrap="square" rtlCol="0">
            <a:spAutoFit/>
          </a:bodyPr>
          <a:lstStyle/>
          <a:p>
            <a:pPr algn="r"/>
            <a:r>
              <a:rPr lang="en-GB" sz="4000" dirty="0">
                <a:solidFill>
                  <a:schemeClr val="bg1"/>
                </a:solidFill>
                <a:latin typeface="+mj-lt"/>
              </a:rPr>
              <a:t>The SEND Review &amp; The EHC Hub </a:t>
            </a:r>
            <a:endParaRPr lang="en-GB" sz="4000" dirty="0">
              <a:latin typeface="+mj-lt"/>
            </a:endParaRPr>
          </a:p>
        </p:txBody>
      </p:sp>
      <p:sp>
        <p:nvSpPr>
          <p:cNvPr id="4" name="TextBox 3">
            <a:extLst>
              <a:ext uri="{FF2B5EF4-FFF2-40B4-BE49-F238E27FC236}">
                <a16:creationId xmlns:a16="http://schemas.microsoft.com/office/drawing/2014/main" id="{3923D057-DFD8-4DC2-B723-D7A93D18D736}"/>
              </a:ext>
            </a:extLst>
          </p:cNvPr>
          <p:cNvSpPr txBox="1"/>
          <p:nvPr/>
        </p:nvSpPr>
        <p:spPr>
          <a:xfrm>
            <a:off x="2810569" y="4934851"/>
            <a:ext cx="8306123" cy="1708160"/>
          </a:xfrm>
          <a:prstGeom prst="rect">
            <a:avLst/>
          </a:prstGeom>
          <a:noFill/>
        </p:spPr>
        <p:txBody>
          <a:bodyPr wrap="square" rtlCol="0">
            <a:spAutoFit/>
          </a:bodyPr>
          <a:lstStyle/>
          <a:p>
            <a:r>
              <a:rPr lang="en-US" sz="1700" b="1" i="0" dirty="0">
                <a:solidFill>
                  <a:srgbClr val="030303"/>
                </a:solidFill>
                <a:effectLst/>
              </a:rPr>
              <a:t>Benefit</a:t>
            </a:r>
            <a:r>
              <a:rPr lang="en-US" sz="1700" b="0" i="0" dirty="0">
                <a:solidFill>
                  <a:srgbClr val="030303"/>
                </a:solidFill>
                <a:effectLst/>
              </a:rPr>
              <a:t>: Parents and carers can request a needs assessment on behalf of their child, track the progress of their case and contribute their views. They can also contribute the views of their child or young person and read the other contributions made by educations settings, health and social care professionals.</a:t>
            </a:r>
            <a:r>
              <a:rPr lang="en-US" sz="1700" dirty="0">
                <a:solidFill>
                  <a:srgbClr val="FFFFFF"/>
                </a:solidFill>
              </a:rPr>
              <a:t>95</a:t>
            </a:r>
            <a:r>
              <a:rPr lang="en-US" dirty="0">
                <a:solidFill>
                  <a:srgbClr val="FFFFFF"/>
                </a:solidFill>
                <a:latin typeface="+mj-lt"/>
                <a:ea typeface="+mj-ea"/>
                <a:cs typeface="+mj-cs"/>
              </a:rPr>
              <a:t>% of EHCP Assessment requests are made digitally via the EHC Hub</a:t>
            </a:r>
            <a:br>
              <a:rPr lang="en-US" dirty="0">
                <a:solidFill>
                  <a:srgbClr val="FFFFFF"/>
                </a:solidFill>
                <a:latin typeface="+mj-lt"/>
                <a:ea typeface="+mj-ea"/>
                <a:cs typeface="+mj-cs"/>
              </a:rPr>
            </a:br>
            <a:endParaRPr lang="en-GB" dirty="0"/>
          </a:p>
        </p:txBody>
      </p:sp>
      <p:pic>
        <p:nvPicPr>
          <p:cNvPr id="6" name="Graphic 5" descr="Ui Ux with solid fill">
            <a:extLst>
              <a:ext uri="{FF2B5EF4-FFF2-40B4-BE49-F238E27FC236}">
                <a16:creationId xmlns:a16="http://schemas.microsoft.com/office/drawing/2014/main" id="{2CE441E2-BE9F-414F-B798-7C436E97A9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89000" y="4869189"/>
            <a:ext cx="914400" cy="914400"/>
          </a:xfrm>
          <a:prstGeom prst="rect">
            <a:avLst/>
          </a:prstGeom>
        </p:spPr>
      </p:pic>
      <p:pic>
        <p:nvPicPr>
          <p:cNvPr id="14" name="Picture 13">
            <a:extLst>
              <a:ext uri="{FF2B5EF4-FFF2-40B4-BE49-F238E27FC236}">
                <a16:creationId xmlns:a16="http://schemas.microsoft.com/office/drawing/2014/main" id="{B4D8EE41-4144-4677-80E1-9D6EBEFA0742}"/>
              </a:ext>
            </a:extLst>
          </p:cNvPr>
          <p:cNvPicPr>
            <a:picLocks noChangeAspect="1"/>
          </p:cNvPicPr>
          <p:nvPr/>
        </p:nvPicPr>
        <p:blipFill>
          <a:blip r:embed="rId4"/>
          <a:stretch>
            <a:fillRect/>
          </a:stretch>
        </p:blipFill>
        <p:spPr>
          <a:xfrm>
            <a:off x="10646797" y="2703724"/>
            <a:ext cx="660060" cy="545503"/>
          </a:xfrm>
          <a:prstGeom prst="rect">
            <a:avLst/>
          </a:prstGeom>
        </p:spPr>
      </p:pic>
    </p:spTree>
    <p:extLst>
      <p:ext uri="{BB962C8B-B14F-4D97-AF65-F5344CB8AC3E}">
        <p14:creationId xmlns:p14="http://schemas.microsoft.com/office/powerpoint/2010/main" val="4152035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B859FA8-7924-49F0-9396-897A022D2D49}"/>
              </a:ext>
            </a:extLst>
          </p:cNvPr>
          <p:cNvSpPr>
            <a:spLocks noGrp="1"/>
          </p:cNvSpPr>
          <p:nvPr>
            <p:ph type="title"/>
          </p:nvPr>
        </p:nvSpPr>
        <p:spPr>
          <a:xfrm>
            <a:off x="958506" y="800392"/>
            <a:ext cx="10264697" cy="1212102"/>
          </a:xfrm>
        </p:spPr>
        <p:txBody>
          <a:bodyPr>
            <a:normAutofit/>
          </a:bodyPr>
          <a:lstStyle/>
          <a:p>
            <a:r>
              <a:rPr lang="en-GB" sz="4000" dirty="0">
                <a:solidFill>
                  <a:srgbClr val="FFFFFF"/>
                </a:solidFill>
              </a:rPr>
              <a:t>EHC Hub- Introduction for parents and carers</a:t>
            </a:r>
          </a:p>
        </p:txBody>
      </p:sp>
      <p:pic>
        <p:nvPicPr>
          <p:cNvPr id="4" name="Online Media 3" title="EHC Hub for Parents/Carers">
            <a:hlinkClick r:id="" action="ppaction://media"/>
            <a:extLst>
              <a:ext uri="{FF2B5EF4-FFF2-40B4-BE49-F238E27FC236}">
                <a16:creationId xmlns:a16="http://schemas.microsoft.com/office/drawing/2014/main" id="{221DF9F5-24FC-4110-A7D9-C24CC6156D68}"/>
              </a:ext>
            </a:extLst>
          </p:cNvPr>
          <p:cNvPicPr>
            <a:picLocks noGrp="1" noRot="1" noChangeAspect="1"/>
          </p:cNvPicPr>
          <p:nvPr>
            <p:ph idx="1"/>
            <a:videoFile r:link="rId1"/>
          </p:nvPr>
        </p:nvPicPr>
        <p:blipFill>
          <a:blip r:embed="rId3"/>
          <a:stretch>
            <a:fillRect/>
          </a:stretch>
        </p:blipFill>
        <p:spPr>
          <a:xfrm>
            <a:off x="2109553" y="2264127"/>
            <a:ext cx="7976865" cy="4506917"/>
          </a:xfrm>
          <a:prstGeom prst="rect">
            <a:avLst/>
          </a:prstGeom>
        </p:spPr>
      </p:pic>
    </p:spTree>
    <p:extLst>
      <p:ext uri="{BB962C8B-B14F-4D97-AF65-F5344CB8AC3E}">
        <p14:creationId xmlns:p14="http://schemas.microsoft.com/office/powerpoint/2010/main" val="212034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5" name="Rectangle 72">
            <a:extLst>
              <a:ext uri="{FF2B5EF4-FFF2-40B4-BE49-F238E27FC236}">
                <a16:creationId xmlns:a16="http://schemas.microsoft.com/office/drawing/2014/main" id="{403F5E84-33F1-4C32-AE79-9EB02ED46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6" name="Group 74">
            <a:extLst>
              <a:ext uri="{FF2B5EF4-FFF2-40B4-BE49-F238E27FC236}">
                <a16:creationId xmlns:a16="http://schemas.microsoft.com/office/drawing/2014/main" id="{A6C08765-B3FA-4EF3-B04E-D5A7BADF84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652632" y="1135060"/>
            <a:ext cx="1080325" cy="5357935"/>
            <a:chOff x="4484269" y="1135060"/>
            <a:chExt cx="1080325" cy="5357935"/>
          </a:xfrm>
        </p:grpSpPr>
        <p:sp>
          <p:nvSpPr>
            <p:cNvPr id="76" name="Freeform 5">
              <a:extLst>
                <a:ext uri="{FF2B5EF4-FFF2-40B4-BE49-F238E27FC236}">
                  <a16:creationId xmlns:a16="http://schemas.microsoft.com/office/drawing/2014/main" id="{675B023F-979A-456F-8E8B-BB907FCDBD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84269"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6">
              <a:extLst>
                <a:ext uri="{FF2B5EF4-FFF2-40B4-BE49-F238E27FC236}">
                  <a16:creationId xmlns:a16="http://schemas.microsoft.com/office/drawing/2014/main" id="{60A9D7CC-2796-43DE-8642-EFB58872FD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6839"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
              <a:extLst>
                <a:ext uri="{FF2B5EF4-FFF2-40B4-BE49-F238E27FC236}">
                  <a16:creationId xmlns:a16="http://schemas.microsoft.com/office/drawing/2014/main" id="{69051305-7DF4-4E8F-8CF5-0124115424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8850"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80" name="Rectangle 8">
            <a:extLst>
              <a:ext uri="{FF2B5EF4-FFF2-40B4-BE49-F238E27FC236}">
                <a16:creationId xmlns:a16="http://schemas.microsoft.com/office/drawing/2014/main" id="{A1A4B9B6-6181-4BCB-B148-073C9F988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25957" y="1124043"/>
            <a:ext cx="6477540"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TextBox 173">
            <a:extLst>
              <a:ext uri="{FF2B5EF4-FFF2-40B4-BE49-F238E27FC236}">
                <a16:creationId xmlns:a16="http://schemas.microsoft.com/office/drawing/2014/main" id="{738FC5A1-1496-41C5-A66F-EFA03F31248F}"/>
              </a:ext>
            </a:extLst>
          </p:cNvPr>
          <p:cNvSpPr txBox="1"/>
          <p:nvPr/>
        </p:nvSpPr>
        <p:spPr>
          <a:xfrm>
            <a:off x="2560386" y="241564"/>
            <a:ext cx="6345141" cy="707886"/>
          </a:xfrm>
          <a:prstGeom prst="rect">
            <a:avLst/>
          </a:prstGeom>
          <a:solidFill>
            <a:srgbClr val="4472C4"/>
          </a:solidFill>
        </p:spPr>
        <p:txBody>
          <a:bodyPr wrap="square" rtlCol="0">
            <a:spAutoFit/>
          </a:bodyPr>
          <a:lstStyle/>
          <a:p>
            <a:pPr algn="r"/>
            <a:r>
              <a:rPr lang="en-GB" sz="4000" dirty="0">
                <a:solidFill>
                  <a:schemeClr val="bg1"/>
                </a:solidFill>
                <a:latin typeface="+mj-lt"/>
              </a:rPr>
              <a:t>Using the EHC Hub-Logging In</a:t>
            </a:r>
            <a:endParaRPr lang="en-GB" sz="4000" dirty="0">
              <a:latin typeface="+mj-lt"/>
            </a:endParaRPr>
          </a:p>
        </p:txBody>
      </p:sp>
      <p:sp>
        <p:nvSpPr>
          <p:cNvPr id="12" name="TextBox 11">
            <a:extLst>
              <a:ext uri="{FF2B5EF4-FFF2-40B4-BE49-F238E27FC236}">
                <a16:creationId xmlns:a16="http://schemas.microsoft.com/office/drawing/2014/main" id="{E969C0BF-312E-43CB-9E0F-307B603E5C2A}"/>
              </a:ext>
            </a:extLst>
          </p:cNvPr>
          <p:cNvSpPr txBox="1"/>
          <p:nvPr/>
        </p:nvSpPr>
        <p:spPr>
          <a:xfrm>
            <a:off x="6745439" y="5333750"/>
            <a:ext cx="5440736" cy="646331"/>
          </a:xfrm>
          <a:prstGeom prst="rect">
            <a:avLst/>
          </a:prstGeom>
          <a:noFill/>
        </p:spPr>
        <p:txBody>
          <a:bodyPr wrap="square" rtlCol="0">
            <a:spAutoFit/>
          </a:bodyPr>
          <a:lstStyle/>
          <a:p>
            <a:r>
              <a:rPr lang="en-US" b="1" dirty="0"/>
              <a:t>If you have any problems, please do contact:</a:t>
            </a:r>
          </a:p>
          <a:p>
            <a:r>
              <a:rPr lang="en-US" sz="1800" b="1" dirty="0"/>
              <a:t>ServiceOrganiser.AnnualReview@nottscc.gov.uk</a:t>
            </a:r>
            <a:endParaRPr lang="en-GB" sz="1800" b="1" dirty="0"/>
          </a:p>
        </p:txBody>
      </p:sp>
      <p:sp>
        <p:nvSpPr>
          <p:cNvPr id="2" name="TextBox 1">
            <a:extLst>
              <a:ext uri="{FF2B5EF4-FFF2-40B4-BE49-F238E27FC236}">
                <a16:creationId xmlns:a16="http://schemas.microsoft.com/office/drawing/2014/main" id="{29FE480E-BAEA-4B62-9321-2EBB41E9C357}"/>
              </a:ext>
            </a:extLst>
          </p:cNvPr>
          <p:cNvSpPr txBox="1"/>
          <p:nvPr/>
        </p:nvSpPr>
        <p:spPr>
          <a:xfrm>
            <a:off x="13907" y="1225689"/>
            <a:ext cx="4831864" cy="5632311"/>
          </a:xfrm>
          <a:prstGeom prst="rect">
            <a:avLst/>
          </a:prstGeom>
          <a:noFill/>
        </p:spPr>
        <p:txBody>
          <a:bodyPr wrap="square" rtlCol="0">
            <a:spAutoFit/>
          </a:bodyPr>
          <a:lstStyle/>
          <a:p>
            <a:r>
              <a:rPr lang="en-US" dirty="0"/>
              <a:t>In order to access the Hub, you will need a </a:t>
            </a:r>
            <a:r>
              <a:rPr lang="en-US" u="sng" dirty="0"/>
              <a:t>username</a:t>
            </a:r>
            <a:r>
              <a:rPr lang="en-US" dirty="0"/>
              <a:t> and </a:t>
            </a:r>
            <a:r>
              <a:rPr lang="en-US" u="sng" dirty="0"/>
              <a:t>password</a:t>
            </a:r>
            <a:r>
              <a:rPr lang="en-US" dirty="0"/>
              <a:t>. </a:t>
            </a:r>
          </a:p>
          <a:p>
            <a:endParaRPr lang="en-US" dirty="0"/>
          </a:p>
          <a:p>
            <a:r>
              <a:rPr lang="en-US" dirty="0"/>
              <a:t>There is also a second level of security (known </a:t>
            </a:r>
          </a:p>
          <a:p>
            <a:r>
              <a:rPr lang="en-US" dirty="0"/>
              <a:t>as two factor authentication) which will involve </a:t>
            </a:r>
          </a:p>
          <a:p>
            <a:r>
              <a:rPr lang="en-US" dirty="0"/>
              <a:t>entering  a six-digit code provided to you by </a:t>
            </a:r>
            <a:r>
              <a:rPr lang="en-US" i="1" dirty="0"/>
              <a:t>either</a:t>
            </a:r>
            <a:r>
              <a:rPr lang="en-US" dirty="0"/>
              <a:t> an authentication app or a text message.</a:t>
            </a:r>
          </a:p>
          <a:p>
            <a:endParaRPr lang="en-US" dirty="0"/>
          </a:p>
          <a:p>
            <a:pPr marL="285750" indent="-285750">
              <a:buFont typeface="Wingdings" panose="05000000000000000000" pitchFamily="2" charset="2"/>
              <a:buChar char="ü"/>
            </a:pPr>
            <a:r>
              <a:rPr lang="en-US" dirty="0"/>
              <a:t>When you are added to the EHC Hub, you     will receive a registration email</a:t>
            </a:r>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r>
              <a:rPr lang="en-US" dirty="0"/>
              <a:t>Your </a:t>
            </a:r>
            <a:r>
              <a:rPr lang="en-US" u="sng" dirty="0"/>
              <a:t>username</a:t>
            </a:r>
            <a:r>
              <a:rPr lang="en-US" dirty="0"/>
              <a:t> is your </a:t>
            </a:r>
            <a:r>
              <a:rPr lang="en-US" u="sng" dirty="0"/>
              <a:t>email address</a:t>
            </a:r>
          </a:p>
          <a:p>
            <a:endParaRPr lang="en-US" dirty="0"/>
          </a:p>
          <a:p>
            <a:pPr marL="285750" indent="-285750">
              <a:buFont typeface="Wingdings" panose="05000000000000000000" pitchFamily="2" charset="2"/>
              <a:buChar char="ü"/>
            </a:pPr>
            <a:r>
              <a:rPr lang="en-US" dirty="0"/>
              <a:t>You </a:t>
            </a:r>
            <a:r>
              <a:rPr lang="en-US" u="sng" dirty="0"/>
              <a:t>choose your own password</a:t>
            </a:r>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r>
              <a:rPr lang="en-US" dirty="0"/>
              <a:t>Pick how you want to receive the 6-digit code</a:t>
            </a:r>
          </a:p>
          <a:p>
            <a:pPr marL="285750" indent="-285750">
              <a:buFont typeface="Wingdings" panose="05000000000000000000" pitchFamily="2" charset="2"/>
              <a:buChar char="ü"/>
            </a:pPr>
            <a:endParaRPr lang="en-US" dirty="0"/>
          </a:p>
          <a:p>
            <a:pPr marL="285750" indent="-285750">
              <a:buFont typeface="Wingdings" panose="05000000000000000000" pitchFamily="2" charset="2"/>
              <a:buChar char="ü"/>
            </a:pPr>
            <a:r>
              <a:rPr lang="en-US" dirty="0"/>
              <a:t>Click Submit </a:t>
            </a:r>
          </a:p>
          <a:p>
            <a:endParaRPr lang="en-US" b="1" dirty="0"/>
          </a:p>
          <a:p>
            <a:endParaRPr lang="en-US" b="1" dirty="0"/>
          </a:p>
        </p:txBody>
      </p:sp>
      <p:sp>
        <p:nvSpPr>
          <p:cNvPr id="30" name="TextBox 29">
            <a:extLst>
              <a:ext uri="{FF2B5EF4-FFF2-40B4-BE49-F238E27FC236}">
                <a16:creationId xmlns:a16="http://schemas.microsoft.com/office/drawing/2014/main" id="{10C1CCFC-8B41-493A-B337-070B5BB818E9}"/>
              </a:ext>
            </a:extLst>
          </p:cNvPr>
          <p:cNvSpPr txBox="1"/>
          <p:nvPr/>
        </p:nvSpPr>
        <p:spPr>
          <a:xfrm>
            <a:off x="4970391" y="1215138"/>
            <a:ext cx="6094674" cy="3539430"/>
          </a:xfrm>
          <a:prstGeom prst="rect">
            <a:avLst/>
          </a:prstGeom>
          <a:noFill/>
        </p:spPr>
        <p:txBody>
          <a:bodyPr wrap="square">
            <a:spAutoFit/>
          </a:bodyPr>
          <a:lstStyle/>
          <a:p>
            <a:r>
              <a:rPr lang="en-US" dirty="0">
                <a:solidFill>
                  <a:schemeClr val="bg1"/>
                </a:solidFill>
              </a:rPr>
              <a:t>Your registration email will look like this:</a:t>
            </a:r>
          </a:p>
          <a:p>
            <a:endParaRPr lang="en-US" dirty="0">
              <a:solidFill>
                <a:schemeClr val="bg1"/>
              </a:solidFill>
            </a:endParaRPr>
          </a:p>
          <a:p>
            <a:r>
              <a:rPr lang="en-US" dirty="0">
                <a:solidFill>
                  <a:schemeClr val="bg1"/>
                </a:solidFill>
              </a:rPr>
              <a:t>Click- </a:t>
            </a:r>
            <a:r>
              <a:rPr lang="en-US" i="1" dirty="0">
                <a:solidFill>
                  <a:schemeClr val="bg1"/>
                </a:solidFill>
              </a:rPr>
              <a:t>complete your registration</a:t>
            </a:r>
          </a:p>
          <a:p>
            <a:r>
              <a:rPr lang="en-US" dirty="0">
                <a:solidFill>
                  <a:schemeClr val="bg1"/>
                </a:solidFill>
              </a:rPr>
              <a:t>and choose a password</a:t>
            </a:r>
          </a:p>
          <a:p>
            <a:endParaRPr lang="en-US" dirty="0">
              <a:solidFill>
                <a:schemeClr val="bg1"/>
              </a:solidFill>
            </a:endParaRPr>
          </a:p>
          <a:p>
            <a:endParaRPr lang="en-US" sz="800" dirty="0">
              <a:solidFill>
                <a:schemeClr val="bg1"/>
              </a:solidFill>
            </a:endParaRPr>
          </a:p>
          <a:p>
            <a:r>
              <a:rPr lang="en-GB" sz="1800" dirty="0">
                <a:solidFill>
                  <a:schemeClr val="bg1"/>
                </a:solidFill>
                <a:effectLst/>
                <a:ea typeface="Times New Roman" panose="02020603050405020304" pitchFamily="18" charset="0"/>
                <a:cs typeface="Times New Roman" panose="02020603050405020304" pitchFamily="18" charset="0"/>
              </a:rPr>
              <a:t>Once your username and password have</a:t>
            </a:r>
          </a:p>
          <a:p>
            <a:r>
              <a:rPr lang="en-GB" sz="1800" dirty="0">
                <a:solidFill>
                  <a:schemeClr val="bg1"/>
                </a:solidFill>
                <a:effectLst/>
                <a:ea typeface="Times New Roman" panose="02020603050405020304" pitchFamily="18" charset="0"/>
                <a:cs typeface="Times New Roman" panose="02020603050405020304" pitchFamily="18" charset="0"/>
              </a:rPr>
              <a:t>been entered correctly, the following </a:t>
            </a:r>
          </a:p>
          <a:p>
            <a:r>
              <a:rPr lang="en-GB" sz="1800" dirty="0">
                <a:solidFill>
                  <a:schemeClr val="bg1"/>
                </a:solidFill>
                <a:effectLst/>
                <a:ea typeface="Times New Roman" panose="02020603050405020304" pitchFamily="18" charset="0"/>
                <a:cs typeface="Times New Roman" panose="02020603050405020304" pitchFamily="18" charset="0"/>
              </a:rPr>
              <a:t>page will be displayed:</a:t>
            </a:r>
          </a:p>
          <a:p>
            <a:endParaRPr lang="en-GB" dirty="0">
              <a:solidFill>
                <a:schemeClr val="bg1"/>
              </a:solidFill>
            </a:endParaRPr>
          </a:p>
          <a:p>
            <a:r>
              <a:rPr lang="en-GB" dirty="0">
                <a:solidFill>
                  <a:schemeClr val="bg1"/>
                </a:solidFill>
              </a:rPr>
              <a:t>This is a second level of security, we </a:t>
            </a:r>
          </a:p>
          <a:p>
            <a:r>
              <a:rPr lang="en-GB" dirty="0">
                <a:solidFill>
                  <a:schemeClr val="bg1"/>
                </a:solidFill>
              </a:rPr>
              <a:t>suggest using the SMS (text) option </a:t>
            </a:r>
          </a:p>
          <a:p>
            <a:r>
              <a:rPr lang="en-GB" dirty="0">
                <a:solidFill>
                  <a:schemeClr val="bg1"/>
                </a:solidFill>
              </a:rPr>
              <a:t>by clicking here </a:t>
            </a:r>
          </a:p>
        </p:txBody>
      </p:sp>
      <p:pic>
        <p:nvPicPr>
          <p:cNvPr id="31" name="Picture 30">
            <a:extLst>
              <a:ext uri="{FF2B5EF4-FFF2-40B4-BE49-F238E27FC236}">
                <a16:creationId xmlns:a16="http://schemas.microsoft.com/office/drawing/2014/main" id="{64D47905-AA68-414D-B881-44D8C5B3C9AE}"/>
              </a:ext>
            </a:extLst>
          </p:cNvPr>
          <p:cNvPicPr>
            <a:picLocks noChangeAspect="1"/>
          </p:cNvPicPr>
          <p:nvPr/>
        </p:nvPicPr>
        <p:blipFill rotWithShape="1">
          <a:blip r:embed="rId3"/>
          <a:srcRect b="30928"/>
          <a:stretch/>
        </p:blipFill>
        <p:spPr>
          <a:xfrm>
            <a:off x="8905100" y="1216009"/>
            <a:ext cx="2453801" cy="1353301"/>
          </a:xfrm>
          <a:prstGeom prst="rect">
            <a:avLst/>
          </a:prstGeom>
          <a:ln>
            <a:solidFill>
              <a:schemeClr val="tx1"/>
            </a:solidFill>
          </a:ln>
        </p:spPr>
      </p:pic>
      <p:sp>
        <p:nvSpPr>
          <p:cNvPr id="32" name="Rectangle 31">
            <a:extLst>
              <a:ext uri="{FF2B5EF4-FFF2-40B4-BE49-F238E27FC236}">
                <a16:creationId xmlns:a16="http://schemas.microsoft.com/office/drawing/2014/main" id="{9E0C1FC9-D975-4ABD-A1FC-3D011A1DFCBC}"/>
              </a:ext>
            </a:extLst>
          </p:cNvPr>
          <p:cNvSpPr/>
          <p:nvPr/>
        </p:nvSpPr>
        <p:spPr>
          <a:xfrm>
            <a:off x="8944115" y="1921866"/>
            <a:ext cx="706788" cy="1869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33" name="Picture 32">
            <a:extLst>
              <a:ext uri="{FF2B5EF4-FFF2-40B4-BE49-F238E27FC236}">
                <a16:creationId xmlns:a16="http://schemas.microsoft.com/office/drawing/2014/main" id="{90A9A55A-12BB-4276-96BB-05DAB0FD6846}"/>
              </a:ext>
            </a:extLst>
          </p:cNvPr>
          <p:cNvPicPr>
            <a:picLocks noChangeAspect="1"/>
          </p:cNvPicPr>
          <p:nvPr/>
        </p:nvPicPr>
        <p:blipFill>
          <a:blip r:embed="rId4"/>
          <a:stretch>
            <a:fillRect/>
          </a:stretch>
        </p:blipFill>
        <p:spPr>
          <a:xfrm>
            <a:off x="8906348" y="2728759"/>
            <a:ext cx="1490752" cy="2285262"/>
          </a:xfrm>
          <a:prstGeom prst="rect">
            <a:avLst/>
          </a:prstGeom>
        </p:spPr>
      </p:pic>
      <p:sp>
        <p:nvSpPr>
          <p:cNvPr id="34" name="Rectangle 33">
            <a:extLst>
              <a:ext uri="{FF2B5EF4-FFF2-40B4-BE49-F238E27FC236}">
                <a16:creationId xmlns:a16="http://schemas.microsoft.com/office/drawing/2014/main" id="{A415896F-D905-40C3-BC00-8D70AC47EC4C}"/>
              </a:ext>
            </a:extLst>
          </p:cNvPr>
          <p:cNvSpPr/>
          <p:nvPr/>
        </p:nvSpPr>
        <p:spPr>
          <a:xfrm>
            <a:off x="9669978" y="4654881"/>
            <a:ext cx="706788" cy="18698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6" name="Straight Arrow Connector 5">
            <a:extLst>
              <a:ext uri="{FF2B5EF4-FFF2-40B4-BE49-F238E27FC236}">
                <a16:creationId xmlns:a16="http://schemas.microsoft.com/office/drawing/2014/main" id="{AD50A52F-118C-4C29-8179-D7411C7EA9CA}"/>
              </a:ext>
            </a:extLst>
          </p:cNvPr>
          <p:cNvCxnSpPr>
            <a:cxnSpLocks/>
          </p:cNvCxnSpPr>
          <p:nvPr/>
        </p:nvCxnSpPr>
        <p:spPr>
          <a:xfrm>
            <a:off x="6679834" y="4492101"/>
            <a:ext cx="2841900" cy="280645"/>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BBB18E8C-0C63-406A-B900-628DEAAFAE79}"/>
              </a:ext>
            </a:extLst>
          </p:cNvPr>
          <p:cNvCxnSpPr>
            <a:cxnSpLocks/>
          </p:cNvCxnSpPr>
          <p:nvPr/>
        </p:nvCxnSpPr>
        <p:spPr>
          <a:xfrm flipV="1">
            <a:off x="7370681" y="1983690"/>
            <a:ext cx="1409799" cy="253483"/>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pic>
        <p:nvPicPr>
          <p:cNvPr id="11" name="Graphic 10" descr="Questions with solid fill">
            <a:extLst>
              <a:ext uri="{FF2B5EF4-FFF2-40B4-BE49-F238E27FC236}">
                <a16:creationId xmlns:a16="http://schemas.microsoft.com/office/drawing/2014/main" id="{7DECF526-B24D-49FE-A3CB-F8E3B50AEDB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31039" y="5193259"/>
            <a:ext cx="914400" cy="914400"/>
          </a:xfrm>
          <a:prstGeom prst="rect">
            <a:avLst/>
          </a:prstGeom>
        </p:spPr>
      </p:pic>
    </p:spTree>
    <p:extLst>
      <p:ext uri="{BB962C8B-B14F-4D97-AF65-F5344CB8AC3E}">
        <p14:creationId xmlns:p14="http://schemas.microsoft.com/office/powerpoint/2010/main" val="146235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5" name="Rectangle 72">
            <a:extLst>
              <a:ext uri="{FF2B5EF4-FFF2-40B4-BE49-F238E27FC236}">
                <a16:creationId xmlns:a16="http://schemas.microsoft.com/office/drawing/2014/main" id="{403F5E84-33F1-4C32-AE79-9EB02ED467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6" name="Group 74">
            <a:extLst>
              <a:ext uri="{FF2B5EF4-FFF2-40B4-BE49-F238E27FC236}">
                <a16:creationId xmlns:a16="http://schemas.microsoft.com/office/drawing/2014/main" id="{A6C08765-B3FA-4EF3-B04E-D5A7BADF84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4652632" y="1135060"/>
            <a:ext cx="1080325" cy="5357935"/>
            <a:chOff x="4484269" y="1135060"/>
            <a:chExt cx="1080325" cy="5357935"/>
          </a:xfrm>
        </p:grpSpPr>
        <p:sp>
          <p:nvSpPr>
            <p:cNvPr id="76" name="Freeform 5">
              <a:extLst>
                <a:ext uri="{FF2B5EF4-FFF2-40B4-BE49-F238E27FC236}">
                  <a16:creationId xmlns:a16="http://schemas.microsoft.com/office/drawing/2014/main" id="{675B023F-979A-456F-8E8B-BB907FCDBD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484269" y="1756600"/>
              <a:ext cx="1080325" cy="4736395"/>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6">
              <a:extLst>
                <a:ext uri="{FF2B5EF4-FFF2-40B4-BE49-F238E27FC236}">
                  <a16:creationId xmlns:a16="http://schemas.microsoft.com/office/drawing/2014/main" id="{60A9D7CC-2796-43DE-8642-EFB58872FD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6839" y="1357766"/>
              <a:ext cx="687754" cy="430312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
              <a:extLst>
                <a:ext uri="{FF2B5EF4-FFF2-40B4-BE49-F238E27FC236}">
                  <a16:creationId xmlns:a16="http://schemas.microsoft.com/office/drawing/2014/main" id="{69051305-7DF4-4E8F-8CF5-0124115424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78850" y="1135060"/>
              <a:ext cx="409371" cy="416921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80" name="Rectangle 8">
            <a:extLst>
              <a:ext uri="{FF2B5EF4-FFF2-40B4-BE49-F238E27FC236}">
                <a16:creationId xmlns:a16="http://schemas.microsoft.com/office/drawing/2014/main" id="{A1A4B9B6-6181-4BCB-B148-073C9F988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25957" y="1124043"/>
            <a:ext cx="6477540" cy="3978121"/>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TextBox 173">
            <a:extLst>
              <a:ext uri="{FF2B5EF4-FFF2-40B4-BE49-F238E27FC236}">
                <a16:creationId xmlns:a16="http://schemas.microsoft.com/office/drawing/2014/main" id="{738FC5A1-1496-41C5-A66F-EFA03F31248F}"/>
              </a:ext>
            </a:extLst>
          </p:cNvPr>
          <p:cNvSpPr txBox="1"/>
          <p:nvPr/>
        </p:nvSpPr>
        <p:spPr>
          <a:xfrm>
            <a:off x="2123201" y="290294"/>
            <a:ext cx="7704611" cy="707886"/>
          </a:xfrm>
          <a:prstGeom prst="rect">
            <a:avLst/>
          </a:prstGeom>
          <a:solidFill>
            <a:srgbClr val="4472C4"/>
          </a:solidFill>
        </p:spPr>
        <p:txBody>
          <a:bodyPr wrap="square" rtlCol="0">
            <a:spAutoFit/>
          </a:bodyPr>
          <a:lstStyle/>
          <a:p>
            <a:pPr algn="r"/>
            <a:r>
              <a:rPr lang="en-GB" sz="4000" dirty="0">
                <a:solidFill>
                  <a:schemeClr val="bg1"/>
                </a:solidFill>
                <a:latin typeface="+mj-lt"/>
              </a:rPr>
              <a:t>Using the EHC Hub-Summary Screen</a:t>
            </a:r>
            <a:endParaRPr lang="en-GB" sz="4000" dirty="0">
              <a:latin typeface="+mj-lt"/>
            </a:endParaRPr>
          </a:p>
        </p:txBody>
      </p:sp>
      <p:pic>
        <p:nvPicPr>
          <p:cNvPr id="10" name="Graphic 9" descr="Smart Phone with solid fill">
            <a:extLst>
              <a:ext uri="{FF2B5EF4-FFF2-40B4-BE49-F238E27FC236}">
                <a16:creationId xmlns:a16="http://schemas.microsoft.com/office/drawing/2014/main" id="{420BE29C-739E-41C3-B5FA-01A8F6E429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612379" y="5228027"/>
            <a:ext cx="914400" cy="914400"/>
          </a:xfrm>
          <a:prstGeom prst="rect">
            <a:avLst/>
          </a:prstGeom>
        </p:spPr>
      </p:pic>
      <p:sp>
        <p:nvSpPr>
          <p:cNvPr id="12" name="TextBox 11">
            <a:extLst>
              <a:ext uri="{FF2B5EF4-FFF2-40B4-BE49-F238E27FC236}">
                <a16:creationId xmlns:a16="http://schemas.microsoft.com/office/drawing/2014/main" id="{E969C0BF-312E-43CB-9E0F-307B603E5C2A}"/>
              </a:ext>
            </a:extLst>
          </p:cNvPr>
          <p:cNvSpPr txBox="1"/>
          <p:nvPr/>
        </p:nvSpPr>
        <p:spPr>
          <a:xfrm>
            <a:off x="5793822" y="5214842"/>
            <a:ext cx="5440736" cy="2031325"/>
          </a:xfrm>
          <a:prstGeom prst="rect">
            <a:avLst/>
          </a:prstGeom>
          <a:noFill/>
        </p:spPr>
        <p:txBody>
          <a:bodyPr wrap="square" rtlCol="0">
            <a:spAutoFit/>
          </a:bodyPr>
          <a:lstStyle/>
          <a:p>
            <a:r>
              <a:rPr lang="en-GB" b="1" dirty="0"/>
              <a:t>We recommend you view the EHC Hub on a PC or Laptop however, there is a new development </a:t>
            </a:r>
          </a:p>
          <a:p>
            <a:r>
              <a:rPr lang="en-GB" b="1" dirty="0"/>
              <a:t>coming soon that will make it much easier to view </a:t>
            </a:r>
          </a:p>
          <a:p>
            <a:r>
              <a:rPr lang="en-GB" b="1" dirty="0"/>
              <a:t>on a mobile device.             </a:t>
            </a:r>
          </a:p>
          <a:p>
            <a:endParaRPr lang="en-GB" dirty="0"/>
          </a:p>
          <a:p>
            <a:endParaRPr lang="en-GB" dirty="0"/>
          </a:p>
          <a:p>
            <a:endParaRPr lang="en-GB" dirty="0"/>
          </a:p>
        </p:txBody>
      </p:sp>
      <p:pic>
        <p:nvPicPr>
          <p:cNvPr id="14" name="Picture 13">
            <a:extLst>
              <a:ext uri="{FF2B5EF4-FFF2-40B4-BE49-F238E27FC236}">
                <a16:creationId xmlns:a16="http://schemas.microsoft.com/office/drawing/2014/main" id="{CB2CFE91-A903-4F93-AFD6-7B0F87A84F12}"/>
              </a:ext>
            </a:extLst>
          </p:cNvPr>
          <p:cNvPicPr>
            <a:picLocks noChangeAspect="1"/>
          </p:cNvPicPr>
          <p:nvPr/>
        </p:nvPicPr>
        <p:blipFill>
          <a:blip r:embed="rId5"/>
          <a:stretch>
            <a:fillRect/>
          </a:stretch>
        </p:blipFill>
        <p:spPr>
          <a:xfrm>
            <a:off x="563370" y="1197109"/>
            <a:ext cx="7030504" cy="3830864"/>
          </a:xfrm>
          <a:prstGeom prst="rect">
            <a:avLst/>
          </a:prstGeom>
        </p:spPr>
      </p:pic>
      <p:cxnSp>
        <p:nvCxnSpPr>
          <p:cNvPr id="17" name="Straight Arrow Connector 16">
            <a:extLst>
              <a:ext uri="{FF2B5EF4-FFF2-40B4-BE49-F238E27FC236}">
                <a16:creationId xmlns:a16="http://schemas.microsoft.com/office/drawing/2014/main" id="{44EE2834-6B49-45B8-BFD6-CCED64590FAD}"/>
              </a:ext>
            </a:extLst>
          </p:cNvPr>
          <p:cNvCxnSpPr>
            <a:cxnSpLocks/>
          </p:cNvCxnSpPr>
          <p:nvPr/>
        </p:nvCxnSpPr>
        <p:spPr>
          <a:xfrm flipH="1">
            <a:off x="2238103" y="3429000"/>
            <a:ext cx="5629095" cy="14390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2" name="Straight Connector 61">
            <a:extLst>
              <a:ext uri="{FF2B5EF4-FFF2-40B4-BE49-F238E27FC236}">
                <a16:creationId xmlns:a16="http://schemas.microsoft.com/office/drawing/2014/main" id="{FC8EFB46-45F7-4530-A949-0C47A0CA79B6}"/>
              </a:ext>
            </a:extLst>
          </p:cNvPr>
          <p:cNvCxnSpPr>
            <a:cxnSpLocks/>
          </p:cNvCxnSpPr>
          <p:nvPr/>
        </p:nvCxnSpPr>
        <p:spPr>
          <a:xfrm flipV="1">
            <a:off x="7245531" y="3535680"/>
            <a:ext cx="252549" cy="304800"/>
          </a:xfrm>
          <a:prstGeom prst="line">
            <a:avLst/>
          </a:prstGeom>
        </p:spPr>
        <p:style>
          <a:lnRef idx="1">
            <a:schemeClr val="dk1"/>
          </a:lnRef>
          <a:fillRef idx="0">
            <a:schemeClr val="dk1"/>
          </a:fillRef>
          <a:effectRef idx="0">
            <a:schemeClr val="dk1"/>
          </a:effectRef>
          <a:fontRef idx="minor">
            <a:schemeClr val="tx1"/>
          </a:fontRef>
        </p:style>
      </p:cxnSp>
      <p:sp>
        <p:nvSpPr>
          <p:cNvPr id="70" name="TextBox 69">
            <a:extLst>
              <a:ext uri="{FF2B5EF4-FFF2-40B4-BE49-F238E27FC236}">
                <a16:creationId xmlns:a16="http://schemas.microsoft.com/office/drawing/2014/main" id="{5A1F1662-0E44-4772-B0B2-4066E436708E}"/>
              </a:ext>
            </a:extLst>
          </p:cNvPr>
          <p:cNvSpPr txBox="1"/>
          <p:nvPr/>
        </p:nvSpPr>
        <p:spPr>
          <a:xfrm>
            <a:off x="7967966" y="3107807"/>
            <a:ext cx="2978331" cy="1477328"/>
          </a:xfrm>
          <a:prstGeom prst="rect">
            <a:avLst/>
          </a:prstGeom>
          <a:noFill/>
        </p:spPr>
        <p:txBody>
          <a:bodyPr wrap="square" rtlCol="0">
            <a:spAutoFit/>
          </a:bodyPr>
          <a:lstStyle/>
          <a:p>
            <a:r>
              <a:rPr lang="en-GB" dirty="0">
                <a:solidFill>
                  <a:schemeClr val="bg1"/>
                </a:solidFill>
              </a:rPr>
              <a:t>All previous assessments and reviews (including any </a:t>
            </a:r>
            <a:r>
              <a:rPr lang="en-GB" b="1" dirty="0">
                <a:solidFill>
                  <a:schemeClr val="bg1"/>
                </a:solidFill>
              </a:rPr>
              <a:t>letters</a:t>
            </a:r>
            <a:r>
              <a:rPr lang="en-GB" dirty="0">
                <a:solidFill>
                  <a:schemeClr val="bg1"/>
                </a:solidFill>
              </a:rPr>
              <a:t> relating to them) can be viewed by clicking:</a:t>
            </a:r>
          </a:p>
          <a:p>
            <a:r>
              <a:rPr lang="en-GB" dirty="0">
                <a:solidFill>
                  <a:schemeClr val="bg1"/>
                </a:solidFill>
              </a:rPr>
              <a:t>‘view pathway’ </a:t>
            </a:r>
          </a:p>
        </p:txBody>
      </p:sp>
      <p:sp>
        <p:nvSpPr>
          <p:cNvPr id="71" name="Rectangle 70">
            <a:extLst>
              <a:ext uri="{FF2B5EF4-FFF2-40B4-BE49-F238E27FC236}">
                <a16:creationId xmlns:a16="http://schemas.microsoft.com/office/drawing/2014/main" id="{D56C13B6-EA00-4B23-87D4-A1094236C4E6}"/>
              </a:ext>
            </a:extLst>
          </p:cNvPr>
          <p:cNvSpPr/>
          <p:nvPr/>
        </p:nvSpPr>
        <p:spPr>
          <a:xfrm>
            <a:off x="1717482" y="4786685"/>
            <a:ext cx="405719" cy="1669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1" name="Rectangle 180">
            <a:extLst>
              <a:ext uri="{FF2B5EF4-FFF2-40B4-BE49-F238E27FC236}">
                <a16:creationId xmlns:a16="http://schemas.microsoft.com/office/drawing/2014/main" id="{EB535848-9362-47F6-8726-78D3B0D31F4D}"/>
              </a:ext>
            </a:extLst>
          </p:cNvPr>
          <p:cNvSpPr/>
          <p:nvPr/>
        </p:nvSpPr>
        <p:spPr>
          <a:xfrm>
            <a:off x="7066502" y="3863671"/>
            <a:ext cx="405719" cy="1669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4" name="Straight Arrow Connector 73">
            <a:extLst>
              <a:ext uri="{FF2B5EF4-FFF2-40B4-BE49-F238E27FC236}">
                <a16:creationId xmlns:a16="http://schemas.microsoft.com/office/drawing/2014/main" id="{AC32D5CE-43D3-4A92-96FE-32308C668DAD}"/>
              </a:ext>
            </a:extLst>
          </p:cNvPr>
          <p:cNvCxnSpPr>
            <a:cxnSpLocks/>
          </p:cNvCxnSpPr>
          <p:nvPr/>
        </p:nvCxnSpPr>
        <p:spPr>
          <a:xfrm flipH="1">
            <a:off x="2489918" y="2220602"/>
            <a:ext cx="1421663" cy="2681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8" name="Rectangle 187">
            <a:extLst>
              <a:ext uri="{FF2B5EF4-FFF2-40B4-BE49-F238E27FC236}">
                <a16:creationId xmlns:a16="http://schemas.microsoft.com/office/drawing/2014/main" id="{D09F2C51-9F9D-4696-ADB9-A9ED04265EFE}"/>
              </a:ext>
            </a:extLst>
          </p:cNvPr>
          <p:cNvSpPr/>
          <p:nvPr/>
        </p:nvSpPr>
        <p:spPr>
          <a:xfrm>
            <a:off x="1717482" y="2405269"/>
            <a:ext cx="672907" cy="1669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4" name="TextBox 183">
            <a:extLst>
              <a:ext uri="{FF2B5EF4-FFF2-40B4-BE49-F238E27FC236}">
                <a16:creationId xmlns:a16="http://schemas.microsoft.com/office/drawing/2014/main" id="{84384B48-F280-4E1E-9720-329485E8BA73}"/>
              </a:ext>
            </a:extLst>
          </p:cNvPr>
          <p:cNvSpPr txBox="1"/>
          <p:nvPr/>
        </p:nvSpPr>
        <p:spPr>
          <a:xfrm>
            <a:off x="3968972" y="2035936"/>
            <a:ext cx="3846649" cy="369332"/>
          </a:xfrm>
          <a:prstGeom prst="rect">
            <a:avLst/>
          </a:prstGeom>
          <a:noFill/>
        </p:spPr>
        <p:txBody>
          <a:bodyPr wrap="square" rtlCol="0">
            <a:spAutoFit/>
          </a:bodyPr>
          <a:lstStyle/>
          <a:p>
            <a:r>
              <a:rPr lang="en-GB" dirty="0"/>
              <a:t>You can download the EHCP here</a:t>
            </a:r>
          </a:p>
        </p:txBody>
      </p:sp>
      <p:sp>
        <p:nvSpPr>
          <p:cNvPr id="189" name="Rectangle 188">
            <a:extLst>
              <a:ext uri="{FF2B5EF4-FFF2-40B4-BE49-F238E27FC236}">
                <a16:creationId xmlns:a16="http://schemas.microsoft.com/office/drawing/2014/main" id="{F46662B8-BA73-4419-9628-2FD647F783A5}"/>
              </a:ext>
            </a:extLst>
          </p:cNvPr>
          <p:cNvSpPr/>
          <p:nvPr/>
        </p:nvSpPr>
        <p:spPr>
          <a:xfrm>
            <a:off x="1735303" y="2946498"/>
            <a:ext cx="3369434" cy="32261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1" name="Straight Arrow Connector 190">
            <a:extLst>
              <a:ext uri="{FF2B5EF4-FFF2-40B4-BE49-F238E27FC236}">
                <a16:creationId xmlns:a16="http://schemas.microsoft.com/office/drawing/2014/main" id="{5A87FD1C-B451-4AC0-8FF2-5CCE91AB979D}"/>
              </a:ext>
            </a:extLst>
          </p:cNvPr>
          <p:cNvCxnSpPr>
            <a:cxnSpLocks/>
          </p:cNvCxnSpPr>
          <p:nvPr/>
        </p:nvCxnSpPr>
        <p:spPr>
          <a:xfrm flipH="1">
            <a:off x="5313984" y="2501980"/>
            <a:ext cx="2486246" cy="6632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4" name="TextBox 193">
            <a:extLst>
              <a:ext uri="{FF2B5EF4-FFF2-40B4-BE49-F238E27FC236}">
                <a16:creationId xmlns:a16="http://schemas.microsoft.com/office/drawing/2014/main" id="{8E69CD6A-93B4-4478-ABF2-4C2E9017D5EE}"/>
              </a:ext>
            </a:extLst>
          </p:cNvPr>
          <p:cNvSpPr txBox="1"/>
          <p:nvPr/>
        </p:nvSpPr>
        <p:spPr>
          <a:xfrm rot="10800000" flipV="1">
            <a:off x="7914306" y="2082103"/>
            <a:ext cx="3320252" cy="646331"/>
          </a:xfrm>
          <a:prstGeom prst="rect">
            <a:avLst/>
          </a:prstGeom>
          <a:noFill/>
        </p:spPr>
        <p:txBody>
          <a:bodyPr wrap="square" rtlCol="0">
            <a:spAutoFit/>
          </a:bodyPr>
          <a:lstStyle/>
          <a:p>
            <a:r>
              <a:rPr lang="en-GB" dirty="0">
                <a:solidFill>
                  <a:schemeClr val="bg1"/>
                </a:solidFill>
              </a:rPr>
              <a:t>The information about when a review is due can be found here</a:t>
            </a:r>
          </a:p>
        </p:txBody>
      </p:sp>
      <p:sp>
        <p:nvSpPr>
          <p:cNvPr id="195" name="Rectangle 194">
            <a:extLst>
              <a:ext uri="{FF2B5EF4-FFF2-40B4-BE49-F238E27FC236}">
                <a16:creationId xmlns:a16="http://schemas.microsoft.com/office/drawing/2014/main" id="{3042A734-5DBE-46B2-A14C-5BDB7A02FC75}"/>
              </a:ext>
            </a:extLst>
          </p:cNvPr>
          <p:cNvSpPr/>
          <p:nvPr/>
        </p:nvSpPr>
        <p:spPr>
          <a:xfrm>
            <a:off x="724795" y="1198244"/>
            <a:ext cx="832471" cy="223075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7" name="Straight Arrow Connector 196">
            <a:extLst>
              <a:ext uri="{FF2B5EF4-FFF2-40B4-BE49-F238E27FC236}">
                <a16:creationId xmlns:a16="http://schemas.microsoft.com/office/drawing/2014/main" id="{F3D272DF-468F-4B5B-9EF8-80011232E220}"/>
              </a:ext>
            </a:extLst>
          </p:cNvPr>
          <p:cNvCxnSpPr>
            <a:cxnSpLocks/>
          </p:cNvCxnSpPr>
          <p:nvPr/>
        </p:nvCxnSpPr>
        <p:spPr>
          <a:xfrm flipH="1" flipV="1">
            <a:off x="1044575" y="3535680"/>
            <a:ext cx="405719" cy="18665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2" name="TextBox 201">
            <a:extLst>
              <a:ext uri="{FF2B5EF4-FFF2-40B4-BE49-F238E27FC236}">
                <a16:creationId xmlns:a16="http://schemas.microsoft.com/office/drawing/2014/main" id="{2150A808-A8FE-4BDA-9CAF-E383DF4FBB69}"/>
              </a:ext>
            </a:extLst>
          </p:cNvPr>
          <p:cNvSpPr txBox="1"/>
          <p:nvPr/>
        </p:nvSpPr>
        <p:spPr>
          <a:xfrm>
            <a:off x="326003" y="5410790"/>
            <a:ext cx="4044944" cy="923330"/>
          </a:xfrm>
          <a:prstGeom prst="rect">
            <a:avLst/>
          </a:prstGeom>
          <a:noFill/>
        </p:spPr>
        <p:txBody>
          <a:bodyPr wrap="square" rtlCol="0">
            <a:spAutoFit/>
          </a:bodyPr>
          <a:lstStyle/>
          <a:p>
            <a:r>
              <a:rPr lang="en-GB" dirty="0"/>
              <a:t>General information is here, including who the allocated case coordinator is and their contact details</a:t>
            </a:r>
          </a:p>
        </p:txBody>
      </p:sp>
    </p:spTree>
    <p:extLst>
      <p:ext uri="{BB962C8B-B14F-4D97-AF65-F5344CB8AC3E}">
        <p14:creationId xmlns:p14="http://schemas.microsoft.com/office/powerpoint/2010/main" val="2157099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ACDD8B-6224-4BC4-8AF4-3715C9CB8C27}"/>
              </a:ext>
            </a:extLst>
          </p:cNvPr>
          <p:cNvSpPr txBox="1"/>
          <p:nvPr/>
        </p:nvSpPr>
        <p:spPr>
          <a:xfrm>
            <a:off x="3659079" y="252505"/>
            <a:ext cx="4873841" cy="707886"/>
          </a:xfrm>
          <a:prstGeom prst="rect">
            <a:avLst/>
          </a:prstGeom>
          <a:solidFill>
            <a:srgbClr val="4472C4"/>
          </a:solidFill>
        </p:spPr>
        <p:txBody>
          <a:bodyPr wrap="square" rtlCol="0">
            <a:spAutoFit/>
          </a:bodyPr>
          <a:lstStyle/>
          <a:p>
            <a:pPr algn="r"/>
            <a:r>
              <a:rPr lang="en-GB" sz="4000" b="1" dirty="0">
                <a:solidFill>
                  <a:schemeClr val="bg1"/>
                </a:solidFill>
              </a:rPr>
              <a:t>The EHC Hub- Support  </a:t>
            </a:r>
            <a:endParaRPr lang="en-GB" sz="4000" b="1" dirty="0"/>
          </a:p>
        </p:txBody>
      </p:sp>
      <p:graphicFrame>
        <p:nvGraphicFramePr>
          <p:cNvPr id="4" name="Diagram 3">
            <a:extLst>
              <a:ext uri="{FF2B5EF4-FFF2-40B4-BE49-F238E27FC236}">
                <a16:creationId xmlns:a16="http://schemas.microsoft.com/office/drawing/2014/main" id="{36948BB9-00D1-4FBD-AE64-F8C99F37554A}"/>
              </a:ext>
            </a:extLst>
          </p:cNvPr>
          <p:cNvGraphicFramePr/>
          <p:nvPr>
            <p:extLst>
              <p:ext uri="{D42A27DB-BD31-4B8C-83A1-F6EECF244321}">
                <p14:modId xmlns:p14="http://schemas.microsoft.com/office/powerpoint/2010/main" val="848021313"/>
              </p:ext>
            </p:extLst>
          </p:nvPr>
        </p:nvGraphicFramePr>
        <p:xfrm>
          <a:off x="535537" y="1305713"/>
          <a:ext cx="11120924" cy="53730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Users with solid fill">
            <a:extLst>
              <a:ext uri="{FF2B5EF4-FFF2-40B4-BE49-F238E27FC236}">
                <a16:creationId xmlns:a16="http://schemas.microsoft.com/office/drawing/2014/main" id="{4F088637-1992-4851-A848-1728B02DBCE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657208" y="179244"/>
            <a:ext cx="914400" cy="914400"/>
          </a:xfrm>
          <a:prstGeom prst="rect">
            <a:avLst/>
          </a:prstGeom>
        </p:spPr>
      </p:pic>
    </p:spTree>
    <p:extLst>
      <p:ext uri="{BB962C8B-B14F-4D97-AF65-F5344CB8AC3E}">
        <p14:creationId xmlns:p14="http://schemas.microsoft.com/office/powerpoint/2010/main" val="2905562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A180C072-13E3-4588-92E5-006F5AE1D7F5}"/>
              </a:ext>
            </a:extLst>
          </p:cNvPr>
          <p:cNvSpPr>
            <a:spLocks noGrp="1"/>
          </p:cNvSpPr>
          <p:nvPr>
            <p:ph type="title"/>
          </p:nvPr>
        </p:nvSpPr>
        <p:spPr>
          <a:xfrm>
            <a:off x="842872" y="1648859"/>
            <a:ext cx="3811428" cy="3948785"/>
          </a:xfrm>
        </p:spPr>
        <p:txBody>
          <a:bodyPr>
            <a:normAutofit fontScale="90000"/>
          </a:bodyPr>
          <a:lstStyle/>
          <a:p>
            <a:r>
              <a:rPr lang="en-GB" sz="1900" dirty="0">
                <a:solidFill>
                  <a:schemeClr val="bg1"/>
                </a:solidFill>
                <a:latin typeface="+mn-lt"/>
              </a:rPr>
              <a:t>We would really love all children, young people and their families to engage with the EHC Hub however, this will always be your choice. </a:t>
            </a:r>
            <a:br>
              <a:rPr lang="en-GB" sz="1900" dirty="0">
                <a:solidFill>
                  <a:schemeClr val="bg1"/>
                </a:solidFill>
                <a:latin typeface="+mn-lt"/>
              </a:rPr>
            </a:br>
            <a:br>
              <a:rPr lang="en-GB" sz="1900" dirty="0">
                <a:solidFill>
                  <a:schemeClr val="bg1"/>
                </a:solidFill>
                <a:latin typeface="+mn-lt"/>
              </a:rPr>
            </a:br>
            <a:r>
              <a:rPr lang="en-GB" sz="1900" dirty="0">
                <a:solidFill>
                  <a:schemeClr val="bg1"/>
                </a:solidFill>
                <a:latin typeface="+mn-lt"/>
              </a:rPr>
              <a:t>Should you have any questions at all please don’t hesitate to contact the Service Organiser.</a:t>
            </a:r>
            <a:br>
              <a:rPr lang="en-GB" sz="1900" dirty="0">
                <a:solidFill>
                  <a:schemeClr val="bg1"/>
                </a:solidFill>
                <a:latin typeface="+mn-lt"/>
              </a:rPr>
            </a:br>
            <a:br>
              <a:rPr lang="en-GB" sz="1700" dirty="0">
                <a:solidFill>
                  <a:schemeClr val="bg1"/>
                </a:solidFill>
                <a:latin typeface="+mn-lt"/>
              </a:rPr>
            </a:br>
            <a:br>
              <a:rPr lang="en-GB" sz="1900" dirty="0">
                <a:solidFill>
                  <a:schemeClr val="bg1"/>
                </a:solidFill>
                <a:latin typeface="+mn-lt"/>
              </a:rPr>
            </a:br>
            <a:br>
              <a:rPr lang="en-GB" sz="1900" dirty="0">
                <a:solidFill>
                  <a:schemeClr val="bg1"/>
                </a:solidFill>
              </a:rPr>
            </a:br>
            <a:br>
              <a:rPr lang="en-GB" dirty="0">
                <a:solidFill>
                  <a:schemeClr val="bg1"/>
                </a:solidFill>
              </a:rPr>
            </a:br>
            <a:endParaRPr lang="en-GB" dirty="0">
              <a:solidFill>
                <a:schemeClr val="bg1"/>
              </a:solidFill>
            </a:endParaRPr>
          </a:p>
        </p:txBody>
      </p:sp>
      <p:sp>
        <p:nvSpPr>
          <p:cNvPr id="3" name="Content Placeholder 2">
            <a:extLst>
              <a:ext uri="{FF2B5EF4-FFF2-40B4-BE49-F238E27FC236}">
                <a16:creationId xmlns:a16="http://schemas.microsoft.com/office/drawing/2014/main" id="{92CA778E-BCA6-4EE3-B114-CDFE74816DF2}"/>
              </a:ext>
            </a:extLst>
          </p:cNvPr>
          <p:cNvSpPr>
            <a:spLocks noGrp="1"/>
          </p:cNvSpPr>
          <p:nvPr>
            <p:ph idx="1"/>
          </p:nvPr>
        </p:nvSpPr>
        <p:spPr>
          <a:xfrm>
            <a:off x="4823536" y="563918"/>
            <a:ext cx="7067518" cy="6489576"/>
          </a:xfrm>
        </p:spPr>
        <p:txBody>
          <a:bodyPr anchor="ctr">
            <a:normAutofit lnSpcReduction="10000"/>
          </a:bodyPr>
          <a:lstStyle/>
          <a:p>
            <a:pPr marL="0" indent="0">
              <a:buNone/>
            </a:pPr>
            <a:r>
              <a:rPr lang="en-US" sz="1700" b="1" dirty="0">
                <a:solidFill>
                  <a:schemeClr val="accent1">
                    <a:lumMod val="75000"/>
                  </a:schemeClr>
                </a:solidFill>
              </a:rPr>
              <a:t>Q</a:t>
            </a:r>
            <a:r>
              <a:rPr lang="en-US" sz="1700" dirty="0">
                <a:solidFill>
                  <a:schemeClr val="accent1">
                    <a:lumMod val="75000"/>
                  </a:schemeClr>
                </a:solidFill>
              </a:rPr>
              <a:t>. Do I have to use the EHC Hub? </a:t>
            </a:r>
          </a:p>
          <a:p>
            <a:pPr marL="0" indent="0">
              <a:buNone/>
            </a:pPr>
            <a:r>
              <a:rPr lang="en-US" sz="1700" b="1" dirty="0"/>
              <a:t>A</a:t>
            </a:r>
            <a:r>
              <a:rPr lang="en-US" sz="1700" dirty="0"/>
              <a:t>. Not if you do not wish to. Your views, contributions and all other available information and details of progress can be provided with the assistance of the SENCo in your child’s education setting or the Case Coordinator within the Local Authority. </a:t>
            </a:r>
          </a:p>
          <a:p>
            <a:pPr marL="0" indent="0">
              <a:buNone/>
            </a:pPr>
            <a:r>
              <a:rPr lang="en-US" sz="1700" b="1" dirty="0">
                <a:solidFill>
                  <a:schemeClr val="accent1">
                    <a:lumMod val="75000"/>
                  </a:schemeClr>
                </a:solidFill>
              </a:rPr>
              <a:t>Q. </a:t>
            </a:r>
            <a:r>
              <a:rPr lang="en-US" sz="1700" dirty="0">
                <a:solidFill>
                  <a:schemeClr val="accent1">
                    <a:lumMod val="75000"/>
                  </a:schemeClr>
                </a:solidFill>
              </a:rPr>
              <a:t>Is the EHC Hub secure and who can see my child’s details? </a:t>
            </a:r>
          </a:p>
          <a:p>
            <a:pPr marL="0" indent="0">
              <a:buNone/>
            </a:pPr>
            <a:r>
              <a:rPr lang="en-US" sz="1700" b="1" dirty="0"/>
              <a:t>A.</a:t>
            </a:r>
            <a:r>
              <a:rPr lang="en-US" sz="1700" dirty="0"/>
              <a:t> The hub is secured by two factor authentication and offers the same level of protection as would be expected of online banking services. Access to any child or young person’s details is by invitation only and controlled by the Local Authority. When viewing your child’s information, you can see the names of all other parties that have been invited to view or contribute towards the case. </a:t>
            </a:r>
          </a:p>
          <a:p>
            <a:pPr marL="0" indent="0">
              <a:buNone/>
            </a:pPr>
            <a:r>
              <a:rPr lang="en-US" sz="1700" b="1" dirty="0">
                <a:solidFill>
                  <a:schemeClr val="accent1">
                    <a:lumMod val="75000"/>
                  </a:schemeClr>
                </a:solidFill>
              </a:rPr>
              <a:t>Q</a:t>
            </a:r>
            <a:r>
              <a:rPr lang="en-US" sz="1700" dirty="0">
                <a:solidFill>
                  <a:schemeClr val="accent1">
                    <a:lumMod val="75000"/>
                  </a:schemeClr>
                </a:solidFill>
              </a:rPr>
              <a:t>. Will I receive updates on my child’s case? </a:t>
            </a:r>
          </a:p>
          <a:p>
            <a:pPr marL="0" indent="0">
              <a:buNone/>
            </a:pPr>
            <a:r>
              <a:rPr lang="en-US" sz="1700" b="1" dirty="0"/>
              <a:t>A. </a:t>
            </a:r>
            <a:r>
              <a:rPr lang="en-US" sz="1700" dirty="0"/>
              <a:t>Yes, you will receive an email whenever a stage is complete, or you’re requested to provide information or views. </a:t>
            </a:r>
          </a:p>
          <a:p>
            <a:pPr marL="0" indent="0">
              <a:buNone/>
            </a:pPr>
            <a:r>
              <a:rPr lang="en-US" sz="1700" b="1" dirty="0">
                <a:solidFill>
                  <a:schemeClr val="accent1">
                    <a:lumMod val="75000"/>
                  </a:schemeClr>
                </a:solidFill>
              </a:rPr>
              <a:t>Q. </a:t>
            </a:r>
            <a:r>
              <a:rPr lang="en-US" sz="1700" dirty="0">
                <a:solidFill>
                  <a:schemeClr val="accent1">
                    <a:lumMod val="75000"/>
                  </a:schemeClr>
                </a:solidFill>
              </a:rPr>
              <a:t>How do I know what should be happening next and by when? </a:t>
            </a:r>
          </a:p>
          <a:p>
            <a:pPr marL="0" indent="0">
              <a:buNone/>
            </a:pPr>
            <a:r>
              <a:rPr lang="en-US" sz="1700" b="1" dirty="0"/>
              <a:t>A.</a:t>
            </a:r>
            <a:r>
              <a:rPr lang="en-US" sz="1700" dirty="0"/>
              <a:t> Next steps and key dates are clearly displayed in the hub at all stages of the process. </a:t>
            </a:r>
          </a:p>
          <a:p>
            <a:pPr marL="0" indent="0">
              <a:buNone/>
            </a:pPr>
            <a:r>
              <a:rPr lang="en-US" sz="1700" b="1" dirty="0">
                <a:solidFill>
                  <a:schemeClr val="accent1">
                    <a:lumMod val="75000"/>
                  </a:schemeClr>
                </a:solidFill>
              </a:rPr>
              <a:t>Q.</a:t>
            </a:r>
            <a:r>
              <a:rPr lang="en-US" sz="1700" dirty="0">
                <a:solidFill>
                  <a:schemeClr val="accent1">
                    <a:lumMod val="75000"/>
                  </a:schemeClr>
                </a:solidFill>
              </a:rPr>
              <a:t> If my child already has a plan, can we use the EHC Hub? </a:t>
            </a:r>
          </a:p>
          <a:p>
            <a:pPr marL="0" indent="0">
              <a:buNone/>
            </a:pPr>
            <a:r>
              <a:rPr lang="en-US" sz="1700" b="1" dirty="0"/>
              <a:t>A.</a:t>
            </a:r>
            <a:r>
              <a:rPr lang="en-US" sz="1700" dirty="0"/>
              <a:t> Yes. Your child’s plan will be reviewed using the hub so you can contribute and track progress.</a:t>
            </a:r>
          </a:p>
          <a:p>
            <a:pPr marL="0" indent="0">
              <a:spcBef>
                <a:spcPts val="800"/>
              </a:spcBef>
              <a:spcAft>
                <a:spcPts val="800"/>
              </a:spcAft>
              <a:buNone/>
            </a:pPr>
            <a:r>
              <a:rPr lang="en-GB" sz="1700" b="1" dirty="0">
                <a:solidFill>
                  <a:schemeClr val="accent1">
                    <a:lumMod val="75000"/>
                  </a:schemeClr>
                </a:solidFill>
                <a:effectLst/>
                <a:ea typeface="Times New Roman" panose="02020603050405020304" pitchFamily="18" charset="0"/>
                <a:cs typeface="Times New Roman" panose="02020603050405020304" pitchFamily="18" charset="0"/>
              </a:rPr>
              <a:t>Q. </a:t>
            </a:r>
            <a:r>
              <a:rPr lang="en-GB" sz="1700" dirty="0">
                <a:solidFill>
                  <a:schemeClr val="accent1">
                    <a:lumMod val="75000"/>
                  </a:schemeClr>
                </a:solidFill>
                <a:effectLst/>
                <a:ea typeface="Times New Roman" panose="02020603050405020304" pitchFamily="18" charset="0"/>
                <a:cs typeface="Times New Roman" panose="02020603050405020304" pitchFamily="18" charset="0"/>
              </a:rPr>
              <a:t>What happens if I forget my password? </a:t>
            </a:r>
          </a:p>
          <a:p>
            <a:pPr marL="0" indent="0">
              <a:spcBef>
                <a:spcPts val="800"/>
              </a:spcBef>
              <a:spcAft>
                <a:spcPts val="800"/>
              </a:spcAft>
              <a:buNone/>
            </a:pPr>
            <a:r>
              <a:rPr lang="en-GB" sz="1700" b="1" dirty="0">
                <a:effectLst/>
                <a:ea typeface="Times New Roman" panose="02020603050405020304" pitchFamily="18" charset="0"/>
                <a:cs typeface="Times New Roman" panose="02020603050405020304" pitchFamily="18" charset="0"/>
              </a:rPr>
              <a:t>A.</a:t>
            </a:r>
            <a:r>
              <a:rPr lang="en-GB" sz="1700" dirty="0">
                <a:effectLst/>
                <a:ea typeface="Times New Roman" panose="02020603050405020304" pitchFamily="18" charset="0"/>
                <a:cs typeface="Times New Roman" panose="02020603050405020304" pitchFamily="18" charset="0"/>
              </a:rPr>
              <a:t> There is a link on the hub’s homepage to securely reset your password at any time.</a:t>
            </a:r>
          </a:p>
          <a:p>
            <a:pPr marL="0" indent="0">
              <a:spcBef>
                <a:spcPts val="800"/>
              </a:spcBef>
              <a:spcAft>
                <a:spcPts val="800"/>
              </a:spcAft>
              <a:buNone/>
            </a:pPr>
            <a:endParaRPr lang="en-GB" sz="1400" dirty="0">
              <a:effectLst/>
              <a:ea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AEB863E-EC80-47F8-935F-4A247264523C}"/>
              </a:ext>
            </a:extLst>
          </p:cNvPr>
          <p:cNvSpPr txBox="1"/>
          <p:nvPr/>
        </p:nvSpPr>
        <p:spPr>
          <a:xfrm>
            <a:off x="875506" y="757865"/>
            <a:ext cx="2665228" cy="707886"/>
          </a:xfrm>
          <a:prstGeom prst="rect">
            <a:avLst/>
          </a:prstGeom>
          <a:noFill/>
        </p:spPr>
        <p:txBody>
          <a:bodyPr wrap="square" rtlCol="0">
            <a:spAutoFit/>
          </a:bodyPr>
          <a:lstStyle/>
          <a:p>
            <a:r>
              <a:rPr lang="en-GB" sz="4000" dirty="0"/>
              <a:t>FAQs</a:t>
            </a:r>
          </a:p>
        </p:txBody>
      </p:sp>
      <p:pic>
        <p:nvPicPr>
          <p:cNvPr id="9" name="Graphic 8" descr="Questions with solid fill">
            <a:extLst>
              <a:ext uri="{FF2B5EF4-FFF2-40B4-BE49-F238E27FC236}">
                <a16:creationId xmlns:a16="http://schemas.microsoft.com/office/drawing/2014/main" id="{45CB17A8-1CB3-43EF-BC38-B08DD183383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674639" y="3637676"/>
            <a:ext cx="1207078" cy="1207078"/>
          </a:xfrm>
          <a:prstGeom prst="rect">
            <a:avLst/>
          </a:prstGeom>
        </p:spPr>
      </p:pic>
    </p:spTree>
    <p:extLst>
      <p:ext uri="{BB962C8B-B14F-4D97-AF65-F5344CB8AC3E}">
        <p14:creationId xmlns:p14="http://schemas.microsoft.com/office/powerpoint/2010/main" val="208383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4E94BC7EA3E7346B1BAF9FAED0412EB" ma:contentTypeVersion="14" ma:contentTypeDescription="Create a new document." ma:contentTypeScope="" ma:versionID="8a0ee97f8bb4d3cd3b0fa461b841a418">
  <xsd:schema xmlns:xsd="http://www.w3.org/2001/XMLSchema" xmlns:xs="http://www.w3.org/2001/XMLSchema" xmlns:p="http://schemas.microsoft.com/office/2006/metadata/properties" xmlns:ns3="e45ce0fb-441f-47b3-b96d-08dbb238d1c0" xmlns:ns4="424c73c5-5d8f-49b9-8987-7a7aa7a64d6c" targetNamespace="http://schemas.microsoft.com/office/2006/metadata/properties" ma:root="true" ma:fieldsID="e8e1cd716006bdc29576fadb747a24ab" ns3:_="" ns4:_="">
    <xsd:import namespace="e45ce0fb-441f-47b3-b96d-08dbb238d1c0"/>
    <xsd:import namespace="424c73c5-5d8f-49b9-8987-7a7aa7a64d6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KeyPoints" minOccurs="0"/>
                <xsd:element ref="ns4:MediaServiceKeyPoints" minOccurs="0"/>
                <xsd:element ref="ns4:MediaLengthInSeconds" minOccurs="0"/>
                <xsd:element ref="ns4:MediaServiceAutoTags" minOccurs="0"/>
                <xsd:element ref="ns4:MediaServiceGenerationTime" minOccurs="0"/>
                <xsd:element ref="ns4:MediaServiceEventHashCode"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5ce0fb-441f-47b3-b96d-08dbb238d1c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4c73c5-5d8f-49b9-8987-7a7aa7a64d6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3BFC93-8273-4D10-9C89-3986548A0E49}">
  <ds:schemaRefs>
    <ds:schemaRef ds:uri="http://schemas.microsoft.com/sharepoint/v3/contenttype/forms"/>
  </ds:schemaRefs>
</ds:datastoreItem>
</file>

<file path=customXml/itemProps2.xml><?xml version="1.0" encoding="utf-8"?>
<ds:datastoreItem xmlns:ds="http://schemas.openxmlformats.org/officeDocument/2006/customXml" ds:itemID="{6D2C262C-8E96-4663-9DBD-F4590BAF43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5ce0fb-441f-47b3-b96d-08dbb238d1c0"/>
    <ds:schemaRef ds:uri="424c73c5-5d8f-49b9-8987-7a7aa7a64d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9CA424-ABD6-4476-A852-819E84996E84}">
  <ds:schemaRefs>
    <ds:schemaRef ds:uri="http://purl.org/dc/elements/1.1/"/>
    <ds:schemaRef ds:uri="http://schemas.microsoft.com/office/infopath/2007/PartnerControls"/>
    <ds:schemaRef ds:uri="http://purl.org/dc/dcmitype/"/>
    <ds:schemaRef ds:uri="http://schemas.microsoft.com/office/2006/metadata/properties"/>
    <ds:schemaRef ds:uri="http://schemas.microsoft.com/office/2006/documentManagement/types"/>
    <ds:schemaRef ds:uri="http://www.w3.org/XML/1998/namespace"/>
    <ds:schemaRef ds:uri="http://purl.org/dc/terms/"/>
    <ds:schemaRef ds:uri="http://schemas.openxmlformats.org/package/2006/metadata/core-properties"/>
    <ds:schemaRef ds:uri="424c73c5-5d8f-49b9-8987-7a7aa7a64d6c"/>
    <ds:schemaRef ds:uri="e45ce0fb-441f-47b3-b96d-08dbb238d1c0"/>
  </ds:schemaRefs>
</ds:datastoreItem>
</file>

<file path=docProps/app.xml><?xml version="1.0" encoding="utf-8"?>
<Properties xmlns="http://schemas.openxmlformats.org/officeDocument/2006/extended-properties" xmlns:vt="http://schemas.openxmlformats.org/officeDocument/2006/docPropsVTypes">
  <TotalTime>17473</TotalTime>
  <Words>1169</Words>
  <Application>Microsoft Office PowerPoint</Application>
  <PresentationFormat>Widescreen</PresentationFormat>
  <Paragraphs>101</Paragraphs>
  <Slides>8</Slides>
  <Notes>3</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       Education, Health &amp; Care Plans (EHCP)  The EHC Hub</vt:lpstr>
      <vt:lpstr>PowerPoint Presentation</vt:lpstr>
      <vt:lpstr>SEND Review Section 20-23 - We propose to digitize EHCPs to reduce bureaucracy, recognising the need for a secure central location for parents, carers and professionals to upload key information. To make sure they can access all the relevant information for producing, maintaining and reviewing the plan in a streamlined way that is easy to navigate and access.  Nottinghamshire Local Authority recognise the need for digitalisation and have invested in an online                 digital platform, The EHC Hub, from the company Idox .  The EHC Hub is an innovative digital platform supporting engagement, contributions and collaboration on EHC assessments, plans and reviews. It offers complete transparency for families, professionals and education settings, truly transforming the way Local Authorities work with their partners. </vt:lpstr>
      <vt:lpstr>EHC Hub- Introduction for parents and carers</vt:lpstr>
      <vt:lpstr>PowerPoint Presentation</vt:lpstr>
      <vt:lpstr>PowerPoint Presentation</vt:lpstr>
      <vt:lpstr>PowerPoint Presentation</vt:lpstr>
      <vt:lpstr>We would really love all children, young people and their families to engage with the EHC Hub however, this will always be your choice.   Should you have any questions at all please don’t hesitate to contact the Service Organiser.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EHC Hub Parent Support Session</dc:title>
  <dc:creator>Victoria Smart</dc:creator>
  <cp:lastModifiedBy>Gemma Bacon2</cp:lastModifiedBy>
  <cp:revision>21</cp:revision>
  <cp:lastPrinted>2022-11-02T12:47:02Z</cp:lastPrinted>
  <dcterms:created xsi:type="dcterms:W3CDTF">2022-07-21T08:45:59Z</dcterms:created>
  <dcterms:modified xsi:type="dcterms:W3CDTF">2022-11-08T11:12:40Z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0x010100F4E94BC7EA3E7346B1BAF9FAED0412EB</vt:lpwstr>
  </property>
</Properties>
</file>