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Segoe UI Light"/>
                <a:cs typeface="Segoe U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Segoe UI Light"/>
                <a:cs typeface="Segoe U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Segoe UI Light"/>
                <a:cs typeface="Segoe U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Segoe UI Light"/>
                <a:cs typeface="Segoe U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Segoe UI Light"/>
                <a:cs typeface="Segoe U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778017"/>
            <a:ext cx="12192635" cy="1080135"/>
          </a:xfrm>
          <a:custGeom>
            <a:avLst/>
            <a:gdLst/>
            <a:ahLst/>
            <a:cxnLst/>
            <a:rect l="l" t="t" r="r" b="b"/>
            <a:pathLst>
              <a:path w="12192635" h="1080134">
                <a:moveTo>
                  <a:pt x="0" y="1079982"/>
                </a:moveTo>
                <a:lnTo>
                  <a:pt x="12192046" y="1079982"/>
                </a:lnTo>
                <a:lnTo>
                  <a:pt x="12192046" y="0"/>
                </a:lnTo>
                <a:lnTo>
                  <a:pt x="0" y="0"/>
                </a:lnTo>
                <a:lnTo>
                  <a:pt x="0" y="1079982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749442"/>
            <a:ext cx="12192635" cy="1108710"/>
          </a:xfrm>
          <a:custGeom>
            <a:avLst/>
            <a:gdLst/>
            <a:ahLst/>
            <a:cxnLst/>
            <a:rect l="l" t="t" r="r" b="b"/>
            <a:pathLst>
              <a:path w="12192635" h="1108709">
                <a:moveTo>
                  <a:pt x="0" y="1108557"/>
                </a:moveTo>
                <a:lnTo>
                  <a:pt x="12192046" y="1108557"/>
                </a:lnTo>
                <a:lnTo>
                  <a:pt x="12192039" y="0"/>
                </a:lnTo>
                <a:lnTo>
                  <a:pt x="0" y="0"/>
                </a:lnTo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052" y="5826678"/>
            <a:ext cx="3840099" cy="984186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5741944"/>
            <a:ext cx="12192000" cy="7620"/>
          </a:xfrm>
          <a:custGeom>
            <a:avLst/>
            <a:gdLst/>
            <a:ahLst/>
            <a:cxnLst/>
            <a:rect l="l" t="t" r="r" b="b"/>
            <a:pathLst>
              <a:path w="12192000" h="7620">
                <a:moveTo>
                  <a:pt x="0" y="0"/>
                </a:moveTo>
                <a:lnTo>
                  <a:pt x="12192000" y="7497"/>
                </a:lnTo>
              </a:path>
            </a:pathLst>
          </a:custGeom>
          <a:ln w="57150">
            <a:solidFill>
              <a:srgbClr val="F53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312779" y="5906808"/>
            <a:ext cx="366395" cy="781050"/>
          </a:xfrm>
          <a:custGeom>
            <a:avLst/>
            <a:gdLst/>
            <a:ahLst/>
            <a:cxnLst/>
            <a:rect l="l" t="t" r="r" b="b"/>
            <a:pathLst>
              <a:path w="366395" h="781050">
                <a:moveTo>
                  <a:pt x="183134" y="0"/>
                </a:moveTo>
                <a:lnTo>
                  <a:pt x="0" y="183108"/>
                </a:lnTo>
                <a:lnTo>
                  <a:pt x="91567" y="183108"/>
                </a:lnTo>
                <a:lnTo>
                  <a:pt x="91567" y="780567"/>
                </a:lnTo>
                <a:lnTo>
                  <a:pt x="274700" y="780567"/>
                </a:lnTo>
                <a:lnTo>
                  <a:pt x="274700" y="183108"/>
                </a:lnTo>
                <a:lnTo>
                  <a:pt x="366268" y="183108"/>
                </a:lnTo>
                <a:lnTo>
                  <a:pt x="183134" y="0"/>
                </a:lnTo>
                <a:close/>
              </a:path>
            </a:pathLst>
          </a:custGeom>
          <a:solidFill>
            <a:srgbClr val="F533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527" y="318007"/>
            <a:ext cx="10636427" cy="1010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7801" y="1605914"/>
            <a:ext cx="7258684" cy="3854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971281" y="5839839"/>
            <a:ext cx="4035425" cy="1039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Segoe UI Light"/>
                <a:cs typeface="Segoe U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23377" y="1497838"/>
            <a:ext cx="572770" cy="1273175"/>
          </a:xfrm>
          <a:custGeom>
            <a:avLst/>
            <a:gdLst/>
            <a:ahLst/>
            <a:cxnLst/>
            <a:rect l="l" t="t" r="r" b="b"/>
            <a:pathLst>
              <a:path w="572770" h="1273175">
                <a:moveTo>
                  <a:pt x="286257" y="0"/>
                </a:moveTo>
                <a:lnTo>
                  <a:pt x="0" y="286385"/>
                </a:lnTo>
                <a:lnTo>
                  <a:pt x="143128" y="286385"/>
                </a:lnTo>
                <a:lnTo>
                  <a:pt x="143128" y="1273175"/>
                </a:lnTo>
                <a:lnTo>
                  <a:pt x="429387" y="1273175"/>
                </a:lnTo>
                <a:lnTo>
                  <a:pt x="429387" y="286385"/>
                </a:lnTo>
                <a:lnTo>
                  <a:pt x="572516" y="286385"/>
                </a:lnTo>
                <a:lnTo>
                  <a:pt x="286257" y="0"/>
                </a:lnTo>
                <a:close/>
              </a:path>
            </a:pathLst>
          </a:custGeom>
          <a:solidFill>
            <a:srgbClr val="F533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876169" y="1545412"/>
            <a:ext cx="6439535" cy="183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460"/>
              </a:lnSpc>
              <a:spcBef>
                <a:spcPts val="100"/>
              </a:spcBef>
            </a:pPr>
            <a:r>
              <a:rPr sz="9600" spc="-10" dirty="0">
                <a:solidFill>
                  <a:srgbClr val="121328"/>
                </a:solidFill>
              </a:rPr>
              <a:t>LEADERSH</a:t>
            </a:r>
            <a:r>
              <a:rPr sz="9600" spc="-10" dirty="0">
                <a:solidFill>
                  <a:srgbClr val="FFFFFF"/>
                </a:solidFill>
              </a:rPr>
              <a:t>I</a:t>
            </a:r>
            <a:r>
              <a:rPr sz="9600" spc="-10" dirty="0">
                <a:solidFill>
                  <a:srgbClr val="121328"/>
                </a:solidFill>
              </a:rPr>
              <a:t>P</a:t>
            </a:r>
            <a:endParaRPr sz="9600"/>
          </a:p>
          <a:p>
            <a:pPr marL="99695">
              <a:lnSpc>
                <a:spcPts val="2820"/>
              </a:lnSpc>
              <a:tabLst>
                <a:tab pos="1014094" algn="l"/>
                <a:tab pos="2842895" algn="l"/>
              </a:tabLst>
            </a:pPr>
            <a:r>
              <a:rPr sz="2400" i="1" spc="-10" dirty="0">
                <a:latin typeface="Segoe UI Light"/>
                <a:cs typeface="Segoe UI Light"/>
              </a:rPr>
              <a:t>Skills</a:t>
            </a:r>
            <a:r>
              <a:rPr sz="2400" i="1" dirty="0">
                <a:latin typeface="Segoe UI Light"/>
                <a:cs typeface="Segoe UI Light"/>
              </a:rPr>
              <a:t>	</a:t>
            </a:r>
            <a:r>
              <a:rPr sz="2400" i="1" spc="-10" dirty="0">
                <a:latin typeface="Segoe UI Light"/>
                <a:cs typeface="Segoe UI Light"/>
              </a:rPr>
              <a:t>Experience</a:t>
            </a:r>
            <a:r>
              <a:rPr sz="2400" i="1" dirty="0">
                <a:latin typeface="Segoe UI Light"/>
                <a:cs typeface="Segoe UI Light"/>
              </a:rPr>
              <a:t>	</a:t>
            </a:r>
            <a:r>
              <a:rPr sz="2400" i="1" spc="-10" dirty="0">
                <a:latin typeface="Segoe UI Light"/>
                <a:cs typeface="Segoe UI Light"/>
              </a:rPr>
              <a:t>Reflection</a:t>
            </a:r>
            <a:endParaRPr sz="2400">
              <a:latin typeface="Segoe UI Light"/>
              <a:cs typeface="Segoe UI 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39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5"/>
              </a:spcBef>
            </a:pPr>
            <a:r>
              <a:rPr b="1" dirty="0"/>
              <a:t>What</a:t>
            </a:r>
            <a:r>
              <a:rPr b="1" spc="-50" dirty="0"/>
              <a:t> </a:t>
            </a:r>
            <a:r>
              <a:rPr b="1" dirty="0"/>
              <a:t>is</a:t>
            </a:r>
            <a:r>
              <a:rPr b="1" spc="-60" dirty="0"/>
              <a:t> </a:t>
            </a:r>
            <a:r>
              <a:rPr b="1" dirty="0"/>
              <a:t>the</a:t>
            </a:r>
            <a:r>
              <a:rPr b="1" spc="-50" dirty="0"/>
              <a:t> </a:t>
            </a:r>
            <a:r>
              <a:rPr b="1" dirty="0"/>
              <a:t>Leadership</a:t>
            </a:r>
            <a:r>
              <a:rPr b="1" spc="-65" dirty="0"/>
              <a:t> </a:t>
            </a:r>
            <a:r>
              <a:rPr b="1" dirty="0"/>
              <a:t>Award</a:t>
            </a:r>
            <a:r>
              <a:rPr b="1" spc="-60" dirty="0"/>
              <a:t> </a:t>
            </a:r>
            <a:r>
              <a:rPr b="1" spc="-10" dirty="0"/>
              <a:t>programme?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667332"/>
            <a:ext cx="10164445" cy="17246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85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year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12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enrichment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programme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where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students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take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substantial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leadership </a:t>
            </a:r>
            <a:r>
              <a:rPr sz="2400" dirty="0">
                <a:latin typeface="Calibri"/>
                <a:cs typeface="Calibri"/>
              </a:rPr>
              <a:t>role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within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school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interest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develop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portfolio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evidencing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leadership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skills.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5"/>
              </a:spcBef>
              <a:tabLst>
                <a:tab pos="5469255" algn="l"/>
              </a:tabLst>
            </a:pPr>
            <a:r>
              <a:rPr sz="2000" dirty="0">
                <a:latin typeface="Calibri"/>
                <a:cs typeface="Calibri"/>
              </a:rPr>
              <a:t>Benefits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students:</a:t>
            </a:r>
            <a:r>
              <a:rPr sz="2000" dirty="0">
                <a:latin typeface="Calibri"/>
                <a:cs typeface="Calibri"/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3670553"/>
            <a:ext cx="465836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Gain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experience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future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applications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Develop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transferable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skills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Develop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self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awareness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through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reflection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Pride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community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sense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giving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something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back.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Experience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recruitment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process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39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45" dirty="0"/>
              <a:t> </a:t>
            </a:r>
            <a:r>
              <a:rPr dirty="0"/>
              <a:t>should</a:t>
            </a:r>
            <a:r>
              <a:rPr spc="-60" dirty="0"/>
              <a:t> </a:t>
            </a:r>
            <a:r>
              <a:rPr dirty="0"/>
              <a:t>leadership</a:t>
            </a:r>
            <a:r>
              <a:rPr spc="-30" dirty="0"/>
              <a:t> </a:t>
            </a:r>
            <a:r>
              <a:rPr dirty="0"/>
              <a:t>roles</a:t>
            </a:r>
            <a:r>
              <a:rPr spc="-55" dirty="0"/>
              <a:t> </a:t>
            </a:r>
            <a:r>
              <a:rPr dirty="0"/>
              <a:t>look</a:t>
            </a:r>
            <a:r>
              <a:rPr spc="-55" dirty="0"/>
              <a:t> </a:t>
            </a:r>
            <a:r>
              <a:rPr spc="-10" dirty="0"/>
              <a:t>like?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7616"/>
            <a:ext cx="10165715" cy="3221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200" dirty="0">
                <a:latin typeface="Calibri"/>
                <a:cs typeface="Calibri"/>
              </a:rPr>
              <a:t>Sixth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form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leadership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roles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could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extra-</a:t>
            </a:r>
            <a:r>
              <a:rPr sz="2200" dirty="0">
                <a:latin typeface="Calibri"/>
                <a:cs typeface="Calibri"/>
              </a:rPr>
              <a:t>curricular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activities,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academic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mentoring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and </a:t>
            </a:r>
            <a:r>
              <a:rPr sz="2200" dirty="0">
                <a:latin typeface="Calibri"/>
                <a:cs typeface="Calibri"/>
              </a:rPr>
              <a:t>tutoring,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championing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particular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subject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cause,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charitable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activities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etc.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Roles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do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not </a:t>
            </a:r>
            <a:r>
              <a:rPr sz="2200" dirty="0">
                <a:latin typeface="Calibri"/>
                <a:cs typeface="Calibri"/>
              </a:rPr>
              <a:t>have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involve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leading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activity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younger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students,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it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can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also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“taking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lead” </a:t>
            </a:r>
            <a:r>
              <a:rPr sz="2200" dirty="0">
                <a:latin typeface="Calibri"/>
                <a:cs typeface="Calibri"/>
              </a:rPr>
              <a:t>on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project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responsibility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around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school.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Roles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must:</a:t>
            </a:r>
            <a:endParaRPr sz="2200">
              <a:latin typeface="Calibri"/>
              <a:cs typeface="Calibri"/>
            </a:endParaRPr>
          </a:p>
          <a:p>
            <a:pPr marL="697230" indent="-227329">
              <a:lnSpc>
                <a:spcPct val="100000"/>
              </a:lnSpc>
              <a:spcBef>
                <a:spcPts val="1010"/>
              </a:spcBef>
              <a:buFont typeface="Arial MT"/>
              <a:buChar char="•"/>
              <a:tabLst>
                <a:tab pos="697230" algn="l"/>
              </a:tabLst>
            </a:pPr>
            <a:r>
              <a:rPr sz="1900" dirty="0">
                <a:latin typeface="Calibri"/>
                <a:cs typeface="Calibri"/>
              </a:rPr>
              <a:t>Be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achievable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in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1-</a:t>
            </a:r>
            <a:r>
              <a:rPr sz="1900" dirty="0">
                <a:latin typeface="Calibri"/>
                <a:cs typeface="Calibri"/>
              </a:rPr>
              <a:t>2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hours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week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within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students’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non-</a:t>
            </a:r>
            <a:r>
              <a:rPr sz="1900" dirty="0">
                <a:latin typeface="Calibri"/>
                <a:cs typeface="Calibri"/>
              </a:rPr>
              <a:t>contact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time</a:t>
            </a:r>
            <a:endParaRPr sz="1900">
              <a:latin typeface="Calibri"/>
              <a:cs typeface="Calibri"/>
            </a:endParaRPr>
          </a:p>
          <a:p>
            <a:pPr marL="697230" marR="822960" indent="-227329">
              <a:lnSpc>
                <a:spcPct val="120000"/>
              </a:lnSpc>
              <a:spcBef>
                <a:spcPts val="490"/>
              </a:spcBef>
              <a:buFont typeface="Arial MT"/>
              <a:buChar char="•"/>
              <a:tabLst>
                <a:tab pos="698500" algn="l"/>
              </a:tabLst>
            </a:pPr>
            <a:r>
              <a:rPr sz="1900" dirty="0">
                <a:latin typeface="Calibri"/>
                <a:cs typeface="Calibri"/>
              </a:rPr>
              <a:t>Be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appropriate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for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sixth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form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student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to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undertake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(considering</a:t>
            </a:r>
            <a:r>
              <a:rPr sz="1900" spc="-3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capability,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appropriate 	</a:t>
            </a:r>
            <a:r>
              <a:rPr sz="1900" dirty="0">
                <a:latin typeface="Calibri"/>
                <a:cs typeface="Calibri"/>
              </a:rPr>
              <a:t>supervision,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safeguarding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GDPR)</a:t>
            </a:r>
            <a:endParaRPr sz="1900">
              <a:latin typeface="Calibri"/>
              <a:cs typeface="Calibri"/>
            </a:endParaRPr>
          </a:p>
          <a:p>
            <a:pPr marL="697230" indent="-227329">
              <a:lnSpc>
                <a:spcPct val="100000"/>
              </a:lnSpc>
              <a:spcBef>
                <a:spcPts val="965"/>
              </a:spcBef>
              <a:buFont typeface="Arial MT"/>
              <a:buChar char="•"/>
              <a:tabLst>
                <a:tab pos="697230" algn="l"/>
              </a:tabLst>
            </a:pPr>
            <a:r>
              <a:rPr sz="1900" dirty="0">
                <a:latin typeface="Calibri"/>
                <a:cs typeface="Calibri"/>
              </a:rPr>
              <a:t>Give</a:t>
            </a:r>
            <a:r>
              <a:rPr sz="1900" spc="-4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the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student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some</a:t>
            </a:r>
            <a:r>
              <a:rPr sz="1900" spc="-4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genuine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responsibility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and</a:t>
            </a:r>
            <a:r>
              <a:rPr sz="1900" spc="-5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opportunity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to</a:t>
            </a:r>
            <a:r>
              <a:rPr sz="1900" spc="-6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build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skills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39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5"/>
              </a:spcBef>
            </a:pPr>
            <a:r>
              <a:rPr spc="-555" dirty="0"/>
              <a:t>Y</a:t>
            </a:r>
            <a:r>
              <a:rPr spc="35" dirty="0"/>
              <a:t>ou</a:t>
            </a:r>
            <a:r>
              <a:rPr spc="40" dirty="0"/>
              <a:t>r</a:t>
            </a:r>
            <a:r>
              <a:rPr spc="-120" dirty="0"/>
              <a:t> </a:t>
            </a:r>
            <a:r>
              <a:rPr dirty="0"/>
              <a:t>role</a:t>
            </a:r>
            <a:r>
              <a:rPr spc="-105" dirty="0"/>
              <a:t> </a:t>
            </a:r>
            <a:r>
              <a:rPr dirty="0"/>
              <a:t>as</a:t>
            </a:r>
            <a:r>
              <a:rPr spc="-85" dirty="0"/>
              <a:t> </a:t>
            </a:r>
            <a:r>
              <a:rPr spc="-10" dirty="0"/>
              <a:t>staff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7159"/>
            <a:ext cx="10177145" cy="2950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32939">
              <a:lnSpc>
                <a:spcPct val="120100"/>
              </a:lnSpc>
              <a:spcBef>
                <a:spcPts val="100"/>
              </a:spcBef>
            </a:pPr>
            <a:r>
              <a:rPr sz="2800" dirty="0">
                <a:latin typeface="Calibri"/>
                <a:cs typeface="Calibri"/>
              </a:rPr>
              <a:t>All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sixth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leadership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roles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staff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‘sponsor’</a:t>
            </a:r>
            <a:r>
              <a:rPr lang="en-GB" sz="2800" spc="-10" dirty="0">
                <a:latin typeface="Calibri"/>
                <a:cs typeface="Calibri"/>
              </a:rPr>
              <a:t> who will:</a:t>
            </a:r>
            <a:endParaRPr sz="2800" dirty="0">
              <a:latin typeface="Calibri"/>
              <a:cs typeface="Calibri"/>
            </a:endParaRPr>
          </a:p>
          <a:p>
            <a:pPr marL="697230" indent="-227329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Calibri"/>
                <a:cs typeface="Calibri"/>
              </a:rPr>
              <a:t>Act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key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contact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student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across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year</a:t>
            </a:r>
            <a:endParaRPr sz="2400" dirty="0">
              <a:latin typeface="Calibri"/>
              <a:cs typeface="Calibri"/>
            </a:endParaRPr>
          </a:p>
          <a:p>
            <a:pPr marL="697230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Calibri"/>
                <a:cs typeface="Calibri"/>
              </a:rPr>
              <a:t>Ensure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appropriate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supervision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support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place</a:t>
            </a:r>
            <a:endParaRPr sz="2400" dirty="0">
              <a:latin typeface="Calibri"/>
              <a:cs typeface="Calibri"/>
            </a:endParaRPr>
          </a:p>
          <a:p>
            <a:pPr marL="697230" indent="-227329">
              <a:lnSpc>
                <a:spcPts val="2735"/>
              </a:lnSpc>
              <a:spcBef>
                <a:spcPts val="219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Calibri"/>
                <a:cs typeface="Calibri"/>
              </a:rPr>
              <a:t>Act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mentor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by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giving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feedback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helping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students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reflect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own</a:t>
            </a:r>
            <a:endParaRPr sz="2400" dirty="0">
              <a:latin typeface="Calibri"/>
              <a:cs typeface="Calibri"/>
            </a:endParaRPr>
          </a:p>
          <a:p>
            <a:pPr marL="698500">
              <a:lnSpc>
                <a:spcPts val="2735"/>
              </a:lnSpc>
            </a:pPr>
            <a:r>
              <a:rPr sz="2400" spc="-10" dirty="0">
                <a:latin typeface="Calibri"/>
                <a:cs typeface="Calibri"/>
              </a:rPr>
              <a:t>leadership</a:t>
            </a:r>
            <a:endParaRPr sz="2400" dirty="0">
              <a:latin typeface="Calibri"/>
              <a:cs typeface="Calibri"/>
            </a:endParaRPr>
          </a:p>
          <a:p>
            <a:pPr marL="697230" indent="-227329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spc="-60" dirty="0">
                <a:latin typeface="Calibri"/>
                <a:cs typeface="Calibri"/>
              </a:rPr>
              <a:t>Take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lang="en-GB" sz="2400" spc="-60" dirty="0">
                <a:latin typeface="Calibri"/>
                <a:cs typeface="Calibri"/>
              </a:rPr>
              <a:t> a </a:t>
            </a:r>
            <a:r>
              <a:rPr sz="2400" dirty="0">
                <a:latin typeface="Calibri"/>
                <a:cs typeface="Calibri"/>
              </a:rPr>
              <a:t>short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interview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applicants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39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5"/>
              </a:spcBef>
            </a:pPr>
            <a:r>
              <a:rPr dirty="0"/>
              <a:t>Student</a:t>
            </a:r>
            <a:r>
              <a:rPr spc="-15" dirty="0"/>
              <a:t> </a:t>
            </a:r>
            <a:r>
              <a:rPr spc="-10" dirty="0"/>
              <a:t>Proposals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2638"/>
            <a:ext cx="10039350" cy="206992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85"/>
              </a:spcBef>
            </a:pPr>
            <a:r>
              <a:rPr sz="2400" dirty="0">
                <a:latin typeface="Calibri"/>
                <a:cs typeface="Calibri"/>
              </a:rPr>
              <a:t>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well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staff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advertising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role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would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like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filled,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students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also </a:t>
            </a:r>
            <a:r>
              <a:rPr sz="2400" dirty="0">
                <a:latin typeface="Calibri"/>
                <a:cs typeface="Calibri"/>
              </a:rPr>
              <a:t>propose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leadership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responsibility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would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interested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starting.</a:t>
            </a:r>
            <a:r>
              <a:rPr sz="2400" spc="-90" dirty="0">
                <a:latin typeface="Calibri"/>
                <a:cs typeface="Calibri"/>
              </a:rPr>
              <a:t> </a:t>
            </a:r>
            <a:endParaRPr lang="en-GB" sz="2400" spc="-90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385"/>
              </a:spcBef>
            </a:pP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sz="4400" dirty="0">
                <a:latin typeface="Segoe UI Light"/>
                <a:cs typeface="Segoe UI Light"/>
              </a:rPr>
              <a:t>Leadership</a:t>
            </a:r>
            <a:r>
              <a:rPr sz="4400" spc="-8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role</a:t>
            </a:r>
            <a:r>
              <a:rPr sz="4400" spc="-65" dirty="0">
                <a:latin typeface="Segoe UI Light"/>
                <a:cs typeface="Segoe UI Light"/>
              </a:rPr>
              <a:t> </a:t>
            </a:r>
            <a:r>
              <a:rPr sz="4400" spc="-10" dirty="0">
                <a:latin typeface="Segoe UI Light"/>
                <a:cs typeface="Segoe UI Light"/>
              </a:rPr>
              <a:t>ideas</a:t>
            </a:r>
            <a:endParaRPr sz="4400" dirty="0">
              <a:latin typeface="Segoe UI Light"/>
              <a:cs typeface="Segoe U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3888079"/>
            <a:ext cx="3251835" cy="150431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STEM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club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student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lead</a:t>
            </a:r>
            <a:endParaRPr sz="2000">
              <a:latin typeface="Calibri"/>
              <a:cs typeface="Calibri"/>
            </a:endParaRPr>
          </a:p>
          <a:p>
            <a:pPr marL="239395" marR="5080" indent="-226695">
              <a:lnSpc>
                <a:spcPts val="2160"/>
              </a:lnSpc>
              <a:spcBef>
                <a:spcPts val="1025"/>
              </a:spcBef>
              <a:buFont typeface="Arial MT"/>
              <a:buChar char="•"/>
              <a:tabLst>
                <a:tab pos="241300" algn="l"/>
              </a:tabLst>
            </a:pPr>
            <a:r>
              <a:rPr sz="2000" spc="-20" dirty="0">
                <a:latin typeface="Calibri"/>
                <a:cs typeface="Calibri"/>
              </a:rPr>
              <a:t>Technical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manager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school 	production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Medical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Society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President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1815" y="3888079"/>
            <a:ext cx="2915920" cy="163068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Head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student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librarian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Charities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Co-ordinator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Sports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club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student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coach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Sustainability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champion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6308" y="3888079"/>
            <a:ext cx="3401695" cy="163068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Art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exhibition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manager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Subject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student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champion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Book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club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student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lead</a:t>
            </a:r>
            <a:endParaRPr sz="2000">
              <a:latin typeface="Calibri"/>
              <a:cs typeface="Calibri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Calibri"/>
                <a:cs typeface="Calibri"/>
              </a:rPr>
              <a:t>Further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maths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student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mentor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3527" y="318007"/>
            <a:ext cx="47586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Recruitment</a:t>
            </a:r>
            <a:r>
              <a:rPr spc="-15" dirty="0"/>
              <a:t> </a:t>
            </a:r>
            <a:r>
              <a:rPr spc="-10" dirty="0"/>
              <a:t>process</a:t>
            </a:r>
          </a:p>
        </p:txBody>
      </p:sp>
      <p:sp>
        <p:nvSpPr>
          <p:cNvPr id="3" name="object 3"/>
          <p:cNvSpPr/>
          <p:nvPr/>
        </p:nvSpPr>
        <p:spPr>
          <a:xfrm>
            <a:off x="314236" y="1162558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381" y="0"/>
                </a:moveTo>
                <a:lnTo>
                  <a:pt x="133426" y="0"/>
                </a:lnTo>
                <a:lnTo>
                  <a:pt x="91254" y="6810"/>
                </a:lnTo>
                <a:lnTo>
                  <a:pt x="54628" y="25769"/>
                </a:lnTo>
                <a:lnTo>
                  <a:pt x="25744" y="54671"/>
                </a:lnTo>
                <a:lnTo>
                  <a:pt x="6802" y="91309"/>
                </a:lnTo>
                <a:lnTo>
                  <a:pt x="0" y="133476"/>
                </a:lnTo>
                <a:lnTo>
                  <a:pt x="0" y="1200912"/>
                </a:lnTo>
                <a:lnTo>
                  <a:pt x="6802" y="1243065"/>
                </a:lnTo>
                <a:lnTo>
                  <a:pt x="25744" y="1279672"/>
                </a:lnTo>
                <a:lnTo>
                  <a:pt x="54628" y="1308536"/>
                </a:lnTo>
                <a:lnTo>
                  <a:pt x="91254" y="1327464"/>
                </a:lnTo>
                <a:lnTo>
                  <a:pt x="133426" y="1334262"/>
                </a:lnTo>
                <a:lnTo>
                  <a:pt x="2090381" y="1334262"/>
                </a:lnTo>
                <a:lnTo>
                  <a:pt x="2132535" y="1327464"/>
                </a:lnTo>
                <a:lnTo>
                  <a:pt x="2169142" y="1308536"/>
                </a:lnTo>
                <a:lnTo>
                  <a:pt x="2198006" y="1279672"/>
                </a:lnTo>
                <a:lnTo>
                  <a:pt x="2216934" y="1243065"/>
                </a:lnTo>
                <a:lnTo>
                  <a:pt x="2223731" y="1200912"/>
                </a:lnTo>
                <a:lnTo>
                  <a:pt x="2223731" y="133476"/>
                </a:lnTo>
                <a:lnTo>
                  <a:pt x="2216934" y="91309"/>
                </a:lnTo>
                <a:lnTo>
                  <a:pt x="2198006" y="54671"/>
                </a:lnTo>
                <a:lnTo>
                  <a:pt x="2169142" y="25769"/>
                </a:lnTo>
                <a:lnTo>
                  <a:pt x="2132535" y="6810"/>
                </a:lnTo>
                <a:lnTo>
                  <a:pt x="2090381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0927" y="1402460"/>
            <a:ext cx="1209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identify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223" y="1652396"/>
            <a:ext cx="180721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leadership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  <a:p>
            <a:pPr marL="24765">
              <a:lnSpc>
                <a:spcPts val="207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complete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spec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33675" y="1553972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5" h="551814">
                <a:moveTo>
                  <a:pt x="235712" y="0"/>
                </a:moveTo>
                <a:lnTo>
                  <a:pt x="235712" y="110362"/>
                </a:lnTo>
                <a:lnTo>
                  <a:pt x="0" y="110362"/>
                </a:lnTo>
                <a:lnTo>
                  <a:pt x="0" y="441198"/>
                </a:lnTo>
                <a:lnTo>
                  <a:pt x="235712" y="441198"/>
                </a:lnTo>
                <a:lnTo>
                  <a:pt x="235712" y="551433"/>
                </a:lnTo>
                <a:lnTo>
                  <a:pt x="471424" y="275716"/>
                </a:lnTo>
                <a:lnTo>
                  <a:pt x="235712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27476" y="1162558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293" y="0"/>
                </a:moveTo>
                <a:lnTo>
                  <a:pt x="133476" y="0"/>
                </a:lnTo>
                <a:lnTo>
                  <a:pt x="91309" y="6810"/>
                </a:lnTo>
                <a:lnTo>
                  <a:pt x="54671" y="25769"/>
                </a:lnTo>
                <a:lnTo>
                  <a:pt x="25769" y="54671"/>
                </a:lnTo>
                <a:lnTo>
                  <a:pt x="6810" y="91309"/>
                </a:lnTo>
                <a:lnTo>
                  <a:pt x="0" y="133476"/>
                </a:lnTo>
                <a:lnTo>
                  <a:pt x="0" y="1200912"/>
                </a:lnTo>
                <a:lnTo>
                  <a:pt x="6810" y="1243065"/>
                </a:lnTo>
                <a:lnTo>
                  <a:pt x="25769" y="1279672"/>
                </a:lnTo>
                <a:lnTo>
                  <a:pt x="54671" y="1308536"/>
                </a:lnTo>
                <a:lnTo>
                  <a:pt x="91309" y="1327464"/>
                </a:lnTo>
                <a:lnTo>
                  <a:pt x="133476" y="1334262"/>
                </a:lnTo>
                <a:lnTo>
                  <a:pt x="2090293" y="1334262"/>
                </a:lnTo>
                <a:lnTo>
                  <a:pt x="2132508" y="1327464"/>
                </a:lnTo>
                <a:lnTo>
                  <a:pt x="2169152" y="1308536"/>
                </a:lnTo>
                <a:lnTo>
                  <a:pt x="2198036" y="1279672"/>
                </a:lnTo>
                <a:lnTo>
                  <a:pt x="2216971" y="1243065"/>
                </a:lnTo>
                <a:lnTo>
                  <a:pt x="2223770" y="1200912"/>
                </a:lnTo>
                <a:lnTo>
                  <a:pt x="2223770" y="133476"/>
                </a:lnTo>
                <a:lnTo>
                  <a:pt x="2216971" y="91309"/>
                </a:lnTo>
                <a:lnTo>
                  <a:pt x="2198036" y="54671"/>
                </a:lnTo>
                <a:lnTo>
                  <a:pt x="2169152" y="25769"/>
                </a:lnTo>
                <a:lnTo>
                  <a:pt x="2132508" y="6810"/>
                </a:lnTo>
                <a:lnTo>
                  <a:pt x="2090293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06800" y="1528064"/>
            <a:ext cx="186690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65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Roles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advertised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6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apply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846953" y="1553972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4" h="551814">
                <a:moveTo>
                  <a:pt x="235712" y="0"/>
                </a:moveTo>
                <a:lnTo>
                  <a:pt x="235712" y="110362"/>
                </a:lnTo>
                <a:lnTo>
                  <a:pt x="0" y="110362"/>
                </a:lnTo>
                <a:lnTo>
                  <a:pt x="0" y="441198"/>
                </a:lnTo>
                <a:lnTo>
                  <a:pt x="235712" y="441198"/>
                </a:lnTo>
                <a:lnTo>
                  <a:pt x="235712" y="551433"/>
                </a:lnTo>
                <a:lnTo>
                  <a:pt x="471424" y="275716"/>
                </a:lnTo>
                <a:lnTo>
                  <a:pt x="235712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40754" y="1162558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293" y="0"/>
                </a:moveTo>
                <a:lnTo>
                  <a:pt x="133476" y="0"/>
                </a:lnTo>
                <a:lnTo>
                  <a:pt x="91261" y="6810"/>
                </a:lnTo>
                <a:lnTo>
                  <a:pt x="54617" y="25769"/>
                </a:lnTo>
                <a:lnTo>
                  <a:pt x="25733" y="54671"/>
                </a:lnTo>
                <a:lnTo>
                  <a:pt x="6798" y="91309"/>
                </a:lnTo>
                <a:lnTo>
                  <a:pt x="0" y="133476"/>
                </a:lnTo>
                <a:lnTo>
                  <a:pt x="0" y="1200912"/>
                </a:lnTo>
                <a:lnTo>
                  <a:pt x="6798" y="1243065"/>
                </a:lnTo>
                <a:lnTo>
                  <a:pt x="25733" y="1279672"/>
                </a:lnTo>
                <a:lnTo>
                  <a:pt x="54617" y="1308536"/>
                </a:lnTo>
                <a:lnTo>
                  <a:pt x="91261" y="1327464"/>
                </a:lnTo>
                <a:lnTo>
                  <a:pt x="133476" y="1334262"/>
                </a:lnTo>
                <a:lnTo>
                  <a:pt x="2090293" y="1334262"/>
                </a:lnTo>
                <a:lnTo>
                  <a:pt x="2132460" y="1327464"/>
                </a:lnTo>
                <a:lnTo>
                  <a:pt x="2169098" y="1308536"/>
                </a:lnTo>
                <a:lnTo>
                  <a:pt x="2198000" y="1279672"/>
                </a:lnTo>
                <a:lnTo>
                  <a:pt x="2216959" y="1243065"/>
                </a:lnTo>
                <a:lnTo>
                  <a:pt x="2223770" y="1200912"/>
                </a:lnTo>
                <a:lnTo>
                  <a:pt x="2223770" y="133476"/>
                </a:lnTo>
                <a:lnTo>
                  <a:pt x="2216959" y="91309"/>
                </a:lnTo>
                <a:lnTo>
                  <a:pt x="2198000" y="54671"/>
                </a:lnTo>
                <a:lnTo>
                  <a:pt x="2169098" y="25769"/>
                </a:lnTo>
                <a:lnTo>
                  <a:pt x="2132460" y="6810"/>
                </a:lnTo>
                <a:lnTo>
                  <a:pt x="2090293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727952" y="1276858"/>
            <a:ext cx="1850389" cy="10528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submit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letter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application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invited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interview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917431" y="1902460"/>
            <a:ext cx="490220" cy="499745"/>
          </a:xfrm>
          <a:custGeom>
            <a:avLst/>
            <a:gdLst/>
            <a:ahLst/>
            <a:cxnLst/>
            <a:rect l="l" t="t" r="r" b="b"/>
            <a:pathLst>
              <a:path w="490220" h="499744">
                <a:moveTo>
                  <a:pt x="197739" y="0"/>
                </a:moveTo>
                <a:lnTo>
                  <a:pt x="0" y="265302"/>
                </a:lnTo>
                <a:lnTo>
                  <a:pt x="195579" y="411099"/>
                </a:lnTo>
                <a:lnTo>
                  <a:pt x="129540" y="499490"/>
                </a:lnTo>
                <a:lnTo>
                  <a:pt x="489966" y="424179"/>
                </a:lnTo>
                <a:lnTo>
                  <a:pt x="459232" y="57403"/>
                </a:lnTo>
                <a:lnTo>
                  <a:pt x="393319" y="145795"/>
                </a:lnTo>
                <a:lnTo>
                  <a:pt x="197739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54031" y="1989582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293" y="0"/>
                </a:moveTo>
                <a:lnTo>
                  <a:pt x="133350" y="0"/>
                </a:lnTo>
                <a:lnTo>
                  <a:pt x="91196" y="6810"/>
                </a:lnTo>
                <a:lnTo>
                  <a:pt x="54589" y="25769"/>
                </a:lnTo>
                <a:lnTo>
                  <a:pt x="25725" y="54671"/>
                </a:lnTo>
                <a:lnTo>
                  <a:pt x="6797" y="91309"/>
                </a:lnTo>
                <a:lnTo>
                  <a:pt x="0" y="133476"/>
                </a:lnTo>
                <a:lnTo>
                  <a:pt x="0" y="1200912"/>
                </a:lnTo>
                <a:lnTo>
                  <a:pt x="6797" y="1243065"/>
                </a:lnTo>
                <a:lnTo>
                  <a:pt x="25725" y="1279672"/>
                </a:lnTo>
                <a:lnTo>
                  <a:pt x="54589" y="1308536"/>
                </a:lnTo>
                <a:lnTo>
                  <a:pt x="91196" y="1327464"/>
                </a:lnTo>
                <a:lnTo>
                  <a:pt x="133350" y="1334262"/>
                </a:lnTo>
                <a:lnTo>
                  <a:pt x="2090293" y="1334262"/>
                </a:lnTo>
                <a:lnTo>
                  <a:pt x="2132460" y="1327464"/>
                </a:lnTo>
                <a:lnTo>
                  <a:pt x="2169098" y="1308536"/>
                </a:lnTo>
                <a:lnTo>
                  <a:pt x="2198000" y="1279672"/>
                </a:lnTo>
                <a:lnTo>
                  <a:pt x="2216959" y="1243065"/>
                </a:lnTo>
                <a:lnTo>
                  <a:pt x="2223770" y="1200912"/>
                </a:lnTo>
                <a:lnTo>
                  <a:pt x="2223770" y="133476"/>
                </a:lnTo>
                <a:lnTo>
                  <a:pt x="2216959" y="91309"/>
                </a:lnTo>
                <a:lnTo>
                  <a:pt x="2198000" y="54671"/>
                </a:lnTo>
                <a:lnTo>
                  <a:pt x="2169098" y="25769"/>
                </a:lnTo>
                <a:lnTo>
                  <a:pt x="2132460" y="6810"/>
                </a:lnTo>
                <a:lnTo>
                  <a:pt x="2090293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058145" y="2480513"/>
            <a:ext cx="14166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Roles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allocated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09156" y="2683509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223732" y="133350"/>
                </a:moveTo>
                <a:lnTo>
                  <a:pt x="2216924" y="91198"/>
                </a:lnTo>
                <a:lnTo>
                  <a:pt x="2198001" y="54597"/>
                </a:lnTo>
                <a:lnTo>
                  <a:pt x="2184616" y="41211"/>
                </a:lnTo>
                <a:lnTo>
                  <a:pt x="2184616" y="39052"/>
                </a:lnTo>
                <a:lnTo>
                  <a:pt x="2182457" y="39052"/>
                </a:lnTo>
                <a:lnTo>
                  <a:pt x="2169134" y="25730"/>
                </a:lnTo>
                <a:lnTo>
                  <a:pt x="2132533" y="6807"/>
                </a:lnTo>
                <a:lnTo>
                  <a:pt x="2090381" y="0"/>
                </a:lnTo>
                <a:lnTo>
                  <a:pt x="133426" y="0"/>
                </a:lnTo>
                <a:lnTo>
                  <a:pt x="91249" y="6807"/>
                </a:lnTo>
                <a:lnTo>
                  <a:pt x="54610" y="25730"/>
                </a:lnTo>
                <a:lnTo>
                  <a:pt x="41275" y="39052"/>
                </a:lnTo>
                <a:lnTo>
                  <a:pt x="39077" y="39052"/>
                </a:lnTo>
                <a:lnTo>
                  <a:pt x="39077" y="41262"/>
                </a:lnTo>
                <a:lnTo>
                  <a:pt x="25730" y="54597"/>
                </a:lnTo>
                <a:lnTo>
                  <a:pt x="6794" y="91198"/>
                </a:lnTo>
                <a:lnTo>
                  <a:pt x="0" y="133350"/>
                </a:lnTo>
                <a:lnTo>
                  <a:pt x="0" y="1200785"/>
                </a:lnTo>
                <a:lnTo>
                  <a:pt x="6794" y="1242961"/>
                </a:lnTo>
                <a:lnTo>
                  <a:pt x="25730" y="1279601"/>
                </a:lnTo>
                <a:lnTo>
                  <a:pt x="39077" y="1292961"/>
                </a:lnTo>
                <a:lnTo>
                  <a:pt x="39077" y="1295146"/>
                </a:lnTo>
                <a:lnTo>
                  <a:pt x="41262" y="1295146"/>
                </a:lnTo>
                <a:lnTo>
                  <a:pt x="54610" y="1308493"/>
                </a:lnTo>
                <a:lnTo>
                  <a:pt x="91249" y="1327454"/>
                </a:lnTo>
                <a:lnTo>
                  <a:pt x="133426" y="1334262"/>
                </a:lnTo>
                <a:lnTo>
                  <a:pt x="2090381" y="1334262"/>
                </a:lnTo>
                <a:lnTo>
                  <a:pt x="2132533" y="1327454"/>
                </a:lnTo>
                <a:lnTo>
                  <a:pt x="2169134" y="1308493"/>
                </a:lnTo>
                <a:lnTo>
                  <a:pt x="2182469" y="1295146"/>
                </a:lnTo>
                <a:lnTo>
                  <a:pt x="2184616" y="1295146"/>
                </a:lnTo>
                <a:lnTo>
                  <a:pt x="2184616" y="1292999"/>
                </a:lnTo>
                <a:lnTo>
                  <a:pt x="2198001" y="1279601"/>
                </a:lnTo>
                <a:lnTo>
                  <a:pt x="2216924" y="1242961"/>
                </a:lnTo>
                <a:lnTo>
                  <a:pt x="2223732" y="1200785"/>
                </a:lnTo>
                <a:lnTo>
                  <a:pt x="2223732" y="133350"/>
                </a:lnTo>
                <a:close/>
              </a:path>
            </a:pathLst>
          </a:custGeom>
          <a:solidFill>
            <a:srgbClr val="9D0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41426" y="2802128"/>
            <a:ext cx="1758314" cy="10407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31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identifies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leadership</a:t>
            </a:r>
            <a:r>
              <a:rPr sz="1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interest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secures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staff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sponsor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718435" y="3017011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5" h="551814">
                <a:moveTo>
                  <a:pt x="471424" y="275717"/>
                </a:moveTo>
                <a:lnTo>
                  <a:pt x="330009" y="110312"/>
                </a:lnTo>
                <a:lnTo>
                  <a:pt x="235712" y="0"/>
                </a:lnTo>
                <a:lnTo>
                  <a:pt x="235712" y="110299"/>
                </a:lnTo>
                <a:lnTo>
                  <a:pt x="0" y="110299"/>
                </a:lnTo>
                <a:lnTo>
                  <a:pt x="0" y="441198"/>
                </a:lnTo>
                <a:lnTo>
                  <a:pt x="235712" y="441198"/>
                </a:lnTo>
                <a:lnTo>
                  <a:pt x="235712" y="551561"/>
                </a:lnTo>
                <a:lnTo>
                  <a:pt x="330009" y="441198"/>
                </a:lnTo>
                <a:lnTo>
                  <a:pt x="471424" y="275717"/>
                </a:lnTo>
                <a:close/>
              </a:path>
            </a:pathLst>
          </a:custGeom>
          <a:solidFill>
            <a:srgbClr val="D27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22396" y="2683509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223770" y="133350"/>
                </a:moveTo>
                <a:lnTo>
                  <a:pt x="2216962" y="91198"/>
                </a:lnTo>
                <a:lnTo>
                  <a:pt x="2198027" y="54597"/>
                </a:lnTo>
                <a:lnTo>
                  <a:pt x="2184654" y="41236"/>
                </a:lnTo>
                <a:lnTo>
                  <a:pt x="2184654" y="39052"/>
                </a:lnTo>
                <a:lnTo>
                  <a:pt x="2182469" y="39052"/>
                </a:lnTo>
                <a:lnTo>
                  <a:pt x="2169147" y="25730"/>
                </a:lnTo>
                <a:lnTo>
                  <a:pt x="2132507" y="6807"/>
                </a:lnTo>
                <a:lnTo>
                  <a:pt x="2090293" y="0"/>
                </a:lnTo>
                <a:lnTo>
                  <a:pt x="133477" y="0"/>
                </a:lnTo>
                <a:lnTo>
                  <a:pt x="91249" y="6807"/>
                </a:lnTo>
                <a:lnTo>
                  <a:pt x="54610" y="25730"/>
                </a:lnTo>
                <a:lnTo>
                  <a:pt x="41275" y="39052"/>
                </a:lnTo>
                <a:lnTo>
                  <a:pt x="39116" y="39052"/>
                </a:lnTo>
                <a:lnTo>
                  <a:pt x="39116" y="41224"/>
                </a:lnTo>
                <a:lnTo>
                  <a:pt x="25730" y="54597"/>
                </a:lnTo>
                <a:lnTo>
                  <a:pt x="6794" y="91198"/>
                </a:lnTo>
                <a:lnTo>
                  <a:pt x="0" y="133350"/>
                </a:lnTo>
                <a:lnTo>
                  <a:pt x="0" y="1200785"/>
                </a:lnTo>
                <a:lnTo>
                  <a:pt x="6794" y="1242961"/>
                </a:lnTo>
                <a:lnTo>
                  <a:pt x="25730" y="1279601"/>
                </a:lnTo>
                <a:lnTo>
                  <a:pt x="39116" y="1292999"/>
                </a:lnTo>
                <a:lnTo>
                  <a:pt x="39116" y="1295146"/>
                </a:lnTo>
                <a:lnTo>
                  <a:pt x="41262" y="1295146"/>
                </a:lnTo>
                <a:lnTo>
                  <a:pt x="54610" y="1308493"/>
                </a:lnTo>
                <a:lnTo>
                  <a:pt x="91249" y="1327454"/>
                </a:lnTo>
                <a:lnTo>
                  <a:pt x="133477" y="1334262"/>
                </a:lnTo>
                <a:lnTo>
                  <a:pt x="2090293" y="1334262"/>
                </a:lnTo>
                <a:lnTo>
                  <a:pt x="2132507" y="1327454"/>
                </a:lnTo>
                <a:lnTo>
                  <a:pt x="2169147" y="1308493"/>
                </a:lnTo>
                <a:lnTo>
                  <a:pt x="2182482" y="1295146"/>
                </a:lnTo>
                <a:lnTo>
                  <a:pt x="2184654" y="1295146"/>
                </a:lnTo>
                <a:lnTo>
                  <a:pt x="2184654" y="1292987"/>
                </a:lnTo>
                <a:lnTo>
                  <a:pt x="2198027" y="1279601"/>
                </a:lnTo>
                <a:lnTo>
                  <a:pt x="2216962" y="1242961"/>
                </a:lnTo>
                <a:lnTo>
                  <a:pt x="2223770" y="1200785"/>
                </a:lnTo>
                <a:lnTo>
                  <a:pt x="2223770" y="133350"/>
                </a:lnTo>
                <a:close/>
              </a:path>
            </a:pathLst>
          </a:custGeom>
          <a:solidFill>
            <a:srgbClr val="9D0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656457" y="2925571"/>
            <a:ext cx="1757680" cy="79375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-1270" algn="ctr">
              <a:lnSpc>
                <a:spcPct val="90000"/>
              </a:lnSpc>
              <a:spcBef>
                <a:spcPts val="31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staff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sponsor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agree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role spec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831713" y="3017011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4" h="551814">
                <a:moveTo>
                  <a:pt x="471424" y="275717"/>
                </a:moveTo>
                <a:lnTo>
                  <a:pt x="330009" y="110312"/>
                </a:lnTo>
                <a:lnTo>
                  <a:pt x="235712" y="0"/>
                </a:lnTo>
                <a:lnTo>
                  <a:pt x="235712" y="110299"/>
                </a:lnTo>
                <a:lnTo>
                  <a:pt x="0" y="110299"/>
                </a:lnTo>
                <a:lnTo>
                  <a:pt x="0" y="441198"/>
                </a:lnTo>
                <a:lnTo>
                  <a:pt x="235712" y="441198"/>
                </a:lnTo>
                <a:lnTo>
                  <a:pt x="235712" y="551561"/>
                </a:lnTo>
                <a:lnTo>
                  <a:pt x="330009" y="441198"/>
                </a:lnTo>
                <a:lnTo>
                  <a:pt x="471424" y="275717"/>
                </a:lnTo>
                <a:close/>
              </a:path>
            </a:pathLst>
          </a:custGeom>
          <a:solidFill>
            <a:srgbClr val="D27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35673" y="2683509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223770" y="133350"/>
                </a:moveTo>
                <a:lnTo>
                  <a:pt x="2216950" y="91198"/>
                </a:lnTo>
                <a:lnTo>
                  <a:pt x="2197989" y="54597"/>
                </a:lnTo>
                <a:lnTo>
                  <a:pt x="2184654" y="41275"/>
                </a:lnTo>
                <a:lnTo>
                  <a:pt x="2184654" y="39052"/>
                </a:lnTo>
                <a:lnTo>
                  <a:pt x="2182418" y="39052"/>
                </a:lnTo>
                <a:lnTo>
                  <a:pt x="2169096" y="25730"/>
                </a:lnTo>
                <a:lnTo>
                  <a:pt x="2132457" y="6807"/>
                </a:lnTo>
                <a:lnTo>
                  <a:pt x="2090293" y="0"/>
                </a:lnTo>
                <a:lnTo>
                  <a:pt x="133477" y="0"/>
                </a:lnTo>
                <a:lnTo>
                  <a:pt x="91249" y="6807"/>
                </a:lnTo>
                <a:lnTo>
                  <a:pt x="54610" y="25730"/>
                </a:lnTo>
                <a:lnTo>
                  <a:pt x="41275" y="39052"/>
                </a:lnTo>
                <a:lnTo>
                  <a:pt x="39116" y="39052"/>
                </a:lnTo>
                <a:lnTo>
                  <a:pt x="39116" y="41224"/>
                </a:lnTo>
                <a:lnTo>
                  <a:pt x="25730" y="54597"/>
                </a:lnTo>
                <a:lnTo>
                  <a:pt x="6794" y="91198"/>
                </a:lnTo>
                <a:lnTo>
                  <a:pt x="0" y="133350"/>
                </a:lnTo>
                <a:lnTo>
                  <a:pt x="0" y="1200785"/>
                </a:lnTo>
                <a:lnTo>
                  <a:pt x="6794" y="1242961"/>
                </a:lnTo>
                <a:lnTo>
                  <a:pt x="25730" y="1279601"/>
                </a:lnTo>
                <a:lnTo>
                  <a:pt x="39116" y="1292999"/>
                </a:lnTo>
                <a:lnTo>
                  <a:pt x="39116" y="1295146"/>
                </a:lnTo>
                <a:lnTo>
                  <a:pt x="41262" y="1295146"/>
                </a:lnTo>
                <a:lnTo>
                  <a:pt x="54610" y="1308493"/>
                </a:lnTo>
                <a:lnTo>
                  <a:pt x="91249" y="1327454"/>
                </a:lnTo>
                <a:lnTo>
                  <a:pt x="133477" y="1334262"/>
                </a:lnTo>
                <a:lnTo>
                  <a:pt x="2090293" y="1334262"/>
                </a:lnTo>
                <a:lnTo>
                  <a:pt x="2132457" y="1327454"/>
                </a:lnTo>
                <a:lnTo>
                  <a:pt x="2169096" y="1308493"/>
                </a:lnTo>
                <a:lnTo>
                  <a:pt x="2182444" y="1295146"/>
                </a:lnTo>
                <a:lnTo>
                  <a:pt x="2184654" y="1295146"/>
                </a:lnTo>
                <a:lnTo>
                  <a:pt x="2184654" y="1292936"/>
                </a:lnTo>
                <a:lnTo>
                  <a:pt x="2197989" y="1279601"/>
                </a:lnTo>
                <a:lnTo>
                  <a:pt x="2216950" y="1242961"/>
                </a:lnTo>
                <a:lnTo>
                  <a:pt x="2223770" y="1200785"/>
                </a:lnTo>
                <a:lnTo>
                  <a:pt x="2223770" y="133350"/>
                </a:lnTo>
                <a:close/>
              </a:path>
            </a:pathLst>
          </a:custGeom>
          <a:solidFill>
            <a:srgbClr val="9D0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829806" y="2802128"/>
            <a:ext cx="1638300" cy="10407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algn="ctr">
              <a:lnSpc>
                <a:spcPct val="90000"/>
              </a:lnSpc>
              <a:spcBef>
                <a:spcPts val="31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submits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letter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proposal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invited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interview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872474" y="2944494"/>
            <a:ext cx="513715" cy="505459"/>
          </a:xfrm>
          <a:custGeom>
            <a:avLst/>
            <a:gdLst/>
            <a:ahLst/>
            <a:cxnLst/>
            <a:rect l="l" t="t" r="r" b="b"/>
            <a:pathLst>
              <a:path w="513715" h="505460">
                <a:moveTo>
                  <a:pt x="513207" y="132334"/>
                </a:moveTo>
                <a:lnTo>
                  <a:pt x="306197" y="52959"/>
                </a:lnTo>
                <a:lnTo>
                  <a:pt x="168148" y="0"/>
                </a:lnTo>
                <a:lnTo>
                  <a:pt x="218694" y="98044"/>
                </a:lnTo>
                <a:lnTo>
                  <a:pt x="0" y="210820"/>
                </a:lnTo>
                <a:lnTo>
                  <a:pt x="151638" y="504952"/>
                </a:lnTo>
                <a:lnTo>
                  <a:pt x="370332" y="392201"/>
                </a:lnTo>
                <a:lnTo>
                  <a:pt x="420878" y="490220"/>
                </a:lnTo>
                <a:lnTo>
                  <a:pt x="457796" y="347116"/>
                </a:lnTo>
                <a:lnTo>
                  <a:pt x="513207" y="132334"/>
                </a:lnTo>
                <a:close/>
              </a:path>
            </a:pathLst>
          </a:custGeom>
          <a:solidFill>
            <a:srgbClr val="D273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490072" y="3519551"/>
            <a:ext cx="551815" cy="471805"/>
          </a:xfrm>
          <a:custGeom>
            <a:avLst/>
            <a:gdLst/>
            <a:ahLst/>
            <a:cxnLst/>
            <a:rect l="l" t="t" r="r" b="b"/>
            <a:pathLst>
              <a:path w="551815" h="471804">
                <a:moveTo>
                  <a:pt x="441198" y="0"/>
                </a:moveTo>
                <a:lnTo>
                  <a:pt x="110362" y="0"/>
                </a:lnTo>
                <a:lnTo>
                  <a:pt x="110362" y="235712"/>
                </a:lnTo>
                <a:lnTo>
                  <a:pt x="0" y="235712"/>
                </a:lnTo>
                <a:lnTo>
                  <a:pt x="275844" y="471424"/>
                </a:lnTo>
                <a:lnTo>
                  <a:pt x="551560" y="235712"/>
                </a:lnTo>
                <a:lnTo>
                  <a:pt x="441198" y="235712"/>
                </a:lnTo>
                <a:lnTo>
                  <a:pt x="441198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4236" y="4213352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381" y="0"/>
                </a:moveTo>
                <a:lnTo>
                  <a:pt x="133426" y="0"/>
                </a:lnTo>
                <a:lnTo>
                  <a:pt x="91254" y="6810"/>
                </a:lnTo>
                <a:lnTo>
                  <a:pt x="54628" y="25769"/>
                </a:lnTo>
                <a:lnTo>
                  <a:pt x="25744" y="54671"/>
                </a:lnTo>
                <a:lnTo>
                  <a:pt x="6802" y="91309"/>
                </a:lnTo>
                <a:lnTo>
                  <a:pt x="0" y="133477"/>
                </a:lnTo>
                <a:lnTo>
                  <a:pt x="0" y="1200912"/>
                </a:lnTo>
                <a:lnTo>
                  <a:pt x="6802" y="1243065"/>
                </a:lnTo>
                <a:lnTo>
                  <a:pt x="25744" y="1279672"/>
                </a:lnTo>
                <a:lnTo>
                  <a:pt x="54628" y="1308536"/>
                </a:lnTo>
                <a:lnTo>
                  <a:pt x="91254" y="1327464"/>
                </a:lnTo>
                <a:lnTo>
                  <a:pt x="133426" y="1334262"/>
                </a:lnTo>
                <a:lnTo>
                  <a:pt x="2090381" y="1334262"/>
                </a:lnTo>
                <a:lnTo>
                  <a:pt x="2132535" y="1327464"/>
                </a:lnTo>
                <a:lnTo>
                  <a:pt x="2169142" y="1308536"/>
                </a:lnTo>
                <a:lnTo>
                  <a:pt x="2198006" y="1279672"/>
                </a:lnTo>
                <a:lnTo>
                  <a:pt x="2216934" y="1243065"/>
                </a:lnTo>
                <a:lnTo>
                  <a:pt x="2223731" y="1200912"/>
                </a:lnTo>
                <a:lnTo>
                  <a:pt x="2223731" y="133477"/>
                </a:lnTo>
                <a:lnTo>
                  <a:pt x="2216934" y="91309"/>
                </a:lnTo>
                <a:lnTo>
                  <a:pt x="2198006" y="54671"/>
                </a:lnTo>
                <a:lnTo>
                  <a:pt x="2169142" y="25769"/>
                </a:lnTo>
                <a:lnTo>
                  <a:pt x="2132535" y="6810"/>
                </a:lnTo>
                <a:lnTo>
                  <a:pt x="2090381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18287" y="4328286"/>
            <a:ext cx="2016125" cy="10528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ct val="91500"/>
              </a:lnSpc>
              <a:spcBef>
                <a:spcPts val="2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pass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leadership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role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next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group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or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stay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mentors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760345" y="4604765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5" h="551814">
                <a:moveTo>
                  <a:pt x="235712" y="0"/>
                </a:moveTo>
                <a:lnTo>
                  <a:pt x="0" y="275716"/>
                </a:lnTo>
                <a:lnTo>
                  <a:pt x="235712" y="551433"/>
                </a:lnTo>
                <a:lnTo>
                  <a:pt x="235712" y="441197"/>
                </a:lnTo>
                <a:lnTo>
                  <a:pt x="471424" y="441197"/>
                </a:lnTo>
                <a:lnTo>
                  <a:pt x="471424" y="110235"/>
                </a:lnTo>
                <a:lnTo>
                  <a:pt x="235712" y="110235"/>
                </a:lnTo>
                <a:lnTo>
                  <a:pt x="235712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27476" y="4213352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293" y="0"/>
                </a:moveTo>
                <a:lnTo>
                  <a:pt x="133476" y="0"/>
                </a:lnTo>
                <a:lnTo>
                  <a:pt x="91309" y="6810"/>
                </a:lnTo>
                <a:lnTo>
                  <a:pt x="54671" y="25769"/>
                </a:lnTo>
                <a:lnTo>
                  <a:pt x="25769" y="54671"/>
                </a:lnTo>
                <a:lnTo>
                  <a:pt x="6810" y="91309"/>
                </a:lnTo>
                <a:lnTo>
                  <a:pt x="0" y="133477"/>
                </a:lnTo>
                <a:lnTo>
                  <a:pt x="0" y="1200912"/>
                </a:lnTo>
                <a:lnTo>
                  <a:pt x="6810" y="1243065"/>
                </a:lnTo>
                <a:lnTo>
                  <a:pt x="25769" y="1279672"/>
                </a:lnTo>
                <a:lnTo>
                  <a:pt x="54671" y="1308536"/>
                </a:lnTo>
                <a:lnTo>
                  <a:pt x="91309" y="1327464"/>
                </a:lnTo>
                <a:lnTo>
                  <a:pt x="133476" y="1334262"/>
                </a:lnTo>
                <a:lnTo>
                  <a:pt x="2090293" y="1334262"/>
                </a:lnTo>
                <a:lnTo>
                  <a:pt x="2132508" y="1327464"/>
                </a:lnTo>
                <a:lnTo>
                  <a:pt x="2169152" y="1308536"/>
                </a:lnTo>
                <a:lnTo>
                  <a:pt x="2198036" y="1279672"/>
                </a:lnTo>
                <a:lnTo>
                  <a:pt x="2216971" y="1243065"/>
                </a:lnTo>
                <a:lnTo>
                  <a:pt x="2223770" y="1200912"/>
                </a:lnTo>
                <a:lnTo>
                  <a:pt x="2223770" y="133477"/>
                </a:lnTo>
                <a:lnTo>
                  <a:pt x="2216971" y="91309"/>
                </a:lnTo>
                <a:lnTo>
                  <a:pt x="2198036" y="54671"/>
                </a:lnTo>
                <a:lnTo>
                  <a:pt x="2169152" y="25769"/>
                </a:lnTo>
                <a:lnTo>
                  <a:pt x="2132508" y="6810"/>
                </a:lnTo>
                <a:lnTo>
                  <a:pt x="2090293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573271" y="4579746"/>
            <a:ext cx="193230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446405" marR="5080" indent="-434340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End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portfolio submission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73622" y="4604765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4" h="551814">
                <a:moveTo>
                  <a:pt x="235712" y="0"/>
                </a:moveTo>
                <a:lnTo>
                  <a:pt x="0" y="275716"/>
                </a:lnTo>
                <a:lnTo>
                  <a:pt x="235712" y="551433"/>
                </a:lnTo>
                <a:lnTo>
                  <a:pt x="235712" y="441197"/>
                </a:lnTo>
                <a:lnTo>
                  <a:pt x="471424" y="441197"/>
                </a:lnTo>
                <a:lnTo>
                  <a:pt x="471424" y="110235"/>
                </a:lnTo>
                <a:lnTo>
                  <a:pt x="235712" y="110235"/>
                </a:lnTo>
                <a:lnTo>
                  <a:pt x="235712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40754" y="4213352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293" y="0"/>
                </a:moveTo>
                <a:lnTo>
                  <a:pt x="133476" y="0"/>
                </a:lnTo>
                <a:lnTo>
                  <a:pt x="91261" y="6810"/>
                </a:lnTo>
                <a:lnTo>
                  <a:pt x="54617" y="25769"/>
                </a:lnTo>
                <a:lnTo>
                  <a:pt x="25733" y="54671"/>
                </a:lnTo>
                <a:lnTo>
                  <a:pt x="6798" y="91309"/>
                </a:lnTo>
                <a:lnTo>
                  <a:pt x="0" y="133477"/>
                </a:lnTo>
                <a:lnTo>
                  <a:pt x="0" y="1200912"/>
                </a:lnTo>
                <a:lnTo>
                  <a:pt x="6798" y="1243065"/>
                </a:lnTo>
                <a:lnTo>
                  <a:pt x="25733" y="1279672"/>
                </a:lnTo>
                <a:lnTo>
                  <a:pt x="54617" y="1308536"/>
                </a:lnTo>
                <a:lnTo>
                  <a:pt x="91261" y="1327464"/>
                </a:lnTo>
                <a:lnTo>
                  <a:pt x="133476" y="1334262"/>
                </a:lnTo>
                <a:lnTo>
                  <a:pt x="2090293" y="1334262"/>
                </a:lnTo>
                <a:lnTo>
                  <a:pt x="2132460" y="1327464"/>
                </a:lnTo>
                <a:lnTo>
                  <a:pt x="2169098" y="1308536"/>
                </a:lnTo>
                <a:lnTo>
                  <a:pt x="2198000" y="1279672"/>
                </a:lnTo>
                <a:lnTo>
                  <a:pt x="2216959" y="1243065"/>
                </a:lnTo>
                <a:lnTo>
                  <a:pt x="2223770" y="1200912"/>
                </a:lnTo>
                <a:lnTo>
                  <a:pt x="2223770" y="133477"/>
                </a:lnTo>
                <a:lnTo>
                  <a:pt x="2216959" y="91309"/>
                </a:lnTo>
                <a:lnTo>
                  <a:pt x="2198000" y="54671"/>
                </a:lnTo>
                <a:lnTo>
                  <a:pt x="2169098" y="25769"/>
                </a:lnTo>
                <a:lnTo>
                  <a:pt x="2132460" y="6810"/>
                </a:lnTo>
                <a:lnTo>
                  <a:pt x="2090293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883400" y="4453585"/>
            <a:ext cx="1539240" cy="80200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635" algn="ctr">
              <a:lnSpc>
                <a:spcPct val="91400"/>
              </a:lnSpc>
              <a:spcBef>
                <a:spcPts val="28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Monitoring checkpoints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throughout</a:t>
            </a:r>
            <a:r>
              <a:rPr sz="18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986901" y="4604765"/>
            <a:ext cx="471805" cy="551815"/>
          </a:xfrm>
          <a:custGeom>
            <a:avLst/>
            <a:gdLst/>
            <a:ahLst/>
            <a:cxnLst/>
            <a:rect l="l" t="t" r="r" b="b"/>
            <a:pathLst>
              <a:path w="471804" h="551814">
                <a:moveTo>
                  <a:pt x="235712" y="0"/>
                </a:moveTo>
                <a:lnTo>
                  <a:pt x="0" y="275716"/>
                </a:lnTo>
                <a:lnTo>
                  <a:pt x="235712" y="551433"/>
                </a:lnTo>
                <a:lnTo>
                  <a:pt x="235712" y="441197"/>
                </a:lnTo>
                <a:lnTo>
                  <a:pt x="471424" y="441197"/>
                </a:lnTo>
                <a:lnTo>
                  <a:pt x="471424" y="110235"/>
                </a:lnTo>
                <a:lnTo>
                  <a:pt x="235712" y="110235"/>
                </a:lnTo>
                <a:lnTo>
                  <a:pt x="235712" y="0"/>
                </a:lnTo>
                <a:close/>
              </a:path>
            </a:pathLst>
          </a:custGeom>
          <a:solidFill>
            <a:srgbClr val="AFB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54031" y="4213352"/>
            <a:ext cx="2223770" cy="1334770"/>
          </a:xfrm>
          <a:custGeom>
            <a:avLst/>
            <a:gdLst/>
            <a:ahLst/>
            <a:cxnLst/>
            <a:rect l="l" t="t" r="r" b="b"/>
            <a:pathLst>
              <a:path w="2223770" h="1334770">
                <a:moveTo>
                  <a:pt x="2090293" y="0"/>
                </a:moveTo>
                <a:lnTo>
                  <a:pt x="133350" y="0"/>
                </a:lnTo>
                <a:lnTo>
                  <a:pt x="91196" y="6810"/>
                </a:lnTo>
                <a:lnTo>
                  <a:pt x="54589" y="25769"/>
                </a:lnTo>
                <a:lnTo>
                  <a:pt x="25725" y="54671"/>
                </a:lnTo>
                <a:lnTo>
                  <a:pt x="6797" y="91309"/>
                </a:lnTo>
                <a:lnTo>
                  <a:pt x="0" y="133477"/>
                </a:lnTo>
                <a:lnTo>
                  <a:pt x="0" y="1200912"/>
                </a:lnTo>
                <a:lnTo>
                  <a:pt x="6797" y="1243065"/>
                </a:lnTo>
                <a:lnTo>
                  <a:pt x="25725" y="1279672"/>
                </a:lnTo>
                <a:lnTo>
                  <a:pt x="54589" y="1308536"/>
                </a:lnTo>
                <a:lnTo>
                  <a:pt x="91196" y="1327464"/>
                </a:lnTo>
                <a:lnTo>
                  <a:pt x="133350" y="1334262"/>
                </a:lnTo>
                <a:lnTo>
                  <a:pt x="2090293" y="1334262"/>
                </a:lnTo>
                <a:lnTo>
                  <a:pt x="2132460" y="1327464"/>
                </a:lnTo>
                <a:lnTo>
                  <a:pt x="2169098" y="1308536"/>
                </a:lnTo>
                <a:lnTo>
                  <a:pt x="2198000" y="1279672"/>
                </a:lnTo>
                <a:lnTo>
                  <a:pt x="2216959" y="1243065"/>
                </a:lnTo>
                <a:lnTo>
                  <a:pt x="2223770" y="1200912"/>
                </a:lnTo>
                <a:lnTo>
                  <a:pt x="2223770" y="133477"/>
                </a:lnTo>
                <a:lnTo>
                  <a:pt x="2216959" y="91309"/>
                </a:lnTo>
                <a:lnTo>
                  <a:pt x="2198000" y="54671"/>
                </a:lnTo>
                <a:lnTo>
                  <a:pt x="2169098" y="25769"/>
                </a:lnTo>
                <a:lnTo>
                  <a:pt x="2132460" y="6810"/>
                </a:lnTo>
                <a:lnTo>
                  <a:pt x="2090293" y="0"/>
                </a:lnTo>
                <a:close/>
              </a:path>
            </a:pathLst>
          </a:custGeom>
          <a:solidFill>
            <a:srgbClr val="121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884156" y="4579746"/>
            <a:ext cx="176720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72110" marR="5080" indent="-360045">
              <a:lnSpc>
                <a:spcPts val="1970"/>
              </a:lnSpc>
              <a:spcBef>
                <a:spcPts val="3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Initial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meeting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roles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begin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6339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</a:t>
            </a:r>
            <a:r>
              <a:rPr spc="-70" dirty="0"/>
              <a:t> </a:t>
            </a:r>
            <a:r>
              <a:rPr dirty="0"/>
              <a:t>role</a:t>
            </a:r>
            <a:r>
              <a:rPr spc="-45" dirty="0"/>
              <a:t> </a:t>
            </a:r>
            <a:r>
              <a:rPr spc="-10" dirty="0"/>
              <a:t>spec: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35901" y="1605914"/>
          <a:ext cx="7169784" cy="38544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9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0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67945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Title: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“Sing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Happy”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lead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67945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Staff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Sponsor: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Mrs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Moss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809">
                <a:tc>
                  <a:txBody>
                    <a:bodyPr/>
                    <a:lstStyle/>
                    <a:p>
                      <a:pPr marL="67945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Commitment: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Friday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lunch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times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plus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approx.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30mins/week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prep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and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planning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809">
                <a:tc>
                  <a:txBody>
                    <a:bodyPr/>
                    <a:lstStyle/>
                    <a:p>
                      <a:pPr marL="67945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6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Overview: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86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running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singing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wellbeing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group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aimed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780">
                <a:tc>
                  <a:txBody>
                    <a:bodyPr/>
                    <a:lstStyle/>
                    <a:p>
                      <a:pPr marL="67945">
                        <a:lnSpc>
                          <a:spcPts val="1860"/>
                        </a:lnSpc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Key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Responsibilities: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860"/>
                        </a:lnSpc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Assist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promoting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activity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recruiting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members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Lead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vocal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warm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ups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5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source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music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incorporating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ideas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members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Record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attendance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4765">
                <a:tc>
                  <a:txBody>
                    <a:bodyPr/>
                    <a:lstStyle/>
                    <a:p>
                      <a:pPr marL="67945">
                        <a:lnSpc>
                          <a:spcPts val="1864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qualities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needed: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1480" indent="-342900">
                        <a:lnSpc>
                          <a:spcPts val="1864"/>
                        </a:lnSpc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Enjoyment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singing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(actual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talent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essential)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40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Organised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keep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accurate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records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5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Creativity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5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Enthusiasm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411480" indent="-34290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Symbol"/>
                        <a:buChar char=""/>
                        <a:tabLst>
                          <a:tab pos="411480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Communication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479281" y="2293111"/>
            <a:ext cx="313182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brief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overview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leadership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role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outlining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3-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key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responsibilities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few </a:t>
            </a:r>
            <a:r>
              <a:rPr sz="1800" dirty="0">
                <a:latin typeface="Calibri"/>
                <a:cs typeface="Calibri"/>
              </a:rPr>
              <a:t>skills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qualities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you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will</a:t>
            </a:r>
            <a:r>
              <a:rPr sz="1800" spc="-25" dirty="0">
                <a:latin typeface="Calibri"/>
                <a:cs typeface="Calibri"/>
              </a:rPr>
              <a:t> be </a:t>
            </a:r>
            <a:r>
              <a:rPr sz="1800" dirty="0">
                <a:latin typeface="Calibri"/>
                <a:cs typeface="Calibri"/>
              </a:rPr>
              <a:t>looking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right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sixth</a:t>
            </a:r>
            <a:r>
              <a:rPr sz="1800" spc="-20" dirty="0">
                <a:latin typeface="Calibri"/>
                <a:cs typeface="Calibri"/>
              </a:rPr>
              <a:t> form </a:t>
            </a:r>
            <a:r>
              <a:rPr sz="1800" spc="-10" dirty="0">
                <a:latin typeface="Calibri"/>
                <a:cs typeface="Calibri"/>
              </a:rPr>
              <a:t>leader.</a:t>
            </a:r>
            <a:endParaRPr sz="1800">
              <a:latin typeface="Calibri"/>
              <a:cs typeface="Calibri"/>
            </a:endParaRPr>
          </a:p>
          <a:p>
            <a:pPr marL="12700" marR="116839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They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will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evidence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these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their </a:t>
            </a:r>
            <a:r>
              <a:rPr sz="1800" dirty="0">
                <a:latin typeface="Calibri"/>
                <a:cs typeface="Calibri"/>
              </a:rPr>
              <a:t>letter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application.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4899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5"/>
              </a:spcBef>
            </a:pPr>
            <a:r>
              <a:rPr dirty="0"/>
              <a:t>Leadership</a:t>
            </a:r>
            <a:r>
              <a:rPr spc="-40" dirty="0"/>
              <a:t> </a:t>
            </a:r>
            <a:r>
              <a:rPr dirty="0"/>
              <a:t>Skills</a:t>
            </a:r>
            <a:r>
              <a:rPr spc="-35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Behaviours</a:t>
            </a:r>
          </a:p>
        </p:txBody>
      </p:sp>
      <p:pic>
        <p:nvPicPr>
          <p:cNvPr id="3" name="object 3" descr="Graphical user interface, application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5489" y="1574494"/>
            <a:ext cx="7214830" cy="381216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pc="-10" dirty="0"/>
              <a:t>LEADERSHIP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-6350"/>
          <a:ext cx="12191999" cy="685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7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4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4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4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0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Listening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1.1: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Active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listening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listen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actively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others,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showing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am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listening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understanding.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1.2: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Questioning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question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effectively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bring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most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out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of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others.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1.3: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Summarising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clearly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summarise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points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heard.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172C51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2.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Communicating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2.1: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Public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Speaking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 marR="45339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speak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confidently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front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group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people.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2.2: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Presenting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ideas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present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ideas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clear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logical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way.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2.3: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Instructing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give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clear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instructions.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3.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 Positive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Influence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3.1: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Commitment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 marR="27876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show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commitment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reliability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see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projects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3.2: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Being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model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 marR="22669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good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example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positive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behaviours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attitudes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3.3: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Contributing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community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 marR="72580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positive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community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4.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Decision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Making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4.1: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Identifying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issues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issues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addressed,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or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problems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could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arise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4.2: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Problem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solving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solutions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problems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4.3: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Taking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action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reasoned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decisions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best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course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action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5.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Vision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5.1: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Goal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Orientated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 marR="22225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identify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clear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goals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focus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achieving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them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5.2: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Encouraging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others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 marR="9398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encourage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others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towards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mutual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goal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5.3: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Strategic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thinking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 marR="31940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think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strategically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best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way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reach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goal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6.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Reflection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5410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6.1:</a:t>
                      </a:r>
                      <a:r>
                        <a:rPr sz="14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Self-awareness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 marR="72580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aware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my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own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strengths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weaknesses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6.2: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Monitoring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 marR="18605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monitor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plan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6.3: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Evaluation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 marR="21653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evaluate completed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projects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activities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lessons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future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7.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Integrity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8585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7.1: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Honesty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am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honest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tell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truth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7.2: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Accountability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take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responsibility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for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success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and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failure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project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595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7.3: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Respect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treat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others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respect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8.</a:t>
                      </a:r>
                      <a:r>
                        <a:rPr sz="14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Building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8585" marB="0">
                    <a:lnL w="12700">
                      <a:solidFill>
                        <a:srgbClr val="172C51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6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8.1: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Supporting</a:t>
                      </a:r>
                      <a:r>
                        <a:rPr sz="14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others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needs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people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6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8.2: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Empathy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1435" marR="10731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show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empathy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consider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points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view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6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8.3: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Team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working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effectively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others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team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172C51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172C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893</Words>
  <Application>Microsoft Office PowerPoint</Application>
  <PresentationFormat>Widescreen</PresentationFormat>
  <Paragraphs>157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 MT</vt:lpstr>
      <vt:lpstr>Calibri</vt:lpstr>
      <vt:lpstr>Segoe UI Light</vt:lpstr>
      <vt:lpstr>Symbol</vt:lpstr>
      <vt:lpstr>Times New Roman</vt:lpstr>
      <vt:lpstr>Office Theme</vt:lpstr>
      <vt:lpstr>LEADERSHIP Skills Experience Reflection</vt:lpstr>
      <vt:lpstr>What is the Leadership Award programme?</vt:lpstr>
      <vt:lpstr>What should leadership roles look like?</vt:lpstr>
      <vt:lpstr>Your role as staff</vt:lpstr>
      <vt:lpstr>Student Proposals</vt:lpstr>
      <vt:lpstr>Recruitment process</vt:lpstr>
      <vt:lpstr>Example role spec:</vt:lpstr>
      <vt:lpstr>Leadership Skills and Behaviours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J. Moss</dc:creator>
  <cp:lastModifiedBy>Mrs E. King</cp:lastModifiedBy>
  <cp:revision>1</cp:revision>
  <dcterms:created xsi:type="dcterms:W3CDTF">2026-09-30T11:04:20Z</dcterms:created>
  <dcterms:modified xsi:type="dcterms:W3CDTF">2026-09-30T11:06:13Z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2026-09-04T00:00:00Z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2026-09-30T00:00:00Z</vt:filetime>
  </property>
  <property fmtid="{D5CDD505-2E9C-101B-9397-08002B2CF9AE}" pid="6" name="Producer">
    <vt:lpwstr>Microsoft® PowerPoint® for Microsoft 365</vt:lpwstr>
  </property>
</Properties>
</file>