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6858000" cy="12192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80" d="100"/>
          <a:sy n="80" d="100"/>
        </p:scale>
        <p:origin x="185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E20F60-FF44-44AA-B1D0-0B3EA981E5C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2278188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E20F60-FF44-44AA-B1D0-0B3EA981E5C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84450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E20F60-FF44-44AA-B1D0-0B3EA981E5C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1417926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E20F60-FF44-44AA-B1D0-0B3EA981E5CC}"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28456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E20F60-FF44-44AA-B1D0-0B3EA981E5CC}"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1353136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E20F60-FF44-44AA-B1D0-0B3EA981E5CC}"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3649773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E20F60-FF44-44AA-B1D0-0B3EA981E5CC}"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774020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E20F60-FF44-44AA-B1D0-0B3EA981E5CC}"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946520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5E20F60-FF44-44AA-B1D0-0B3EA981E5CC}"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3148381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E20F60-FF44-44AA-B1D0-0B3EA981E5C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3336550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E20F60-FF44-44AA-B1D0-0B3EA981E5CC}"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617869-7DE3-49ED-9A20-6C54A69A6B74}" type="slidenum">
              <a:rPr lang="en-GB" smtClean="0"/>
              <a:t>‹#›</a:t>
            </a:fld>
            <a:endParaRPr lang="en-GB"/>
          </a:p>
        </p:txBody>
      </p:sp>
    </p:spTree>
    <p:extLst>
      <p:ext uri="{BB962C8B-B14F-4D97-AF65-F5344CB8AC3E}">
        <p14:creationId xmlns:p14="http://schemas.microsoft.com/office/powerpoint/2010/main" val="1030893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82000"/>
                  </a:schemeClr>
                </a:solidFill>
              </a:defRPr>
            </a:lvl1pPr>
          </a:lstStyle>
          <a:p>
            <a:fld id="{55E20F60-FF44-44AA-B1D0-0B3EA981E5CC}" type="datetimeFigureOut">
              <a:rPr lang="en-GB" smtClean="0"/>
              <a:t>22/09/2026</a:t>
            </a:fld>
            <a:endParaRPr lang="en-GB"/>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82000"/>
                  </a:schemeClr>
                </a:solidFill>
              </a:defRPr>
            </a:lvl1pPr>
          </a:lstStyle>
          <a:p>
            <a:fld id="{96617869-7DE3-49ED-9A20-6C54A69A6B74}" type="slidenum">
              <a:rPr lang="en-GB" smtClean="0"/>
              <a:t>‹#›</a:t>
            </a:fld>
            <a:endParaRPr lang="en-GB"/>
          </a:p>
        </p:txBody>
      </p:sp>
    </p:spTree>
    <p:extLst>
      <p:ext uri="{BB962C8B-B14F-4D97-AF65-F5344CB8AC3E}">
        <p14:creationId xmlns:p14="http://schemas.microsoft.com/office/powerpoint/2010/main" val="21455974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l.liddle@framdurham.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96C21-970B-489D-99B6-1396B3D2279E}"/>
              </a:ext>
            </a:extLst>
          </p:cNvPr>
          <p:cNvSpPr/>
          <p:nvPr/>
        </p:nvSpPr>
        <p:spPr>
          <a:xfrm>
            <a:off x="199505" y="1435638"/>
            <a:ext cx="6458990" cy="12110559"/>
          </a:xfrm>
          <a:prstGeom prst="rect">
            <a:avLst/>
          </a:prstGeom>
        </p:spPr>
        <p:txBody>
          <a:bodyPr wrap="square">
            <a:spAutoFit/>
          </a:bodyPr>
          <a:lstStyle/>
          <a:p>
            <a:pPr algn="just">
              <a:lnSpc>
                <a:spcPct val="107000"/>
              </a:lnSpc>
              <a:spcAft>
                <a:spcPts val="800"/>
              </a:spcAft>
            </a:pPr>
            <a:r>
              <a:rPr lang="en-GB" sz="1100" b="1" u="sng" dirty="0">
                <a:latin typeface="Calibri" panose="020F0502020204030204" pitchFamily="34" charset="0"/>
                <a:ea typeface="Calibri" panose="020F0502020204030204" pitchFamily="34" charset="0"/>
                <a:cs typeface="Calibri" panose="020F0502020204030204" pitchFamily="34" charset="0"/>
              </a:rPr>
              <a:t>Attendance Policy and Procedures</a:t>
            </a:r>
          </a:p>
          <a:p>
            <a:pPr algn="just">
              <a:lnSpc>
                <a:spcPct val="107000"/>
              </a:lnSpc>
              <a:spcAft>
                <a:spcPts val="800"/>
              </a:spcAft>
            </a:pPr>
            <a:r>
              <a:rPr lang="en-GB" sz="1100" dirty="0">
                <a:latin typeface="Calibri" panose="020F0502020204030204" pitchFamily="34" charset="0"/>
                <a:ea typeface="Calibri" panose="020F0502020204030204" pitchFamily="34" charset="0"/>
                <a:cs typeface="Calibri" panose="020F0502020204030204" pitchFamily="34" charset="0"/>
              </a:rPr>
              <a:t>Student attendance in the sixth form is very closely monitored; we know that good school attendance plays an essential part in academic development for post-16 students.  All post-16 courses are intensive, and students cannot afford to miss valuable teaching and study time. An exemplary record of attendance also plays an important part when applying to higher education establishments and/or employers; it demonstrates that a person is dedicated, motivated and responsible.  Our sixth form students should therefore aim for at least </a:t>
            </a:r>
            <a:r>
              <a:rPr lang="en-GB" sz="1100" b="1" dirty="0">
                <a:latin typeface="Calibri" panose="020F0502020204030204" pitchFamily="34" charset="0"/>
                <a:ea typeface="Calibri" panose="020F0502020204030204" pitchFamily="34" charset="0"/>
                <a:cs typeface="Calibri" panose="020F0502020204030204" pitchFamily="34" charset="0"/>
              </a:rPr>
              <a:t>95% </a:t>
            </a:r>
            <a:r>
              <a:rPr lang="en-GB" sz="1100" dirty="0">
                <a:latin typeface="Calibri" panose="020F0502020204030204" pitchFamily="34" charset="0"/>
                <a:ea typeface="Calibri" panose="020F0502020204030204" pitchFamily="34" charset="0"/>
                <a:cs typeface="Calibri" panose="020F0502020204030204" pitchFamily="34" charset="0"/>
              </a:rPr>
              <a:t>attendance for the academic year.  </a:t>
            </a:r>
          </a:p>
          <a:p>
            <a:pPr algn="just">
              <a:lnSpc>
                <a:spcPct val="107000"/>
              </a:lnSpc>
              <a:spcAft>
                <a:spcPts val="800"/>
              </a:spcAft>
            </a:pPr>
            <a:r>
              <a:rPr lang="en-GB" sz="1100" dirty="0">
                <a:latin typeface="Calibri" panose="020F0502020204030204" pitchFamily="34" charset="0"/>
                <a:ea typeface="Calibri" panose="020F0502020204030204" pitchFamily="34" charset="0"/>
                <a:cs typeface="Calibri" panose="020F0502020204030204" pitchFamily="34" charset="0"/>
              </a:rPr>
              <a:t>All students are required to be in school at 8.25am every day, and to attend their morning registration period with their tutor, regardless of when their first lesson is. They must also attend all lessons on their timetable. This is non-negotiable.  </a:t>
            </a:r>
          </a:p>
          <a:p>
            <a:pPr algn="just">
              <a:lnSpc>
                <a:spcPct val="107000"/>
              </a:lnSpc>
              <a:spcAft>
                <a:spcPts val="800"/>
              </a:spcAft>
            </a:pPr>
            <a:r>
              <a:rPr lang="en-GB" sz="1100" dirty="0">
                <a:latin typeface="Calibri" panose="020F0502020204030204" pitchFamily="34" charset="0"/>
                <a:ea typeface="Calibri" panose="020F0502020204030204" pitchFamily="34" charset="0"/>
                <a:cs typeface="Calibri" panose="020F0502020204030204" pitchFamily="34" charset="0"/>
              </a:rPr>
              <a:t>As well as timetabled lessons students also have non-contact periods on their timetables which should be used to complete independent learning, and for enrichment and super-curricular activities. Whilst we allow students to sign out of the sixth form from 12pm if they have non-contact periods after this time (they must use our sign out/in system), this privilege may be withdrawn at any time if a student is not meeting our expectations with regards to their attendance, studies and/or behaviour. In such cases students will be scheduled to work within school.</a:t>
            </a:r>
          </a:p>
          <a:p>
            <a:pPr algn="just">
              <a:lnSpc>
                <a:spcPct val="107000"/>
              </a:lnSpc>
              <a:spcAft>
                <a:spcPts val="800"/>
              </a:spcAft>
            </a:pPr>
            <a:r>
              <a:rPr lang="en-GB" sz="1100" dirty="0">
                <a:latin typeface="Calibri" panose="020F0502020204030204" pitchFamily="34" charset="0"/>
                <a:ea typeface="Calibri" panose="020F0502020204030204" pitchFamily="34" charset="0"/>
                <a:cs typeface="Calibri" panose="020F0502020204030204" pitchFamily="34" charset="0"/>
              </a:rPr>
              <a:t>Where students are found to be missing from a lesson, tutor time or an independent study session without a valid reason, we will contact home informing parents/carers of this absence.  </a:t>
            </a:r>
          </a:p>
          <a:p>
            <a:pPr algn="just">
              <a:lnSpc>
                <a:spcPct val="107000"/>
              </a:lnSpc>
              <a:spcAft>
                <a:spcPts val="800"/>
              </a:spcAft>
            </a:pPr>
            <a:r>
              <a:rPr lang="en-GB" sz="1100" dirty="0">
                <a:latin typeface="Calibri" panose="020F0502020204030204" pitchFamily="34" charset="0"/>
                <a:ea typeface="Calibri" panose="020F0502020204030204" pitchFamily="34" charset="0"/>
                <a:cs typeface="Calibri" panose="020F0502020204030204" pitchFamily="34" charset="0"/>
              </a:rPr>
              <a:t>Following an absence, it is the student’s responsibility to liaise with their subject teachers and catch up on the work they have missed. If a student is due to miss a lesson/lessons due to a pre-planned absence, for example a medical appointment, then it is their responsibility to inform their class teacher(s) in advance. </a:t>
            </a:r>
          </a:p>
          <a:p>
            <a:pPr algn="just">
              <a:lnSpc>
                <a:spcPct val="107000"/>
              </a:lnSpc>
              <a:spcAft>
                <a:spcPts val="800"/>
              </a:spcAft>
            </a:pPr>
            <a:endParaRPr lang="en-GB" sz="1200" dirty="0">
              <a:latin typeface="Calibri" panose="020F0502020204030204" pitchFamily="34" charset="0"/>
              <a:ea typeface="Calibri" panose="020F0502020204030204" pitchFamily="34" charset="0"/>
              <a:cs typeface="Calibri" panose="020F0502020204030204" pitchFamily="34" charset="0"/>
            </a:endParaRPr>
          </a:p>
          <a:p>
            <a:r>
              <a:rPr lang="en-GB" sz="1100" b="1" u="sng" dirty="0"/>
              <a:t>Procedures for informing us of student absence:</a:t>
            </a:r>
          </a:p>
          <a:p>
            <a:endParaRPr lang="en-GB" sz="1100" dirty="0"/>
          </a:p>
          <a:p>
            <a:r>
              <a:rPr lang="en-GB" sz="1100" dirty="0"/>
              <a:t>The sixth form team are here to support learning and it is vitally important that we are informed of any reasons for absence. We understand that there are times when students are unavoidably absent for a range of issues through no fault of their own, and we will always seek to support them and their families when these circumstances arise.</a:t>
            </a:r>
          </a:p>
          <a:p>
            <a:endParaRPr lang="en-GB" sz="1100" dirty="0"/>
          </a:p>
          <a:p>
            <a:r>
              <a:rPr lang="en-GB" sz="1100" dirty="0"/>
              <a:t>In the event of any student absence, we require a parent or carer to inform the school of the absence and the reason for the absence. This can be done via the school absence line on </a:t>
            </a:r>
            <a:r>
              <a:rPr lang="en-GB" sz="1100" b="1" dirty="0"/>
              <a:t>0191 3866628</a:t>
            </a:r>
            <a:r>
              <a:rPr lang="en-GB" sz="1100" dirty="0"/>
              <a:t>, or by emailing Mrs Liddle (Sixth Form Pastoral Manager) on </a:t>
            </a:r>
            <a:r>
              <a:rPr lang="en-GB" sz="1100" u="sng" dirty="0">
                <a:hlinkClick r:id="rId2"/>
              </a:rPr>
              <a:t>l.liddle@framdurham.com</a:t>
            </a:r>
            <a:r>
              <a:rPr lang="en-GB" sz="1100" dirty="0"/>
              <a:t>. Parents/carers should call the above number before 8.30am and leave a message on the voicemail which gives the student’s name and tutor group, the nature of the illness and an indication, if possible, of when they expect to return. </a:t>
            </a:r>
          </a:p>
          <a:p>
            <a:r>
              <a:rPr lang="en-GB" sz="1100" dirty="0"/>
              <a:t> </a:t>
            </a:r>
          </a:p>
          <a:p>
            <a:r>
              <a:rPr lang="en-GB" sz="1100" dirty="0"/>
              <a:t>Please be aware that if a student is absent without explanation and we are unable to make contact with parents/carers and/or the student, that we may carry out a home visit to conduct a welfare check as part of our safeguarding procedures.</a:t>
            </a:r>
          </a:p>
          <a:p>
            <a:r>
              <a:rPr lang="en-GB" sz="1100" dirty="0"/>
              <a:t> </a:t>
            </a:r>
          </a:p>
          <a:p>
            <a:endParaRPr lang="en-GB" sz="1100" b="1" u="sng" dirty="0"/>
          </a:p>
          <a:p>
            <a:r>
              <a:rPr lang="en-GB" sz="1100" b="1" u="sng" dirty="0"/>
              <a:t>In the event of holidays</a:t>
            </a:r>
          </a:p>
          <a:p>
            <a:endParaRPr lang="en-GB" sz="1100" dirty="0"/>
          </a:p>
          <a:p>
            <a:r>
              <a:rPr lang="en-GB" sz="1100" dirty="0"/>
              <a:t>Holidays during term time will not be authorised. It is vital that we are informed of holidays however as extended absence without a reason given may result in us carrying out a welfare check (see above). </a:t>
            </a:r>
          </a:p>
          <a:p>
            <a:endParaRPr lang="en-GB" sz="1100" dirty="0"/>
          </a:p>
          <a:p>
            <a:r>
              <a:rPr lang="en-GB" sz="1100" b="1" u="sng" dirty="0"/>
              <a:t>Medical Appointments</a:t>
            </a:r>
          </a:p>
          <a:p>
            <a:endParaRPr lang="en-GB" sz="1100" dirty="0"/>
          </a:p>
          <a:p>
            <a:r>
              <a:rPr lang="en-GB" sz="1100" dirty="0"/>
              <a:t>Students should make every effort to make medical/dental appointments outside of school hours; if this is unavoidable then a parent/carer must contact Mrs Liddle (pastoral manager for sixth form) and make the school aware of this. Evidence of the appointment should also be provided. </a:t>
            </a:r>
          </a:p>
          <a:p>
            <a:r>
              <a:rPr lang="en-GB" sz="1100" b="1" dirty="0"/>
              <a:t> </a:t>
            </a:r>
            <a:endParaRPr lang="en-GB" sz="1100" dirty="0"/>
          </a:p>
          <a:p>
            <a:r>
              <a:rPr lang="en-GB" sz="1100" b="1" u="sng" dirty="0"/>
              <a:t>University Open Days</a:t>
            </a:r>
          </a:p>
          <a:p>
            <a:endParaRPr lang="en-GB" sz="1100" dirty="0"/>
          </a:p>
          <a:p>
            <a:r>
              <a:rPr lang="en-GB" sz="1100" dirty="0"/>
              <a:t>We recognise that attendance at open days can play an important part in a student’s decision-making regarding university; we will therefore authorise absences for open day visits (up to a maximum of 3) where a weekend or holiday date is not available.  </a:t>
            </a:r>
          </a:p>
          <a:p>
            <a:endParaRPr lang="en-GB" sz="1100" dirty="0"/>
          </a:p>
          <a:p>
            <a:endParaRPr lang="en-GB" sz="1100" dirty="0"/>
          </a:p>
          <a:p>
            <a:endParaRPr lang="en-GB" sz="1100" dirty="0"/>
          </a:p>
          <a:p>
            <a:endParaRPr lang="en-GB" sz="1100" dirty="0"/>
          </a:p>
          <a:p>
            <a:endParaRPr lang="en-GB" sz="1100" dirty="0"/>
          </a:p>
          <a:p>
            <a:endParaRPr lang="en-GB" sz="1100" dirty="0"/>
          </a:p>
          <a:p>
            <a:r>
              <a:rPr lang="en-GB" sz="1100" dirty="0"/>
              <a:t> </a:t>
            </a:r>
          </a:p>
          <a:p>
            <a:pPr algn="just">
              <a:lnSpc>
                <a:spcPct val="107000"/>
              </a:lnSpc>
              <a:spcAft>
                <a:spcPts val="800"/>
              </a:spcAft>
            </a:pPr>
            <a:endParaRPr lang="en-GB" sz="1200" dirty="0">
              <a:latin typeface="Calibri" panose="020F0502020204030204" pitchFamily="34" charset="0"/>
              <a:ea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12A40A0B-43B2-200D-32A3-3681195FBDF6}"/>
              </a:ext>
            </a:extLst>
          </p:cNvPr>
          <p:cNvSpPr>
            <a:spLocks noGrp="1"/>
          </p:cNvSpPr>
          <p:nvPr>
            <p:ph type="ctrTitle"/>
          </p:nvPr>
        </p:nvSpPr>
        <p:spPr>
          <a:xfrm>
            <a:off x="0" y="1"/>
            <a:ext cx="6858000" cy="1292285"/>
          </a:xfrm>
          <a:solidFill>
            <a:srgbClr val="004AAD"/>
          </a:solidFill>
        </p:spPr>
        <p:txBody>
          <a:bodyPr>
            <a:normAutofit fontScale="90000"/>
          </a:bodyPr>
          <a:lstStyle/>
          <a:p>
            <a:pPr algn="l"/>
            <a:br>
              <a:rPr lang="en-GB" b="1" i="0" dirty="0">
                <a:solidFill>
                  <a:srgbClr val="FFFFFF"/>
                </a:solidFill>
                <a:effectLst/>
                <a:latin typeface="YAFdJj8NdaU 0"/>
              </a:rPr>
            </a:br>
            <a:endParaRPr lang="en-GB" dirty="0">
              <a:solidFill>
                <a:srgbClr val="FFFFFF"/>
              </a:solidFill>
              <a:effectLst/>
              <a:latin typeface="YAFdJj8NdaU 0"/>
            </a:endParaRPr>
          </a:p>
        </p:txBody>
      </p:sp>
      <p:sp>
        <p:nvSpPr>
          <p:cNvPr id="10" name="TextBox 9">
            <a:extLst>
              <a:ext uri="{FF2B5EF4-FFF2-40B4-BE49-F238E27FC236}">
                <a16:creationId xmlns:a16="http://schemas.microsoft.com/office/drawing/2014/main" id="{9EC68274-7464-E1BD-3ED3-BC2DD3F09DC5}"/>
              </a:ext>
            </a:extLst>
          </p:cNvPr>
          <p:cNvSpPr txBox="1"/>
          <p:nvPr/>
        </p:nvSpPr>
        <p:spPr>
          <a:xfrm>
            <a:off x="108519" y="143353"/>
            <a:ext cx="6549976" cy="584775"/>
          </a:xfrm>
          <a:prstGeom prst="rect">
            <a:avLst/>
          </a:prstGeom>
          <a:noFill/>
        </p:spPr>
        <p:txBody>
          <a:bodyPr wrap="square">
            <a:spAutoFit/>
          </a:bodyPr>
          <a:lstStyle/>
          <a:p>
            <a:r>
              <a:rPr lang="en-GB" sz="3200" dirty="0">
                <a:solidFill>
                  <a:schemeClr val="bg1"/>
                </a:solidFill>
              </a:rPr>
              <a:t>Sixth Form Attendance</a:t>
            </a:r>
          </a:p>
        </p:txBody>
      </p:sp>
      <p:cxnSp>
        <p:nvCxnSpPr>
          <p:cNvPr id="12" name="Straight Connector 11">
            <a:extLst>
              <a:ext uri="{FF2B5EF4-FFF2-40B4-BE49-F238E27FC236}">
                <a16:creationId xmlns:a16="http://schemas.microsoft.com/office/drawing/2014/main" id="{045B7AAD-0CDD-54DB-C522-5BA61D581443}"/>
              </a:ext>
            </a:extLst>
          </p:cNvPr>
          <p:cNvCxnSpPr>
            <a:cxnSpLocks/>
          </p:cNvCxnSpPr>
          <p:nvPr/>
        </p:nvCxnSpPr>
        <p:spPr>
          <a:xfrm>
            <a:off x="2824844" y="1144239"/>
            <a:ext cx="364097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982C979C-5A74-7D9F-6CEC-846CE061D8E4}"/>
              </a:ext>
            </a:extLst>
          </p:cNvPr>
          <p:cNvCxnSpPr/>
          <p:nvPr/>
        </p:nvCxnSpPr>
        <p:spPr>
          <a:xfrm>
            <a:off x="269008" y="8992107"/>
            <a:ext cx="6228998" cy="0"/>
          </a:xfrm>
          <a:prstGeom prst="line">
            <a:avLst/>
          </a:prstGeom>
          <a:ln w="38100">
            <a:solidFill>
              <a:srgbClr val="004AAD"/>
            </a:solidFill>
          </a:ln>
        </p:spPr>
        <p:style>
          <a:lnRef idx="2">
            <a:schemeClr val="accent1"/>
          </a:lnRef>
          <a:fillRef idx="0">
            <a:schemeClr val="accent1"/>
          </a:fillRef>
          <a:effectRef idx="1">
            <a:schemeClr val="accent1"/>
          </a:effectRef>
          <a:fontRef idx="minor">
            <a:schemeClr val="tx1"/>
          </a:fontRef>
        </p:style>
      </p:cxnSp>
      <p:pic>
        <p:nvPicPr>
          <p:cNvPr id="6" name="Picture 5" descr="A picture containing drawing, table&#10;&#10;Description automatically generated">
            <a:extLst>
              <a:ext uri="{FF2B5EF4-FFF2-40B4-BE49-F238E27FC236}">
                <a16:creationId xmlns:a16="http://schemas.microsoft.com/office/drawing/2014/main" id="{FEC2B852-20A4-51F0-26D1-3368557930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505" y="693615"/>
            <a:ext cx="2625339" cy="455494"/>
          </a:xfrm>
          <a:prstGeom prst="rect">
            <a:avLst/>
          </a:prstGeom>
        </p:spPr>
      </p:pic>
      <p:cxnSp>
        <p:nvCxnSpPr>
          <p:cNvPr id="11" name="Straight Connector 10">
            <a:extLst>
              <a:ext uri="{FF2B5EF4-FFF2-40B4-BE49-F238E27FC236}">
                <a16:creationId xmlns:a16="http://schemas.microsoft.com/office/drawing/2014/main" id="{36EE954F-5FE2-6646-9E39-4E43D02749B3}"/>
              </a:ext>
            </a:extLst>
          </p:cNvPr>
          <p:cNvCxnSpPr>
            <a:cxnSpLocks/>
          </p:cNvCxnSpPr>
          <p:nvPr/>
        </p:nvCxnSpPr>
        <p:spPr>
          <a:xfrm>
            <a:off x="314501" y="5926818"/>
            <a:ext cx="6228998" cy="0"/>
          </a:xfrm>
          <a:prstGeom prst="line">
            <a:avLst/>
          </a:prstGeom>
          <a:ln w="38100">
            <a:solidFill>
              <a:srgbClr val="004AAD"/>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8212827-F2D3-7519-0AF1-0E0683E73F22}"/>
              </a:ext>
            </a:extLst>
          </p:cNvPr>
          <p:cNvCxnSpPr/>
          <p:nvPr/>
        </p:nvCxnSpPr>
        <p:spPr>
          <a:xfrm>
            <a:off x="236822" y="12056316"/>
            <a:ext cx="6228998" cy="0"/>
          </a:xfrm>
          <a:prstGeom prst="line">
            <a:avLst/>
          </a:prstGeom>
          <a:ln w="38100">
            <a:solidFill>
              <a:srgbClr val="004AAD"/>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2844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0A0B-43B2-200D-32A3-3681195FBDF6}"/>
              </a:ext>
            </a:extLst>
          </p:cNvPr>
          <p:cNvSpPr>
            <a:spLocks noGrp="1"/>
          </p:cNvSpPr>
          <p:nvPr>
            <p:ph type="ctrTitle"/>
          </p:nvPr>
        </p:nvSpPr>
        <p:spPr>
          <a:xfrm>
            <a:off x="0" y="1"/>
            <a:ext cx="6858000" cy="1292285"/>
          </a:xfrm>
          <a:solidFill>
            <a:srgbClr val="004AAD"/>
          </a:solidFill>
        </p:spPr>
        <p:txBody>
          <a:bodyPr>
            <a:normAutofit fontScale="90000"/>
          </a:bodyPr>
          <a:lstStyle/>
          <a:p>
            <a:pPr algn="l"/>
            <a:br>
              <a:rPr lang="en-GB" b="1" i="0" dirty="0">
                <a:solidFill>
                  <a:srgbClr val="FFFFFF"/>
                </a:solidFill>
                <a:effectLst/>
                <a:latin typeface="YAFdJj8NdaU 0"/>
              </a:rPr>
            </a:br>
            <a:endParaRPr lang="en-GB" dirty="0">
              <a:solidFill>
                <a:srgbClr val="FFFFFF"/>
              </a:solidFill>
              <a:effectLst/>
              <a:latin typeface="YAFdJj8NdaU 0"/>
            </a:endParaRPr>
          </a:p>
        </p:txBody>
      </p:sp>
      <p:sp>
        <p:nvSpPr>
          <p:cNvPr id="10" name="TextBox 9">
            <a:extLst>
              <a:ext uri="{FF2B5EF4-FFF2-40B4-BE49-F238E27FC236}">
                <a16:creationId xmlns:a16="http://schemas.microsoft.com/office/drawing/2014/main" id="{9EC68274-7464-E1BD-3ED3-BC2DD3F09DC5}"/>
              </a:ext>
            </a:extLst>
          </p:cNvPr>
          <p:cNvSpPr txBox="1"/>
          <p:nvPr/>
        </p:nvSpPr>
        <p:spPr>
          <a:xfrm>
            <a:off x="108519" y="143353"/>
            <a:ext cx="6549976" cy="584775"/>
          </a:xfrm>
          <a:prstGeom prst="rect">
            <a:avLst/>
          </a:prstGeom>
          <a:noFill/>
        </p:spPr>
        <p:txBody>
          <a:bodyPr wrap="square">
            <a:spAutoFit/>
          </a:bodyPr>
          <a:lstStyle/>
          <a:p>
            <a:r>
              <a:rPr lang="en-GB" sz="3200" dirty="0">
                <a:solidFill>
                  <a:schemeClr val="bg1"/>
                </a:solidFill>
              </a:rPr>
              <a:t>Sixth Form Attendance</a:t>
            </a:r>
          </a:p>
        </p:txBody>
      </p:sp>
      <p:cxnSp>
        <p:nvCxnSpPr>
          <p:cNvPr id="12" name="Straight Connector 11">
            <a:extLst>
              <a:ext uri="{FF2B5EF4-FFF2-40B4-BE49-F238E27FC236}">
                <a16:creationId xmlns:a16="http://schemas.microsoft.com/office/drawing/2014/main" id="{045B7AAD-0CDD-54DB-C522-5BA61D581443}"/>
              </a:ext>
            </a:extLst>
          </p:cNvPr>
          <p:cNvCxnSpPr>
            <a:cxnSpLocks/>
          </p:cNvCxnSpPr>
          <p:nvPr/>
        </p:nvCxnSpPr>
        <p:spPr>
          <a:xfrm>
            <a:off x="2824844" y="1144239"/>
            <a:ext cx="364097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6" name="Picture 5" descr="A picture containing drawing, table&#10;&#10;Description automatically generated">
            <a:extLst>
              <a:ext uri="{FF2B5EF4-FFF2-40B4-BE49-F238E27FC236}">
                <a16:creationId xmlns:a16="http://schemas.microsoft.com/office/drawing/2014/main" id="{FEC2B852-20A4-51F0-26D1-336855793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505" y="693615"/>
            <a:ext cx="2625339" cy="455494"/>
          </a:xfrm>
          <a:prstGeom prst="rect">
            <a:avLst/>
          </a:prstGeom>
        </p:spPr>
      </p:pic>
      <p:cxnSp>
        <p:nvCxnSpPr>
          <p:cNvPr id="11" name="Straight Connector 10">
            <a:extLst>
              <a:ext uri="{FF2B5EF4-FFF2-40B4-BE49-F238E27FC236}">
                <a16:creationId xmlns:a16="http://schemas.microsoft.com/office/drawing/2014/main" id="{36EE954F-5FE2-6646-9E39-4E43D02749B3}"/>
              </a:ext>
            </a:extLst>
          </p:cNvPr>
          <p:cNvCxnSpPr>
            <a:cxnSpLocks/>
          </p:cNvCxnSpPr>
          <p:nvPr/>
        </p:nvCxnSpPr>
        <p:spPr>
          <a:xfrm>
            <a:off x="269008" y="4328981"/>
            <a:ext cx="6228998" cy="0"/>
          </a:xfrm>
          <a:prstGeom prst="line">
            <a:avLst/>
          </a:prstGeom>
          <a:ln w="38100">
            <a:solidFill>
              <a:srgbClr val="004AAD"/>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8212827-F2D3-7519-0AF1-0E0683E73F22}"/>
              </a:ext>
            </a:extLst>
          </p:cNvPr>
          <p:cNvCxnSpPr/>
          <p:nvPr/>
        </p:nvCxnSpPr>
        <p:spPr>
          <a:xfrm>
            <a:off x="269008" y="11747972"/>
            <a:ext cx="6228998" cy="0"/>
          </a:xfrm>
          <a:prstGeom prst="line">
            <a:avLst/>
          </a:prstGeom>
          <a:ln w="38100">
            <a:solidFill>
              <a:srgbClr val="004AAD"/>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BAD71373-6A07-F93F-C9A7-C85313C9E0F1}"/>
              </a:ext>
            </a:extLst>
          </p:cNvPr>
          <p:cNvCxnSpPr/>
          <p:nvPr/>
        </p:nvCxnSpPr>
        <p:spPr>
          <a:xfrm>
            <a:off x="269008" y="10759876"/>
            <a:ext cx="6228998" cy="0"/>
          </a:xfrm>
          <a:prstGeom prst="line">
            <a:avLst/>
          </a:prstGeom>
          <a:ln w="38100">
            <a:solidFill>
              <a:srgbClr val="004AAD"/>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90186113-149E-4DF6-A2A3-ECB6B794E6E3}"/>
              </a:ext>
            </a:extLst>
          </p:cNvPr>
          <p:cNvSpPr txBox="1"/>
          <p:nvPr/>
        </p:nvSpPr>
        <p:spPr>
          <a:xfrm>
            <a:off x="199505" y="1470212"/>
            <a:ext cx="6458990" cy="10248960"/>
          </a:xfrm>
          <a:prstGeom prst="rect">
            <a:avLst/>
          </a:prstGeom>
          <a:noFill/>
        </p:spPr>
        <p:txBody>
          <a:bodyPr wrap="square" rtlCol="0">
            <a:spAutoFit/>
          </a:bodyPr>
          <a:lstStyle/>
          <a:p>
            <a:r>
              <a:rPr lang="en-GB" sz="1100" b="1" u="sng" dirty="0"/>
              <a:t>Driving Lessons</a:t>
            </a:r>
          </a:p>
          <a:p>
            <a:endParaRPr lang="en-GB" sz="1100" dirty="0"/>
          </a:p>
          <a:p>
            <a:r>
              <a:rPr lang="en-GB" sz="1100" b="1" dirty="0"/>
              <a:t>Driving lessons must not be booked during school hours under any circumstances</a:t>
            </a:r>
            <a:r>
              <a:rPr lang="en-GB" sz="1100" dirty="0"/>
              <a:t>, even if it is during a student’s non-contact time. Due to staffing commitments, lesson timetables may change -temporarily or permanently- and pre-paid driving lessons are not a valid reason for absence. </a:t>
            </a:r>
          </a:p>
          <a:p>
            <a:r>
              <a:rPr lang="en-GB" sz="1100" dirty="0"/>
              <a:t>We may authorise an absence for part of the school day for a driving test or theory test if students are not able to book these out of school hours. </a:t>
            </a:r>
          </a:p>
          <a:p>
            <a:r>
              <a:rPr lang="en-GB" sz="1100" dirty="0"/>
              <a:t> </a:t>
            </a:r>
          </a:p>
          <a:p>
            <a:r>
              <a:rPr lang="en-GB" sz="1100" b="1" u="sng" dirty="0"/>
              <a:t>Employment</a:t>
            </a:r>
          </a:p>
          <a:p>
            <a:endParaRPr lang="en-GB" sz="1100" dirty="0"/>
          </a:p>
          <a:p>
            <a:r>
              <a:rPr lang="en-GB" sz="1100" dirty="0"/>
              <a:t>Students must not attend paid employment during school hours under any circumstances; doing so may jeopardise their place in the sixth form. Students will not be authorised to leave lessons early at the end of the day to travel to their employment under any circumstances. </a:t>
            </a:r>
          </a:p>
          <a:p>
            <a:r>
              <a:rPr lang="en-GB" sz="1100" dirty="0"/>
              <a:t>It is our strong recommendation that in order to keep on top of their studies, students do not work more than 9 hours per week during term time whilst studying at the sixth form. </a:t>
            </a:r>
          </a:p>
          <a:p>
            <a:endParaRPr lang="en-GB" sz="1100" dirty="0"/>
          </a:p>
          <a:p>
            <a:endParaRPr lang="en-GB" sz="1100" dirty="0"/>
          </a:p>
          <a:p>
            <a:endParaRPr lang="en-GB" sz="1100" dirty="0"/>
          </a:p>
          <a:p>
            <a:r>
              <a:rPr lang="en-GB" sz="1100" b="1" u="sng" dirty="0"/>
              <a:t>Attendance Intervention</a:t>
            </a:r>
          </a:p>
          <a:p>
            <a:r>
              <a:rPr lang="en-GB" sz="1100" dirty="0"/>
              <a:t>Please see below an outline of our procedures should a student’s attendance fall below 95%* </a:t>
            </a:r>
          </a:p>
          <a:p>
            <a:endParaRPr lang="en-GB" sz="1100" dirty="0"/>
          </a:p>
          <a:p>
            <a:r>
              <a:rPr lang="en-GB" sz="1100" b="1" u="sng" dirty="0"/>
              <a:t>Stage 1- Formal letter</a:t>
            </a:r>
            <a:endParaRPr lang="en-GB" sz="1100" dirty="0"/>
          </a:p>
          <a:p>
            <a:r>
              <a:rPr lang="en-GB" sz="1100" dirty="0"/>
              <a:t>If attendance falls below 95% overall, then a letter will be sent to parents/carers informing them of concerns about current attendance.  This attendance percentage is not based on the number of days absent, but rather the number of lessons and tutor sessions missed.  The Pastoral Manager (Mrs Liddle) will issue the letter and arrange to meet with the student to ascertain reasons underlying the absences and to plan appropriate support where applicable.  Attendance will then be monitored closely over the following two weeks and then followed up with a review. The Stage 1 procedure can also be instigated by subject teachers where individual subject attendance falls below 95%.</a:t>
            </a:r>
          </a:p>
          <a:p>
            <a:r>
              <a:rPr lang="en-GB" sz="1100" dirty="0"/>
              <a:t> </a:t>
            </a:r>
          </a:p>
          <a:p>
            <a:r>
              <a:rPr lang="en-GB" sz="1100" b="1" u="sng" dirty="0"/>
              <a:t>Stage 2- Formal meeting with Pastoral Manager and a phone call to parents/carers</a:t>
            </a:r>
            <a:endParaRPr lang="en-GB" sz="1100" dirty="0"/>
          </a:p>
          <a:p>
            <a:r>
              <a:rPr lang="en-GB" sz="1100" dirty="0"/>
              <a:t>If poor attendance continues then the student will attend a formal meeting with the pastoral manager to explain the reasons for the absences. A phone call to parents/carers will then be made to discuss attendance, support and a plan for improvement.  </a:t>
            </a:r>
          </a:p>
          <a:p>
            <a:r>
              <a:rPr lang="en-GB" sz="1100" dirty="0"/>
              <a:t>A letter will also be issued as a written warning confirming the current attendance in comparison to the expected rate of attendance. </a:t>
            </a:r>
          </a:p>
          <a:p>
            <a:endParaRPr lang="en-GB" sz="1100" dirty="0"/>
          </a:p>
          <a:p>
            <a:r>
              <a:rPr lang="en-GB" sz="1100" b="1" u="sng" dirty="0"/>
              <a:t>Stage 3- Head of Sixth Form intervention</a:t>
            </a:r>
            <a:endParaRPr lang="en-GB" sz="1100" dirty="0"/>
          </a:p>
          <a:p>
            <a:r>
              <a:rPr lang="en-GB" sz="1100" dirty="0"/>
              <a:t>If a student fails to meet the agreed targets and an improvement in attendance has not been attained during the time agreed as part of their Stage 2 meeting, then they, and their parents/carers, will be asked to attend a formal meeting.  </a:t>
            </a:r>
          </a:p>
          <a:p>
            <a:r>
              <a:rPr lang="en-GB" sz="1100" dirty="0"/>
              <a:t>A final written warning will be issued following this meeting.</a:t>
            </a:r>
          </a:p>
          <a:p>
            <a:endParaRPr lang="en-GB" sz="1100" dirty="0"/>
          </a:p>
          <a:p>
            <a:r>
              <a:rPr lang="en-GB" sz="1100" b="1" u="sng" dirty="0"/>
              <a:t>Stage 4- Head Teacher intervention</a:t>
            </a:r>
            <a:endParaRPr lang="en-GB" sz="1100" dirty="0"/>
          </a:p>
          <a:p>
            <a:r>
              <a:rPr lang="en-GB" sz="1100" dirty="0"/>
              <a:t>If attendance continues to be a concern and improvements are not made following targets set out in the Stage 3 meeting, appropriate sanctions will be decided by the Head Teacher.  The parents/carers of the students will be involved in the process. </a:t>
            </a:r>
          </a:p>
          <a:p>
            <a:r>
              <a:rPr lang="en-GB" sz="1100" dirty="0"/>
              <a:t>Continued failure to meet attendance requirements may result in students being asked to leave the sixth form.</a:t>
            </a:r>
          </a:p>
          <a:p>
            <a:r>
              <a:rPr lang="en-GB" sz="1100" dirty="0"/>
              <a:t>  </a:t>
            </a:r>
          </a:p>
          <a:p>
            <a:r>
              <a:rPr lang="en-GB" sz="1100" b="1" dirty="0"/>
              <a:t>*Please note:</a:t>
            </a:r>
            <a:r>
              <a:rPr lang="en-GB" sz="1100" dirty="0"/>
              <a:t> whilst a student’s attendance percentage ‘resets’ in year 13, if they have reached an intervention stage at the end of year 12, this will ‘carry over’ from year 12 into year 13. if a student is already on Stage 1 at the end of year 12, for example, if their attendance drops below 95% in year 13 they will go straight to Stage 2. </a:t>
            </a:r>
          </a:p>
          <a:p>
            <a:r>
              <a:rPr lang="en-GB" sz="1100" dirty="0"/>
              <a:t> </a:t>
            </a:r>
          </a:p>
          <a:p>
            <a:r>
              <a:rPr lang="en-GB" sz="1100" dirty="0"/>
              <a:t> </a:t>
            </a:r>
          </a:p>
          <a:p>
            <a:r>
              <a:rPr lang="en-GB" sz="1100" dirty="0"/>
              <a:t> </a:t>
            </a:r>
          </a:p>
          <a:p>
            <a:r>
              <a:rPr lang="en-GB" sz="1100" dirty="0"/>
              <a:t> </a:t>
            </a:r>
          </a:p>
          <a:p>
            <a:r>
              <a:rPr lang="en-GB" sz="1100" dirty="0"/>
              <a:t> </a:t>
            </a:r>
          </a:p>
          <a:p>
            <a:r>
              <a:rPr lang="en-GB" sz="1100" dirty="0"/>
              <a:t> </a:t>
            </a:r>
          </a:p>
          <a:p>
            <a:endParaRPr lang="en-GB" sz="1100" dirty="0"/>
          </a:p>
        </p:txBody>
      </p:sp>
    </p:spTree>
    <p:extLst>
      <p:ext uri="{BB962C8B-B14F-4D97-AF65-F5344CB8AC3E}">
        <p14:creationId xmlns:p14="http://schemas.microsoft.com/office/powerpoint/2010/main" val="1876843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1843</TotalTime>
  <Words>1347</Words>
  <Application>Microsoft Office PowerPoint</Application>
  <PresentationFormat>Widescreen</PresentationFormat>
  <Paragraphs>75</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Calibri</vt:lpstr>
      <vt:lpstr>Arial</vt:lpstr>
      <vt:lpstr>Aptos Display</vt:lpstr>
      <vt:lpstr>YAFdJj8NdaU 0</vt:lpstr>
      <vt:lpstr>Aptos</vt:lpstr>
      <vt:lpstr>Office Theme</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Dr A. Smith</dc:creator>
  <cp:lastModifiedBy>Mrs F. Thompson</cp:lastModifiedBy>
  <cp:revision>24</cp:revision>
  <cp:lastPrinted>2025-07-01T12:58:38Z</cp:lastPrinted>
  <dcterms:created xsi:type="dcterms:W3CDTF">2024-07-01T06:29:23Z</dcterms:created>
  <dcterms:modified xsi:type="dcterms:W3CDTF">2026-09-22T13:28:01Z</dcterms:modified>
</cp:coreProperties>
</file>