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4" d="100"/>
          <a:sy n="104" d="100"/>
        </p:scale>
        <p:origin x="1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36ED-05E8-F734-0996-38A34352D7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1C29B8-75D5-D7D1-985B-0AD98EB31E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19AC70-EDFE-8D26-4A87-5D4E8353C7F0}"/>
              </a:ext>
            </a:extLst>
          </p:cNvPr>
          <p:cNvSpPr>
            <a:spLocks noGrp="1"/>
          </p:cNvSpPr>
          <p:nvPr>
            <p:ph type="dt" sz="half" idx="10"/>
          </p:nvPr>
        </p:nvSpPr>
        <p:spPr/>
        <p:txBody>
          <a:bodyPr/>
          <a:lstStyle/>
          <a:p>
            <a:fld id="{7BFFCF46-4697-4DB8-BF76-8E3CA65C46D5}" type="datetimeFigureOut">
              <a:rPr lang="en-GB" smtClean="0"/>
              <a:t>19/02/2026</a:t>
            </a:fld>
            <a:endParaRPr lang="en-GB"/>
          </a:p>
        </p:txBody>
      </p:sp>
      <p:sp>
        <p:nvSpPr>
          <p:cNvPr id="5" name="Footer Placeholder 4">
            <a:extLst>
              <a:ext uri="{FF2B5EF4-FFF2-40B4-BE49-F238E27FC236}">
                <a16:creationId xmlns:a16="http://schemas.microsoft.com/office/drawing/2014/main" id="{D83DBE18-6437-B72B-E156-383353EAB0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40AC72-1875-7A73-F2C7-3EEDA01365CF}"/>
              </a:ext>
            </a:extLst>
          </p:cNvPr>
          <p:cNvSpPr>
            <a:spLocks noGrp="1"/>
          </p:cNvSpPr>
          <p:nvPr>
            <p:ph type="sldNum" sz="quarter" idx="12"/>
          </p:nvPr>
        </p:nvSpPr>
        <p:spPr/>
        <p:txBody>
          <a:bodyPr/>
          <a:lstStyle/>
          <a:p>
            <a:fld id="{A0D5591D-35CF-411C-8F50-35A3D82B1597}" type="slidenum">
              <a:rPr lang="en-GB" smtClean="0"/>
              <a:t>‹#›</a:t>
            </a:fld>
            <a:endParaRPr lang="en-GB"/>
          </a:p>
        </p:txBody>
      </p:sp>
    </p:spTree>
    <p:extLst>
      <p:ext uri="{BB962C8B-B14F-4D97-AF65-F5344CB8AC3E}">
        <p14:creationId xmlns:p14="http://schemas.microsoft.com/office/powerpoint/2010/main" val="210395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9072-649E-3B64-F263-EEB6430370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CBA742-0811-DB2C-94DD-ACA75F9732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73FD99-829C-F7A4-CF8B-47BE651C725E}"/>
              </a:ext>
            </a:extLst>
          </p:cNvPr>
          <p:cNvSpPr>
            <a:spLocks noGrp="1"/>
          </p:cNvSpPr>
          <p:nvPr>
            <p:ph type="dt" sz="half" idx="10"/>
          </p:nvPr>
        </p:nvSpPr>
        <p:spPr/>
        <p:txBody>
          <a:bodyPr/>
          <a:lstStyle/>
          <a:p>
            <a:fld id="{7BFFCF46-4697-4DB8-BF76-8E3CA65C46D5}" type="datetimeFigureOut">
              <a:rPr lang="en-GB" smtClean="0"/>
              <a:t>19/02/2026</a:t>
            </a:fld>
            <a:endParaRPr lang="en-GB"/>
          </a:p>
        </p:txBody>
      </p:sp>
      <p:sp>
        <p:nvSpPr>
          <p:cNvPr id="5" name="Footer Placeholder 4">
            <a:extLst>
              <a:ext uri="{FF2B5EF4-FFF2-40B4-BE49-F238E27FC236}">
                <a16:creationId xmlns:a16="http://schemas.microsoft.com/office/drawing/2014/main" id="{A41E9E44-AD4F-21A7-BA25-63D536EEA7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359B5B-F2CF-E9AA-5ADB-D68A1978A8A7}"/>
              </a:ext>
            </a:extLst>
          </p:cNvPr>
          <p:cNvSpPr>
            <a:spLocks noGrp="1"/>
          </p:cNvSpPr>
          <p:nvPr>
            <p:ph type="sldNum" sz="quarter" idx="12"/>
          </p:nvPr>
        </p:nvSpPr>
        <p:spPr/>
        <p:txBody>
          <a:bodyPr/>
          <a:lstStyle/>
          <a:p>
            <a:fld id="{A0D5591D-35CF-411C-8F50-35A3D82B1597}" type="slidenum">
              <a:rPr lang="en-GB" smtClean="0"/>
              <a:t>‹#›</a:t>
            </a:fld>
            <a:endParaRPr lang="en-GB"/>
          </a:p>
        </p:txBody>
      </p:sp>
    </p:spTree>
    <p:extLst>
      <p:ext uri="{BB962C8B-B14F-4D97-AF65-F5344CB8AC3E}">
        <p14:creationId xmlns:p14="http://schemas.microsoft.com/office/powerpoint/2010/main" val="368464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6EC1B4-5E91-7B17-74E8-3B999A75B9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702B31-B861-A1DF-2419-862D518596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1032D4-1578-E62F-F8D7-00DC5D7858EA}"/>
              </a:ext>
            </a:extLst>
          </p:cNvPr>
          <p:cNvSpPr>
            <a:spLocks noGrp="1"/>
          </p:cNvSpPr>
          <p:nvPr>
            <p:ph type="dt" sz="half" idx="10"/>
          </p:nvPr>
        </p:nvSpPr>
        <p:spPr/>
        <p:txBody>
          <a:bodyPr/>
          <a:lstStyle/>
          <a:p>
            <a:fld id="{7BFFCF46-4697-4DB8-BF76-8E3CA65C46D5}" type="datetimeFigureOut">
              <a:rPr lang="en-GB" smtClean="0"/>
              <a:t>19/02/2026</a:t>
            </a:fld>
            <a:endParaRPr lang="en-GB"/>
          </a:p>
        </p:txBody>
      </p:sp>
      <p:sp>
        <p:nvSpPr>
          <p:cNvPr id="5" name="Footer Placeholder 4">
            <a:extLst>
              <a:ext uri="{FF2B5EF4-FFF2-40B4-BE49-F238E27FC236}">
                <a16:creationId xmlns:a16="http://schemas.microsoft.com/office/drawing/2014/main" id="{D30A1B57-2477-C011-342A-3043D6EE23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F55459-6BF3-6B5E-6F28-C45C7B5B7F5F}"/>
              </a:ext>
            </a:extLst>
          </p:cNvPr>
          <p:cNvSpPr>
            <a:spLocks noGrp="1"/>
          </p:cNvSpPr>
          <p:nvPr>
            <p:ph type="sldNum" sz="quarter" idx="12"/>
          </p:nvPr>
        </p:nvSpPr>
        <p:spPr/>
        <p:txBody>
          <a:bodyPr/>
          <a:lstStyle/>
          <a:p>
            <a:fld id="{A0D5591D-35CF-411C-8F50-35A3D82B1597}" type="slidenum">
              <a:rPr lang="en-GB" smtClean="0"/>
              <a:t>‹#›</a:t>
            </a:fld>
            <a:endParaRPr lang="en-GB"/>
          </a:p>
        </p:txBody>
      </p:sp>
    </p:spTree>
    <p:extLst>
      <p:ext uri="{BB962C8B-B14F-4D97-AF65-F5344CB8AC3E}">
        <p14:creationId xmlns:p14="http://schemas.microsoft.com/office/powerpoint/2010/main" val="223104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8918-416C-DD50-8B71-A80A9E8B5D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0ECD34-AE51-E3B7-D357-52D6AD967D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27EE37-9EB9-1BFB-C32F-72651C40D681}"/>
              </a:ext>
            </a:extLst>
          </p:cNvPr>
          <p:cNvSpPr>
            <a:spLocks noGrp="1"/>
          </p:cNvSpPr>
          <p:nvPr>
            <p:ph type="dt" sz="half" idx="10"/>
          </p:nvPr>
        </p:nvSpPr>
        <p:spPr/>
        <p:txBody>
          <a:bodyPr/>
          <a:lstStyle/>
          <a:p>
            <a:fld id="{7BFFCF46-4697-4DB8-BF76-8E3CA65C46D5}" type="datetimeFigureOut">
              <a:rPr lang="en-GB" smtClean="0"/>
              <a:t>19/02/2026</a:t>
            </a:fld>
            <a:endParaRPr lang="en-GB"/>
          </a:p>
        </p:txBody>
      </p:sp>
      <p:sp>
        <p:nvSpPr>
          <p:cNvPr id="5" name="Footer Placeholder 4">
            <a:extLst>
              <a:ext uri="{FF2B5EF4-FFF2-40B4-BE49-F238E27FC236}">
                <a16:creationId xmlns:a16="http://schemas.microsoft.com/office/drawing/2014/main" id="{50634048-04AF-84DB-B4CB-CD243F793E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EAB652-F990-CB0D-1E30-D7BD8ECF1E3D}"/>
              </a:ext>
            </a:extLst>
          </p:cNvPr>
          <p:cNvSpPr>
            <a:spLocks noGrp="1"/>
          </p:cNvSpPr>
          <p:nvPr>
            <p:ph type="sldNum" sz="quarter" idx="12"/>
          </p:nvPr>
        </p:nvSpPr>
        <p:spPr/>
        <p:txBody>
          <a:bodyPr/>
          <a:lstStyle/>
          <a:p>
            <a:fld id="{A0D5591D-35CF-411C-8F50-35A3D82B1597}" type="slidenum">
              <a:rPr lang="en-GB" smtClean="0"/>
              <a:t>‹#›</a:t>
            </a:fld>
            <a:endParaRPr lang="en-GB"/>
          </a:p>
        </p:txBody>
      </p:sp>
    </p:spTree>
    <p:extLst>
      <p:ext uri="{BB962C8B-B14F-4D97-AF65-F5344CB8AC3E}">
        <p14:creationId xmlns:p14="http://schemas.microsoft.com/office/powerpoint/2010/main" val="219483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E516-FB43-3CFE-EEE3-DB3A38F517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248991-57C7-CEFE-0C29-572D50FB08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80F86F-5091-4C4F-E58E-C666CA43BB49}"/>
              </a:ext>
            </a:extLst>
          </p:cNvPr>
          <p:cNvSpPr>
            <a:spLocks noGrp="1"/>
          </p:cNvSpPr>
          <p:nvPr>
            <p:ph type="dt" sz="half" idx="10"/>
          </p:nvPr>
        </p:nvSpPr>
        <p:spPr/>
        <p:txBody>
          <a:bodyPr/>
          <a:lstStyle/>
          <a:p>
            <a:fld id="{7BFFCF46-4697-4DB8-BF76-8E3CA65C46D5}" type="datetimeFigureOut">
              <a:rPr lang="en-GB" smtClean="0"/>
              <a:t>19/02/2026</a:t>
            </a:fld>
            <a:endParaRPr lang="en-GB"/>
          </a:p>
        </p:txBody>
      </p:sp>
      <p:sp>
        <p:nvSpPr>
          <p:cNvPr id="5" name="Footer Placeholder 4">
            <a:extLst>
              <a:ext uri="{FF2B5EF4-FFF2-40B4-BE49-F238E27FC236}">
                <a16:creationId xmlns:a16="http://schemas.microsoft.com/office/drawing/2014/main" id="{C96E52A3-49D9-BFC9-ABF3-658D27183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72122B-71CB-C97B-8D96-A0013A19B9E8}"/>
              </a:ext>
            </a:extLst>
          </p:cNvPr>
          <p:cNvSpPr>
            <a:spLocks noGrp="1"/>
          </p:cNvSpPr>
          <p:nvPr>
            <p:ph type="sldNum" sz="quarter" idx="12"/>
          </p:nvPr>
        </p:nvSpPr>
        <p:spPr/>
        <p:txBody>
          <a:bodyPr/>
          <a:lstStyle/>
          <a:p>
            <a:fld id="{A0D5591D-35CF-411C-8F50-35A3D82B1597}" type="slidenum">
              <a:rPr lang="en-GB" smtClean="0"/>
              <a:t>‹#›</a:t>
            </a:fld>
            <a:endParaRPr lang="en-GB"/>
          </a:p>
        </p:txBody>
      </p:sp>
    </p:spTree>
    <p:extLst>
      <p:ext uri="{BB962C8B-B14F-4D97-AF65-F5344CB8AC3E}">
        <p14:creationId xmlns:p14="http://schemas.microsoft.com/office/powerpoint/2010/main" val="281155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F13-AB3E-D079-10F1-41F89F5B7E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5CBDD1-B0AC-7160-0FF8-59C48F7D35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36347C-1017-4BF2-18CC-6752F0D6D0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26F3CC-22FE-3A7E-51D1-B325280B2D5B}"/>
              </a:ext>
            </a:extLst>
          </p:cNvPr>
          <p:cNvSpPr>
            <a:spLocks noGrp="1"/>
          </p:cNvSpPr>
          <p:nvPr>
            <p:ph type="dt" sz="half" idx="10"/>
          </p:nvPr>
        </p:nvSpPr>
        <p:spPr/>
        <p:txBody>
          <a:bodyPr/>
          <a:lstStyle/>
          <a:p>
            <a:fld id="{7BFFCF46-4697-4DB8-BF76-8E3CA65C46D5}" type="datetimeFigureOut">
              <a:rPr lang="en-GB" smtClean="0"/>
              <a:t>19/02/2026</a:t>
            </a:fld>
            <a:endParaRPr lang="en-GB"/>
          </a:p>
        </p:txBody>
      </p:sp>
      <p:sp>
        <p:nvSpPr>
          <p:cNvPr id="6" name="Footer Placeholder 5">
            <a:extLst>
              <a:ext uri="{FF2B5EF4-FFF2-40B4-BE49-F238E27FC236}">
                <a16:creationId xmlns:a16="http://schemas.microsoft.com/office/drawing/2014/main" id="{0EAD7824-B5C1-0050-6C47-3663CDE431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B34E2F-D448-1D2F-D6B3-84BA59A4BFF0}"/>
              </a:ext>
            </a:extLst>
          </p:cNvPr>
          <p:cNvSpPr>
            <a:spLocks noGrp="1"/>
          </p:cNvSpPr>
          <p:nvPr>
            <p:ph type="sldNum" sz="quarter" idx="12"/>
          </p:nvPr>
        </p:nvSpPr>
        <p:spPr/>
        <p:txBody>
          <a:bodyPr/>
          <a:lstStyle/>
          <a:p>
            <a:fld id="{A0D5591D-35CF-411C-8F50-35A3D82B1597}" type="slidenum">
              <a:rPr lang="en-GB" smtClean="0"/>
              <a:t>‹#›</a:t>
            </a:fld>
            <a:endParaRPr lang="en-GB"/>
          </a:p>
        </p:txBody>
      </p:sp>
    </p:spTree>
    <p:extLst>
      <p:ext uri="{BB962C8B-B14F-4D97-AF65-F5344CB8AC3E}">
        <p14:creationId xmlns:p14="http://schemas.microsoft.com/office/powerpoint/2010/main" val="115607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7AA56-6C27-394C-274F-9BC28D1643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92959A-9983-6B42-5F6C-45F3337DA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F89D54-A09E-A198-5998-6AC4761601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275593-31C2-AA18-87F6-C27166305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E3657B-FAAA-D59A-AE54-5F9AE1F0D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A02E7C-830C-45AE-35DB-EA32CFB52E34}"/>
              </a:ext>
            </a:extLst>
          </p:cNvPr>
          <p:cNvSpPr>
            <a:spLocks noGrp="1"/>
          </p:cNvSpPr>
          <p:nvPr>
            <p:ph type="dt" sz="half" idx="10"/>
          </p:nvPr>
        </p:nvSpPr>
        <p:spPr/>
        <p:txBody>
          <a:bodyPr/>
          <a:lstStyle/>
          <a:p>
            <a:fld id="{7BFFCF46-4697-4DB8-BF76-8E3CA65C46D5}" type="datetimeFigureOut">
              <a:rPr lang="en-GB" smtClean="0"/>
              <a:t>19/02/2026</a:t>
            </a:fld>
            <a:endParaRPr lang="en-GB"/>
          </a:p>
        </p:txBody>
      </p:sp>
      <p:sp>
        <p:nvSpPr>
          <p:cNvPr id="8" name="Footer Placeholder 7">
            <a:extLst>
              <a:ext uri="{FF2B5EF4-FFF2-40B4-BE49-F238E27FC236}">
                <a16:creationId xmlns:a16="http://schemas.microsoft.com/office/drawing/2014/main" id="{540F602C-F034-4C84-FEE2-C38083CFFD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17CCC4-D11A-BD64-0522-776ACDCBE2F2}"/>
              </a:ext>
            </a:extLst>
          </p:cNvPr>
          <p:cNvSpPr>
            <a:spLocks noGrp="1"/>
          </p:cNvSpPr>
          <p:nvPr>
            <p:ph type="sldNum" sz="quarter" idx="12"/>
          </p:nvPr>
        </p:nvSpPr>
        <p:spPr/>
        <p:txBody>
          <a:bodyPr/>
          <a:lstStyle/>
          <a:p>
            <a:fld id="{A0D5591D-35CF-411C-8F50-35A3D82B1597}" type="slidenum">
              <a:rPr lang="en-GB" smtClean="0"/>
              <a:t>‹#›</a:t>
            </a:fld>
            <a:endParaRPr lang="en-GB"/>
          </a:p>
        </p:txBody>
      </p:sp>
    </p:spTree>
    <p:extLst>
      <p:ext uri="{BB962C8B-B14F-4D97-AF65-F5344CB8AC3E}">
        <p14:creationId xmlns:p14="http://schemas.microsoft.com/office/powerpoint/2010/main" val="1624134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1FFC8-BC45-54BC-781B-9FF58A4C28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59A1DC-86C2-DBE2-7803-D8EFBF88AEB3}"/>
              </a:ext>
            </a:extLst>
          </p:cNvPr>
          <p:cNvSpPr>
            <a:spLocks noGrp="1"/>
          </p:cNvSpPr>
          <p:nvPr>
            <p:ph type="dt" sz="half" idx="10"/>
          </p:nvPr>
        </p:nvSpPr>
        <p:spPr/>
        <p:txBody>
          <a:bodyPr/>
          <a:lstStyle/>
          <a:p>
            <a:fld id="{7BFFCF46-4697-4DB8-BF76-8E3CA65C46D5}" type="datetimeFigureOut">
              <a:rPr lang="en-GB" smtClean="0"/>
              <a:t>19/02/2026</a:t>
            </a:fld>
            <a:endParaRPr lang="en-GB"/>
          </a:p>
        </p:txBody>
      </p:sp>
      <p:sp>
        <p:nvSpPr>
          <p:cNvPr id="4" name="Footer Placeholder 3">
            <a:extLst>
              <a:ext uri="{FF2B5EF4-FFF2-40B4-BE49-F238E27FC236}">
                <a16:creationId xmlns:a16="http://schemas.microsoft.com/office/drawing/2014/main" id="{68FF57D2-EDE5-629E-1AE7-35F5C4C0D1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91CC19-0046-7FBD-EDE6-7FA77C60B7EC}"/>
              </a:ext>
            </a:extLst>
          </p:cNvPr>
          <p:cNvSpPr>
            <a:spLocks noGrp="1"/>
          </p:cNvSpPr>
          <p:nvPr>
            <p:ph type="sldNum" sz="quarter" idx="12"/>
          </p:nvPr>
        </p:nvSpPr>
        <p:spPr/>
        <p:txBody>
          <a:bodyPr/>
          <a:lstStyle/>
          <a:p>
            <a:fld id="{A0D5591D-35CF-411C-8F50-35A3D82B1597}" type="slidenum">
              <a:rPr lang="en-GB" smtClean="0"/>
              <a:t>‹#›</a:t>
            </a:fld>
            <a:endParaRPr lang="en-GB"/>
          </a:p>
        </p:txBody>
      </p:sp>
    </p:spTree>
    <p:extLst>
      <p:ext uri="{BB962C8B-B14F-4D97-AF65-F5344CB8AC3E}">
        <p14:creationId xmlns:p14="http://schemas.microsoft.com/office/powerpoint/2010/main" val="2128328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A535EE-42D6-71E2-C8EA-6014EB8068EC}"/>
              </a:ext>
            </a:extLst>
          </p:cNvPr>
          <p:cNvSpPr>
            <a:spLocks noGrp="1"/>
          </p:cNvSpPr>
          <p:nvPr>
            <p:ph type="dt" sz="half" idx="10"/>
          </p:nvPr>
        </p:nvSpPr>
        <p:spPr/>
        <p:txBody>
          <a:bodyPr/>
          <a:lstStyle/>
          <a:p>
            <a:fld id="{7BFFCF46-4697-4DB8-BF76-8E3CA65C46D5}" type="datetimeFigureOut">
              <a:rPr lang="en-GB" smtClean="0"/>
              <a:t>19/02/2026</a:t>
            </a:fld>
            <a:endParaRPr lang="en-GB"/>
          </a:p>
        </p:txBody>
      </p:sp>
      <p:sp>
        <p:nvSpPr>
          <p:cNvPr id="3" name="Footer Placeholder 2">
            <a:extLst>
              <a:ext uri="{FF2B5EF4-FFF2-40B4-BE49-F238E27FC236}">
                <a16:creationId xmlns:a16="http://schemas.microsoft.com/office/drawing/2014/main" id="{F74DC885-E162-49E1-507B-FB99578CFE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EE7752-B5AA-FEA6-94E2-AE1983022F31}"/>
              </a:ext>
            </a:extLst>
          </p:cNvPr>
          <p:cNvSpPr>
            <a:spLocks noGrp="1"/>
          </p:cNvSpPr>
          <p:nvPr>
            <p:ph type="sldNum" sz="quarter" idx="12"/>
          </p:nvPr>
        </p:nvSpPr>
        <p:spPr/>
        <p:txBody>
          <a:bodyPr/>
          <a:lstStyle/>
          <a:p>
            <a:fld id="{A0D5591D-35CF-411C-8F50-35A3D82B1597}" type="slidenum">
              <a:rPr lang="en-GB" smtClean="0"/>
              <a:t>‹#›</a:t>
            </a:fld>
            <a:endParaRPr lang="en-GB"/>
          </a:p>
        </p:txBody>
      </p:sp>
    </p:spTree>
    <p:extLst>
      <p:ext uri="{BB962C8B-B14F-4D97-AF65-F5344CB8AC3E}">
        <p14:creationId xmlns:p14="http://schemas.microsoft.com/office/powerpoint/2010/main" val="224806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928-A4F0-0B9D-9197-12B96C3E9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80C68D-364F-8D7C-244A-8C2890D28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C9245B-EC7C-3751-83B3-F68DD3942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57E23F-1F92-F5A7-80DE-385214C3431D}"/>
              </a:ext>
            </a:extLst>
          </p:cNvPr>
          <p:cNvSpPr>
            <a:spLocks noGrp="1"/>
          </p:cNvSpPr>
          <p:nvPr>
            <p:ph type="dt" sz="half" idx="10"/>
          </p:nvPr>
        </p:nvSpPr>
        <p:spPr/>
        <p:txBody>
          <a:bodyPr/>
          <a:lstStyle/>
          <a:p>
            <a:fld id="{7BFFCF46-4697-4DB8-BF76-8E3CA65C46D5}" type="datetimeFigureOut">
              <a:rPr lang="en-GB" smtClean="0"/>
              <a:t>19/02/2026</a:t>
            </a:fld>
            <a:endParaRPr lang="en-GB"/>
          </a:p>
        </p:txBody>
      </p:sp>
      <p:sp>
        <p:nvSpPr>
          <p:cNvPr id="6" name="Footer Placeholder 5">
            <a:extLst>
              <a:ext uri="{FF2B5EF4-FFF2-40B4-BE49-F238E27FC236}">
                <a16:creationId xmlns:a16="http://schemas.microsoft.com/office/drawing/2014/main" id="{2664F46D-B388-B52E-EEDD-04EC0181C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523499-C1DC-D82F-1163-524159E244E4}"/>
              </a:ext>
            </a:extLst>
          </p:cNvPr>
          <p:cNvSpPr>
            <a:spLocks noGrp="1"/>
          </p:cNvSpPr>
          <p:nvPr>
            <p:ph type="sldNum" sz="quarter" idx="12"/>
          </p:nvPr>
        </p:nvSpPr>
        <p:spPr/>
        <p:txBody>
          <a:bodyPr/>
          <a:lstStyle/>
          <a:p>
            <a:fld id="{A0D5591D-35CF-411C-8F50-35A3D82B1597}" type="slidenum">
              <a:rPr lang="en-GB" smtClean="0"/>
              <a:t>‹#›</a:t>
            </a:fld>
            <a:endParaRPr lang="en-GB"/>
          </a:p>
        </p:txBody>
      </p:sp>
    </p:spTree>
    <p:extLst>
      <p:ext uri="{BB962C8B-B14F-4D97-AF65-F5344CB8AC3E}">
        <p14:creationId xmlns:p14="http://schemas.microsoft.com/office/powerpoint/2010/main" val="296959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B107-B425-7D18-B1A8-C3BDD5D25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D0848B-915A-EC63-E3B3-91ABE8F9A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2E77F3-850C-7BF9-41D8-857EB614C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4888E-0695-D8BB-23E2-E52D56420612}"/>
              </a:ext>
            </a:extLst>
          </p:cNvPr>
          <p:cNvSpPr>
            <a:spLocks noGrp="1"/>
          </p:cNvSpPr>
          <p:nvPr>
            <p:ph type="dt" sz="half" idx="10"/>
          </p:nvPr>
        </p:nvSpPr>
        <p:spPr/>
        <p:txBody>
          <a:bodyPr/>
          <a:lstStyle/>
          <a:p>
            <a:fld id="{7BFFCF46-4697-4DB8-BF76-8E3CA65C46D5}" type="datetimeFigureOut">
              <a:rPr lang="en-GB" smtClean="0"/>
              <a:t>19/02/2026</a:t>
            </a:fld>
            <a:endParaRPr lang="en-GB"/>
          </a:p>
        </p:txBody>
      </p:sp>
      <p:sp>
        <p:nvSpPr>
          <p:cNvPr id="6" name="Footer Placeholder 5">
            <a:extLst>
              <a:ext uri="{FF2B5EF4-FFF2-40B4-BE49-F238E27FC236}">
                <a16:creationId xmlns:a16="http://schemas.microsoft.com/office/drawing/2014/main" id="{A5C2A445-AE1C-8DBB-09CB-AEFC978CAD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D4D5AE-5D78-F924-8EE1-66173FC85087}"/>
              </a:ext>
            </a:extLst>
          </p:cNvPr>
          <p:cNvSpPr>
            <a:spLocks noGrp="1"/>
          </p:cNvSpPr>
          <p:nvPr>
            <p:ph type="sldNum" sz="quarter" idx="12"/>
          </p:nvPr>
        </p:nvSpPr>
        <p:spPr/>
        <p:txBody>
          <a:bodyPr/>
          <a:lstStyle/>
          <a:p>
            <a:fld id="{A0D5591D-35CF-411C-8F50-35A3D82B1597}" type="slidenum">
              <a:rPr lang="en-GB" smtClean="0"/>
              <a:t>‹#›</a:t>
            </a:fld>
            <a:endParaRPr lang="en-GB"/>
          </a:p>
        </p:txBody>
      </p:sp>
    </p:spTree>
    <p:extLst>
      <p:ext uri="{BB962C8B-B14F-4D97-AF65-F5344CB8AC3E}">
        <p14:creationId xmlns:p14="http://schemas.microsoft.com/office/powerpoint/2010/main" val="69458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BFBD9-6559-2E64-9D74-727AB5A527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99BEC0-0376-BFC5-87DE-26B38A26B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149005-08EB-F8DB-B973-93B267DE90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FFCF46-4697-4DB8-BF76-8E3CA65C46D5}" type="datetimeFigureOut">
              <a:rPr lang="en-GB" smtClean="0"/>
              <a:t>19/02/2026</a:t>
            </a:fld>
            <a:endParaRPr lang="en-GB"/>
          </a:p>
        </p:txBody>
      </p:sp>
      <p:sp>
        <p:nvSpPr>
          <p:cNvPr id="5" name="Footer Placeholder 4">
            <a:extLst>
              <a:ext uri="{FF2B5EF4-FFF2-40B4-BE49-F238E27FC236}">
                <a16:creationId xmlns:a16="http://schemas.microsoft.com/office/drawing/2014/main" id="{7CB462A8-5053-7354-796E-83C29DB2E9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F9DCCE2-0B89-F280-F24D-C35946FBB1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D5591D-35CF-411C-8F50-35A3D82B1597}" type="slidenum">
              <a:rPr lang="en-GB" smtClean="0"/>
              <a:t>‹#›</a:t>
            </a:fld>
            <a:endParaRPr lang="en-GB"/>
          </a:p>
        </p:txBody>
      </p:sp>
    </p:spTree>
    <p:extLst>
      <p:ext uri="{BB962C8B-B14F-4D97-AF65-F5344CB8AC3E}">
        <p14:creationId xmlns:p14="http://schemas.microsoft.com/office/powerpoint/2010/main" val="3913187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54D3-721F-F5D3-4DEB-414AFF03F7B2}"/>
              </a:ext>
            </a:extLst>
          </p:cNvPr>
          <p:cNvSpPr>
            <a:spLocks noGrp="1"/>
          </p:cNvSpPr>
          <p:nvPr>
            <p:ph type="ctrTitle"/>
          </p:nvPr>
        </p:nvSpPr>
        <p:spPr/>
        <p:txBody>
          <a:bodyPr/>
          <a:lstStyle/>
          <a:p>
            <a:r>
              <a:rPr lang="en-GB" dirty="0"/>
              <a:t>Careers and Aspirations </a:t>
            </a:r>
          </a:p>
        </p:txBody>
      </p:sp>
      <p:sp>
        <p:nvSpPr>
          <p:cNvPr id="3" name="Subtitle 2">
            <a:extLst>
              <a:ext uri="{FF2B5EF4-FFF2-40B4-BE49-F238E27FC236}">
                <a16:creationId xmlns:a16="http://schemas.microsoft.com/office/drawing/2014/main" id="{3F453B7D-AA16-CE45-6844-AC9E45E6CA7D}"/>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65F051F4-6571-8AE7-0275-A86588BA7BBF}"/>
              </a:ext>
            </a:extLst>
          </p:cNvPr>
          <p:cNvPicPr>
            <a:picLocks noChangeAspect="1"/>
          </p:cNvPicPr>
          <p:nvPr/>
        </p:nvPicPr>
        <p:blipFill>
          <a:blip r:embed="rId2"/>
          <a:stretch>
            <a:fillRect/>
          </a:stretch>
        </p:blipFill>
        <p:spPr>
          <a:xfrm>
            <a:off x="3543" y="0"/>
            <a:ext cx="12184914" cy="6858000"/>
          </a:xfrm>
          <a:prstGeom prst="rect">
            <a:avLst/>
          </a:prstGeom>
        </p:spPr>
      </p:pic>
    </p:spTree>
    <p:extLst>
      <p:ext uri="{BB962C8B-B14F-4D97-AF65-F5344CB8AC3E}">
        <p14:creationId xmlns:p14="http://schemas.microsoft.com/office/powerpoint/2010/main" val="294327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162F8-A33C-25AE-33F5-0363122BE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27F87-E305-CA91-75E1-E8A5E6855C6D}"/>
              </a:ext>
            </a:extLst>
          </p:cNvPr>
          <p:cNvSpPr>
            <a:spLocks noGrp="1"/>
          </p:cNvSpPr>
          <p:nvPr>
            <p:ph type="title"/>
          </p:nvPr>
        </p:nvSpPr>
        <p:spPr/>
        <p:txBody>
          <a:bodyPr/>
          <a:lstStyle/>
          <a:p>
            <a:pPr algn="ctr"/>
            <a:r>
              <a:rPr lang="en-GB" b="1" dirty="0">
                <a:latin typeface="Congenial" panose="02000503040000020004" pitchFamily="2" charset="0"/>
              </a:rPr>
              <a:t>Canford</a:t>
            </a:r>
            <a:endParaRPr lang="en-GB" dirty="0">
              <a:latin typeface="Congenial" panose="02000503040000020004" pitchFamily="2" charset="0"/>
            </a:endParaRPr>
          </a:p>
        </p:txBody>
      </p:sp>
      <p:sp>
        <p:nvSpPr>
          <p:cNvPr id="3" name="Content Placeholder 2">
            <a:extLst>
              <a:ext uri="{FF2B5EF4-FFF2-40B4-BE49-F238E27FC236}">
                <a16:creationId xmlns:a16="http://schemas.microsoft.com/office/drawing/2014/main" id="{2930D1B1-011B-06EF-4CA0-81E8D29939B2}"/>
              </a:ext>
            </a:extLst>
          </p:cNvPr>
          <p:cNvSpPr>
            <a:spLocks noGrp="1"/>
          </p:cNvSpPr>
          <p:nvPr>
            <p:ph idx="1"/>
          </p:nvPr>
        </p:nvSpPr>
        <p:spPr>
          <a:xfrm>
            <a:off x="838200" y="1806384"/>
            <a:ext cx="10515600" cy="4889980"/>
          </a:xfrm>
        </p:spPr>
        <p:txBody>
          <a:bodyPr>
            <a:normAutofit fontScale="77500" lnSpcReduction="20000"/>
          </a:bodyPr>
          <a:lstStyle/>
          <a:p>
            <a:pPr marL="0" indent="0">
              <a:buNone/>
            </a:pPr>
            <a:r>
              <a:rPr lang="en-GB" dirty="0">
                <a:latin typeface="Congenial" panose="02000503040000020004" pitchFamily="2" charset="0"/>
              </a:rPr>
              <a:t>Year 4 were delighted to welcome Canford Audio into school as part of their science unit about sound. The visit built perfectly on their learning, from how vibrations travel through the air to ideas of pitch and volume. </a:t>
            </a:r>
          </a:p>
          <a:p>
            <a:pPr marL="0" indent="0">
              <a:buNone/>
            </a:pPr>
            <a:r>
              <a:rPr lang="en-GB" dirty="0">
                <a:latin typeface="Congenial" panose="02000503040000020004" pitchFamily="2" charset="0"/>
              </a:rPr>
              <a:t>The children took part in an activity in which they had to think like broadcast engineers. Using a printed football stadium layout, they were asked to predict how many cameras are needed to televise a sporting event and identify where these cameras should be placed. They carefully positioned markers around the stadium before discovering the real number of cameras used. The children were able to put their teamwork and critical thinking skills to great use!</a:t>
            </a:r>
          </a:p>
          <a:p>
            <a:pPr marL="0" indent="0">
              <a:buNone/>
            </a:pPr>
            <a:r>
              <a:rPr lang="en-GB" dirty="0">
                <a:latin typeface="Congenial" panose="02000503040000020004" pitchFamily="2" charset="0"/>
              </a:rPr>
              <a:t>Children then had the opportunity to handle genuine broadcasting equipment used at large-scale events such as sporting events, concerts and theatre productions. This sparked lots of thoughtful questions and curiosity about the wide range of jobs involved in the audio industry, from technical roles to creative careers.</a:t>
            </a:r>
          </a:p>
          <a:p>
            <a:pPr marL="0" indent="0">
              <a:buNone/>
            </a:pPr>
            <a:r>
              <a:rPr lang="en-GB" dirty="0">
                <a:latin typeface="Congenial" panose="02000503040000020004" pitchFamily="2" charset="0"/>
              </a:rPr>
              <a:t>This visit was a fantastic way to help the children connect their science lessons with exciting future career possibilities. Ben and Ian from Canford were so impressed with how engaged the children were and they were really impressed with their questions and contributions.</a:t>
            </a:r>
          </a:p>
        </p:txBody>
      </p:sp>
    </p:spTree>
    <p:extLst>
      <p:ext uri="{BB962C8B-B14F-4D97-AF65-F5344CB8AC3E}">
        <p14:creationId xmlns:p14="http://schemas.microsoft.com/office/powerpoint/2010/main" val="93431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41F836A7-9D13-3404-EDB4-E0841297D888}"/>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97004EA0-FAFC-878D-CC34-7634C7C88AA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Rectangle 6">
            <a:extLst>
              <a:ext uri="{FF2B5EF4-FFF2-40B4-BE49-F238E27FC236}">
                <a16:creationId xmlns:a16="http://schemas.microsoft.com/office/drawing/2014/main" id="{8D58E681-979E-9BF1-119D-19CAA78845B1}"/>
              </a:ext>
            </a:extLst>
          </p:cNvPr>
          <p:cNvSpPr>
            <a:spLocks noChangeArrowheads="1"/>
          </p:cNvSpPr>
          <p:nvPr/>
        </p:nvSpPr>
        <p:spPr bwMode="auto">
          <a:xfrm>
            <a:off x="0" y="2371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7">
            <a:extLst>
              <a:ext uri="{FF2B5EF4-FFF2-40B4-BE49-F238E27FC236}">
                <a16:creationId xmlns:a16="http://schemas.microsoft.com/office/drawing/2014/main" id="{5A74088C-4ABA-EFB3-A008-550F3435C495}"/>
              </a:ext>
            </a:extLst>
          </p:cNvPr>
          <p:cNvSpPr>
            <a:spLocks noChangeArrowheads="1"/>
          </p:cNvSpPr>
          <p:nvPr/>
        </p:nvSpPr>
        <p:spPr bwMode="auto">
          <a:xfrm>
            <a:off x="0" y="4238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8">
            <a:extLst>
              <a:ext uri="{FF2B5EF4-FFF2-40B4-BE49-F238E27FC236}">
                <a16:creationId xmlns:a16="http://schemas.microsoft.com/office/drawing/2014/main" id="{27C348B3-C219-31E7-B55A-50F588B69741}"/>
              </a:ext>
            </a:extLst>
          </p:cNvPr>
          <p:cNvSpPr>
            <a:spLocks noChangeArrowheads="1"/>
          </p:cNvSpPr>
          <p:nvPr/>
        </p:nvSpPr>
        <p:spPr bwMode="auto">
          <a:xfrm>
            <a:off x="0" y="613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id="{2B3554F0-2F41-9B64-D3CF-DBDD3366B39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Rectangle 4">
            <a:extLst>
              <a:ext uri="{FF2B5EF4-FFF2-40B4-BE49-F238E27FC236}">
                <a16:creationId xmlns:a16="http://schemas.microsoft.com/office/drawing/2014/main" id="{30B580DC-0052-5683-33B6-5BC957383B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Rectangle 5">
            <a:extLst>
              <a:ext uri="{FF2B5EF4-FFF2-40B4-BE49-F238E27FC236}">
                <a16:creationId xmlns:a16="http://schemas.microsoft.com/office/drawing/2014/main" id="{CE03D7FC-8BDA-A663-ACC9-1F0D5B69F75A}"/>
              </a:ext>
            </a:extLst>
          </p:cNvPr>
          <p:cNvSpPr>
            <a:spLocks noChangeArrowheads="1"/>
          </p:cNvSpPr>
          <p:nvPr/>
        </p:nvSpPr>
        <p:spPr bwMode="auto">
          <a:xfrm>
            <a:off x="0" y="203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6">
            <a:extLst>
              <a:ext uri="{FF2B5EF4-FFF2-40B4-BE49-F238E27FC236}">
                <a16:creationId xmlns:a16="http://schemas.microsoft.com/office/drawing/2014/main" id="{59FF1F19-20E6-F360-A659-E80E20EA13F5}"/>
              </a:ext>
            </a:extLst>
          </p:cNvPr>
          <p:cNvSpPr>
            <a:spLocks noChangeArrowheads="1"/>
          </p:cNvSpPr>
          <p:nvPr/>
        </p:nvSpPr>
        <p:spPr bwMode="auto">
          <a:xfrm>
            <a:off x="0" y="3629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Rectangle 7">
            <a:extLst>
              <a:ext uri="{FF2B5EF4-FFF2-40B4-BE49-F238E27FC236}">
                <a16:creationId xmlns:a16="http://schemas.microsoft.com/office/drawing/2014/main" id="{1A927011-20B5-790E-4835-AA08FA7B4820}"/>
              </a:ext>
            </a:extLst>
          </p:cNvPr>
          <p:cNvSpPr>
            <a:spLocks noChangeArrowheads="1"/>
          </p:cNvSpPr>
          <p:nvPr/>
        </p:nvSpPr>
        <p:spPr bwMode="auto">
          <a:xfrm>
            <a:off x="0" y="561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1" name="Picture 10">
            <a:extLst>
              <a:ext uri="{FF2B5EF4-FFF2-40B4-BE49-F238E27FC236}">
                <a16:creationId xmlns:a16="http://schemas.microsoft.com/office/drawing/2014/main" id="{8FB504F4-0C60-33AA-799B-2239532CC0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9236" r="233" b="24452"/>
          <a:stretch>
            <a:fillRect/>
          </a:stretch>
        </p:blipFill>
        <p:spPr bwMode="auto">
          <a:xfrm>
            <a:off x="-1" y="19916"/>
            <a:ext cx="2600448" cy="3177148"/>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70B0907C-4D89-EC3C-35AE-3EE4CD1A318F}"/>
              </a:ext>
            </a:extLst>
          </p:cNvPr>
          <p:cNvPicPr>
            <a:picLocks noChangeAspect="1"/>
          </p:cNvPicPr>
          <p:nvPr/>
        </p:nvPicPr>
        <p:blipFill rotWithShape="1">
          <a:blip r:embed="rId3">
            <a:extLst>
              <a:ext uri="{28A0092B-C50C-407E-A947-70E740481C1C}">
                <a14:useLocalDpi xmlns:a14="http://schemas.microsoft.com/office/drawing/2010/main" val="0"/>
              </a:ext>
            </a:extLst>
          </a:blip>
          <a:srcRect t="22812" b="23281"/>
          <a:stretch>
            <a:fillRect/>
          </a:stretch>
        </p:blipFill>
        <p:spPr bwMode="auto">
          <a:xfrm>
            <a:off x="9559637" y="3826603"/>
            <a:ext cx="2600450" cy="3031397"/>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C2E0A861-4CD4-2074-05C7-A9107F6ADCD8}"/>
              </a:ext>
            </a:extLst>
          </p:cNvPr>
          <p:cNvPicPr>
            <a:picLocks noChangeAspect="1"/>
          </p:cNvPicPr>
          <p:nvPr/>
        </p:nvPicPr>
        <p:blipFill rotWithShape="1">
          <a:blip r:embed="rId4">
            <a:extLst>
              <a:ext uri="{28A0092B-C50C-407E-A947-70E740481C1C}">
                <a14:useLocalDpi xmlns:a14="http://schemas.microsoft.com/office/drawing/2010/main" val="0"/>
              </a:ext>
            </a:extLst>
          </a:blip>
          <a:srcRect t="25000" b="21250"/>
          <a:stretch>
            <a:fillRect/>
          </a:stretch>
        </p:blipFill>
        <p:spPr bwMode="auto">
          <a:xfrm>
            <a:off x="9559637" y="-1"/>
            <a:ext cx="2632364" cy="3059104"/>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2C0DA975-5F37-E3FD-08BB-D3D2571D0449}"/>
              </a:ext>
            </a:extLst>
          </p:cNvPr>
          <p:cNvPicPr>
            <a:picLocks noChangeAspect="1"/>
          </p:cNvPicPr>
          <p:nvPr/>
        </p:nvPicPr>
        <p:blipFill rotWithShape="1">
          <a:blip r:embed="rId5">
            <a:extLst>
              <a:ext uri="{28A0092B-C50C-407E-A947-70E740481C1C}">
                <a14:useLocalDpi xmlns:a14="http://schemas.microsoft.com/office/drawing/2010/main" val="0"/>
              </a:ext>
            </a:extLst>
          </a:blip>
          <a:srcRect t="35156" b="34375"/>
          <a:stretch>
            <a:fillRect/>
          </a:stretch>
        </p:blipFill>
        <p:spPr bwMode="auto">
          <a:xfrm>
            <a:off x="3343198" y="1671145"/>
            <a:ext cx="5505604" cy="3627455"/>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D4D0DE18-8A9A-C544-47D1-32CEE6CCE533}"/>
              </a:ext>
            </a:extLst>
          </p:cNvPr>
          <p:cNvPicPr>
            <a:picLocks noChangeAspect="1"/>
          </p:cNvPicPr>
          <p:nvPr/>
        </p:nvPicPr>
        <p:blipFill rotWithShape="1">
          <a:blip r:embed="rId6">
            <a:extLst>
              <a:ext uri="{28A0092B-C50C-407E-A947-70E740481C1C}">
                <a14:useLocalDpi xmlns:a14="http://schemas.microsoft.com/office/drawing/2010/main" val="0"/>
              </a:ext>
            </a:extLst>
          </a:blip>
          <a:srcRect t="19844" b="20156"/>
          <a:stretch>
            <a:fillRect/>
          </a:stretch>
        </p:blipFill>
        <p:spPr bwMode="auto">
          <a:xfrm>
            <a:off x="-1" y="3484873"/>
            <a:ext cx="2600449" cy="33731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89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18AE1-AE6B-E750-73D6-4D43A8F9F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DB036-7D57-807C-209A-60FCBF8EDFF0}"/>
              </a:ext>
            </a:extLst>
          </p:cNvPr>
          <p:cNvSpPr>
            <a:spLocks noGrp="1"/>
          </p:cNvSpPr>
          <p:nvPr>
            <p:ph type="title"/>
          </p:nvPr>
        </p:nvSpPr>
        <p:spPr/>
        <p:txBody>
          <a:bodyPr/>
          <a:lstStyle/>
          <a:p>
            <a:pPr algn="ctr"/>
            <a:r>
              <a:rPr lang="en-GB" b="1" dirty="0">
                <a:latin typeface="Congenial" panose="02000503040000020004" pitchFamily="2" charset="0"/>
              </a:rPr>
              <a:t>Police workshop</a:t>
            </a:r>
            <a:endParaRPr lang="en-GB" dirty="0">
              <a:latin typeface="Congenial" panose="02000503040000020004" pitchFamily="2" charset="0"/>
            </a:endParaRPr>
          </a:p>
        </p:txBody>
      </p:sp>
      <p:sp>
        <p:nvSpPr>
          <p:cNvPr id="3" name="Content Placeholder 2">
            <a:extLst>
              <a:ext uri="{FF2B5EF4-FFF2-40B4-BE49-F238E27FC236}">
                <a16:creationId xmlns:a16="http://schemas.microsoft.com/office/drawing/2014/main" id="{73658730-D2D3-67BB-1ED8-D483AB126C9D}"/>
              </a:ext>
            </a:extLst>
          </p:cNvPr>
          <p:cNvSpPr>
            <a:spLocks noGrp="1"/>
          </p:cNvSpPr>
          <p:nvPr>
            <p:ph idx="1"/>
          </p:nvPr>
        </p:nvSpPr>
        <p:spPr>
          <a:xfrm>
            <a:off x="838200" y="1806384"/>
            <a:ext cx="10515600" cy="4889980"/>
          </a:xfrm>
        </p:spPr>
        <p:txBody>
          <a:bodyPr>
            <a:normAutofit lnSpcReduction="10000"/>
          </a:bodyPr>
          <a:lstStyle/>
          <a:p>
            <a:pPr marL="0" indent="0">
              <a:buNone/>
            </a:pPr>
            <a:r>
              <a:rPr lang="en-GB" dirty="0">
                <a:latin typeface="Congenial" panose="02000503040000020004" pitchFamily="2" charset="0"/>
              </a:rPr>
              <a:t>Some very lucky Year 6 pupils with aspirations in law and science took part in an exciting detective and forensics workshop - and what a day it was!</a:t>
            </a:r>
          </a:p>
          <a:p>
            <a:pPr marL="0" indent="0">
              <a:buNone/>
            </a:pPr>
            <a:r>
              <a:rPr lang="en-GB" dirty="0">
                <a:latin typeface="Congenial" panose="02000503040000020004" pitchFamily="2" charset="0"/>
              </a:rPr>
              <a:t>The children became real-life investigators, taking fingerprints, learning about DNA, and carefully collecting evidence from a mock crime scene. There was plenty of teamwork and problem-solving as they worked through clues, and Mrs Dryden was even arrested for theft!</a:t>
            </a:r>
          </a:p>
          <a:p>
            <a:pPr marL="0" indent="0">
              <a:buNone/>
            </a:pPr>
            <a:r>
              <a:rPr lang="en-GB" dirty="0">
                <a:latin typeface="Congenial" panose="02000503040000020004" pitchFamily="2" charset="0"/>
              </a:rPr>
              <a:t>It was a brilliant hands-on experience that gave pupils a true insight into police work and forensic science, helping them see how classroom learning connects to real careers. An excellent day all round - and we may have discovered a few future detectives along the way!</a:t>
            </a:r>
          </a:p>
        </p:txBody>
      </p:sp>
    </p:spTree>
    <p:extLst>
      <p:ext uri="{BB962C8B-B14F-4D97-AF65-F5344CB8AC3E}">
        <p14:creationId xmlns:p14="http://schemas.microsoft.com/office/powerpoint/2010/main" val="343649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5C6A7503-4C7F-BED4-473C-0DEBC5D40EDB}"/>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EA6827D5-0AC6-B1FD-C613-37A1FDBD4FF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Rectangle 6">
            <a:extLst>
              <a:ext uri="{FF2B5EF4-FFF2-40B4-BE49-F238E27FC236}">
                <a16:creationId xmlns:a16="http://schemas.microsoft.com/office/drawing/2014/main" id="{F0758519-2263-382E-CD5F-C3AEE996CD6D}"/>
              </a:ext>
            </a:extLst>
          </p:cNvPr>
          <p:cNvSpPr>
            <a:spLocks noChangeArrowheads="1"/>
          </p:cNvSpPr>
          <p:nvPr/>
        </p:nvSpPr>
        <p:spPr bwMode="auto">
          <a:xfrm>
            <a:off x="0" y="2371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7">
            <a:extLst>
              <a:ext uri="{FF2B5EF4-FFF2-40B4-BE49-F238E27FC236}">
                <a16:creationId xmlns:a16="http://schemas.microsoft.com/office/drawing/2014/main" id="{3ED1DBE9-930D-20EE-F284-1977C55CC448}"/>
              </a:ext>
            </a:extLst>
          </p:cNvPr>
          <p:cNvSpPr>
            <a:spLocks noChangeArrowheads="1"/>
          </p:cNvSpPr>
          <p:nvPr/>
        </p:nvSpPr>
        <p:spPr bwMode="auto">
          <a:xfrm>
            <a:off x="0" y="4238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8">
            <a:extLst>
              <a:ext uri="{FF2B5EF4-FFF2-40B4-BE49-F238E27FC236}">
                <a16:creationId xmlns:a16="http://schemas.microsoft.com/office/drawing/2014/main" id="{C0CD9DF4-B6B1-E16B-BD8D-2EC3A321018C}"/>
              </a:ext>
            </a:extLst>
          </p:cNvPr>
          <p:cNvSpPr>
            <a:spLocks noChangeArrowheads="1"/>
          </p:cNvSpPr>
          <p:nvPr/>
        </p:nvSpPr>
        <p:spPr bwMode="auto">
          <a:xfrm>
            <a:off x="0" y="613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id="{6FE8E766-59C4-EC3F-B894-C002D8E158E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Rectangle 4">
            <a:extLst>
              <a:ext uri="{FF2B5EF4-FFF2-40B4-BE49-F238E27FC236}">
                <a16:creationId xmlns:a16="http://schemas.microsoft.com/office/drawing/2014/main" id="{C25A019A-CBD4-2AB7-CF98-681FE78ED09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Rectangle 5">
            <a:extLst>
              <a:ext uri="{FF2B5EF4-FFF2-40B4-BE49-F238E27FC236}">
                <a16:creationId xmlns:a16="http://schemas.microsoft.com/office/drawing/2014/main" id="{FE8E8A47-B94F-97A7-DB67-3D4B6AA4EF85}"/>
              </a:ext>
            </a:extLst>
          </p:cNvPr>
          <p:cNvSpPr>
            <a:spLocks noChangeArrowheads="1"/>
          </p:cNvSpPr>
          <p:nvPr/>
        </p:nvSpPr>
        <p:spPr bwMode="auto">
          <a:xfrm>
            <a:off x="0" y="203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6">
            <a:extLst>
              <a:ext uri="{FF2B5EF4-FFF2-40B4-BE49-F238E27FC236}">
                <a16:creationId xmlns:a16="http://schemas.microsoft.com/office/drawing/2014/main" id="{17EDCB4A-4F03-BF44-4D91-94DCCFBBE608}"/>
              </a:ext>
            </a:extLst>
          </p:cNvPr>
          <p:cNvSpPr>
            <a:spLocks noChangeArrowheads="1"/>
          </p:cNvSpPr>
          <p:nvPr/>
        </p:nvSpPr>
        <p:spPr bwMode="auto">
          <a:xfrm>
            <a:off x="0" y="3629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Rectangle 7">
            <a:extLst>
              <a:ext uri="{FF2B5EF4-FFF2-40B4-BE49-F238E27FC236}">
                <a16:creationId xmlns:a16="http://schemas.microsoft.com/office/drawing/2014/main" id="{6603A6E2-69B7-3E6C-6F1B-BC6ABDCD70FF}"/>
              </a:ext>
            </a:extLst>
          </p:cNvPr>
          <p:cNvSpPr>
            <a:spLocks noChangeArrowheads="1"/>
          </p:cNvSpPr>
          <p:nvPr/>
        </p:nvSpPr>
        <p:spPr bwMode="auto">
          <a:xfrm>
            <a:off x="0" y="561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6" name="Picture 15">
            <a:extLst>
              <a:ext uri="{FF2B5EF4-FFF2-40B4-BE49-F238E27FC236}">
                <a16:creationId xmlns:a16="http://schemas.microsoft.com/office/drawing/2014/main" id="{11CFF031-E8A1-8FD8-0454-A660417941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59100" cy="2219325"/>
          </a:xfrm>
          <a:prstGeom prst="rect">
            <a:avLst/>
          </a:prstGeom>
          <a:noFill/>
          <a:ln>
            <a:noFill/>
          </a:ln>
        </p:spPr>
      </p:pic>
      <p:pic>
        <p:nvPicPr>
          <p:cNvPr id="17" name="Picture 16">
            <a:extLst>
              <a:ext uri="{FF2B5EF4-FFF2-40B4-BE49-F238E27FC236}">
                <a16:creationId xmlns:a16="http://schemas.microsoft.com/office/drawing/2014/main" id="{2F005FD4-F05D-0E24-8DEF-E55EF2354C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9100" y="-4764"/>
            <a:ext cx="2959092" cy="2219319"/>
          </a:xfrm>
          <a:prstGeom prst="rect">
            <a:avLst/>
          </a:prstGeom>
          <a:noFill/>
          <a:ln>
            <a:noFill/>
          </a:ln>
        </p:spPr>
      </p:pic>
      <p:pic>
        <p:nvPicPr>
          <p:cNvPr id="18" name="Picture 17">
            <a:extLst>
              <a:ext uri="{FF2B5EF4-FFF2-40B4-BE49-F238E27FC236}">
                <a16:creationId xmlns:a16="http://schemas.microsoft.com/office/drawing/2014/main" id="{3632C4EE-2019-31EA-FDDF-787C0A3281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8191" y="-9534"/>
            <a:ext cx="2959091" cy="2219318"/>
          </a:xfrm>
          <a:prstGeom prst="rect">
            <a:avLst/>
          </a:prstGeom>
          <a:noFill/>
          <a:ln>
            <a:noFill/>
          </a:ln>
        </p:spPr>
      </p:pic>
      <p:pic>
        <p:nvPicPr>
          <p:cNvPr id="19" name="Picture 18">
            <a:extLst>
              <a:ext uri="{FF2B5EF4-FFF2-40B4-BE49-F238E27FC236}">
                <a16:creationId xmlns:a16="http://schemas.microsoft.com/office/drawing/2014/main" id="{003DFB69-1314-4B74-0B9D-13F8943952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77281" y="-14305"/>
            <a:ext cx="2971813" cy="2228860"/>
          </a:xfrm>
          <a:prstGeom prst="rect">
            <a:avLst/>
          </a:prstGeom>
          <a:noFill/>
          <a:ln>
            <a:noFill/>
          </a:ln>
        </p:spPr>
      </p:pic>
      <p:pic>
        <p:nvPicPr>
          <p:cNvPr id="20" name="Picture 19">
            <a:extLst>
              <a:ext uri="{FF2B5EF4-FFF2-40B4-BE49-F238E27FC236}">
                <a16:creationId xmlns:a16="http://schemas.microsoft.com/office/drawing/2014/main" id="{61B14DB9-7E20-E412-0C1F-5AEF6A5436F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95" y="2219325"/>
            <a:ext cx="1886650" cy="2516904"/>
          </a:xfrm>
          <a:prstGeom prst="rect">
            <a:avLst/>
          </a:prstGeom>
          <a:noFill/>
          <a:ln>
            <a:noFill/>
          </a:ln>
        </p:spPr>
      </p:pic>
      <p:pic>
        <p:nvPicPr>
          <p:cNvPr id="21" name="Picture 20">
            <a:extLst>
              <a:ext uri="{FF2B5EF4-FFF2-40B4-BE49-F238E27FC236}">
                <a16:creationId xmlns:a16="http://schemas.microsoft.com/office/drawing/2014/main" id="{7226B71A-DD93-AFD0-5C30-BBE10ECB89C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27756" y="2219319"/>
            <a:ext cx="3349520" cy="2512140"/>
          </a:xfrm>
          <a:prstGeom prst="rect">
            <a:avLst/>
          </a:prstGeom>
          <a:noFill/>
          <a:ln>
            <a:noFill/>
          </a:ln>
        </p:spPr>
      </p:pic>
      <p:pic>
        <p:nvPicPr>
          <p:cNvPr id="22" name="Picture 21">
            <a:extLst>
              <a:ext uri="{FF2B5EF4-FFF2-40B4-BE49-F238E27FC236}">
                <a16:creationId xmlns:a16="http://schemas.microsoft.com/office/drawing/2014/main" id="{9A74337E-0A96-DEB0-4AEB-E1D0A8F8B75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94887" y="2209784"/>
            <a:ext cx="3622509" cy="2716428"/>
          </a:xfrm>
          <a:prstGeom prst="rect">
            <a:avLst/>
          </a:prstGeom>
          <a:noFill/>
        </p:spPr>
      </p:pic>
      <p:pic>
        <p:nvPicPr>
          <p:cNvPr id="23" name="Picture 22">
            <a:extLst>
              <a:ext uri="{FF2B5EF4-FFF2-40B4-BE49-F238E27FC236}">
                <a16:creationId xmlns:a16="http://schemas.microsoft.com/office/drawing/2014/main" id="{4B02D7B8-D4FF-01B2-C068-F80287C6693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295" y="4736229"/>
            <a:ext cx="2829028" cy="2121771"/>
          </a:xfrm>
          <a:prstGeom prst="rect">
            <a:avLst/>
          </a:prstGeom>
          <a:noFill/>
          <a:ln>
            <a:noFill/>
          </a:ln>
        </p:spPr>
      </p:pic>
      <p:pic>
        <p:nvPicPr>
          <p:cNvPr id="24" name="Picture 23">
            <a:extLst>
              <a:ext uri="{FF2B5EF4-FFF2-40B4-BE49-F238E27FC236}">
                <a16:creationId xmlns:a16="http://schemas.microsoft.com/office/drawing/2014/main" id="{F90B51DD-652E-2D9F-1D4C-DB39E2BD661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78065" y="4731458"/>
            <a:ext cx="2829254" cy="2121765"/>
          </a:xfrm>
          <a:prstGeom prst="rect">
            <a:avLst/>
          </a:prstGeom>
          <a:noFill/>
          <a:ln>
            <a:noFill/>
          </a:ln>
        </p:spPr>
      </p:pic>
      <p:pic>
        <p:nvPicPr>
          <p:cNvPr id="25" name="Picture 24">
            <a:extLst>
              <a:ext uri="{FF2B5EF4-FFF2-40B4-BE49-F238E27FC236}">
                <a16:creationId xmlns:a16="http://schemas.microsoft.com/office/drawing/2014/main" id="{93C01847-0347-2EBE-CAE2-9FAF5119318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91651" y="4731457"/>
            <a:ext cx="2829012" cy="2121759"/>
          </a:xfrm>
          <a:prstGeom prst="rect">
            <a:avLst/>
          </a:prstGeom>
          <a:noFill/>
          <a:ln>
            <a:noFill/>
          </a:ln>
        </p:spPr>
      </p:pic>
      <p:pic>
        <p:nvPicPr>
          <p:cNvPr id="26" name="Picture 25">
            <a:extLst>
              <a:ext uri="{FF2B5EF4-FFF2-40B4-BE49-F238E27FC236}">
                <a16:creationId xmlns:a16="http://schemas.microsoft.com/office/drawing/2014/main" id="{85A92222-0B5E-0CF7-6620-56C3CD83A68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304994" y="4698789"/>
            <a:ext cx="2882872" cy="2162154"/>
          </a:xfrm>
          <a:prstGeom prst="rect">
            <a:avLst/>
          </a:prstGeom>
          <a:noFill/>
          <a:ln>
            <a:noFill/>
          </a:ln>
        </p:spPr>
      </p:pic>
      <p:pic>
        <p:nvPicPr>
          <p:cNvPr id="27" name="Picture 26">
            <a:extLst>
              <a:ext uri="{FF2B5EF4-FFF2-40B4-BE49-F238E27FC236}">
                <a16:creationId xmlns:a16="http://schemas.microsoft.com/office/drawing/2014/main" id="{05E0AA87-9D80-42B2-604E-DF19051E8A71}"/>
              </a:ext>
            </a:extLst>
          </p:cNvPr>
          <p:cNvPicPr>
            <a:picLocks noChangeAspect="1"/>
          </p:cNvPicPr>
          <p:nvPr/>
        </p:nvPicPr>
        <p:blipFill>
          <a:blip r:embed="rId13">
            <a:extLst>
              <a:ext uri="{28A0092B-C50C-407E-A947-70E740481C1C}">
                <a14:useLocalDpi xmlns:a14="http://schemas.microsoft.com/office/drawing/2010/main" val="0"/>
              </a:ext>
            </a:extLst>
          </a:blip>
          <a:srcRect r="5717"/>
          <a:stretch>
            <a:fillRect/>
          </a:stretch>
        </p:blipFill>
        <p:spPr bwMode="auto">
          <a:xfrm>
            <a:off x="9535008" y="2428210"/>
            <a:ext cx="2633497" cy="2094357"/>
          </a:xfrm>
          <a:prstGeom prst="rect">
            <a:avLst/>
          </a:prstGeom>
          <a:noFill/>
          <a:ln>
            <a:noFill/>
          </a:ln>
        </p:spPr>
      </p:pic>
    </p:spTree>
    <p:extLst>
      <p:ext uri="{BB962C8B-B14F-4D97-AF65-F5344CB8AC3E}">
        <p14:creationId xmlns:p14="http://schemas.microsoft.com/office/powerpoint/2010/main" val="424441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04A0-84D6-55B4-BC13-88EDEBAADFF2}"/>
              </a:ext>
            </a:extLst>
          </p:cNvPr>
          <p:cNvSpPr>
            <a:spLocks noGrp="1"/>
          </p:cNvSpPr>
          <p:nvPr>
            <p:ph type="title"/>
          </p:nvPr>
        </p:nvSpPr>
        <p:spPr/>
        <p:txBody>
          <a:bodyPr/>
          <a:lstStyle/>
          <a:p>
            <a:pPr algn="ctr"/>
            <a:r>
              <a:rPr lang="en-GB" b="1" dirty="0">
                <a:latin typeface="Congenial" panose="02000503040000020004" pitchFamily="2" charset="0"/>
              </a:rPr>
              <a:t>Magic Mick</a:t>
            </a:r>
            <a:endParaRPr lang="en-GB" dirty="0">
              <a:latin typeface="Congenial" panose="02000503040000020004" pitchFamily="2" charset="0"/>
            </a:endParaRPr>
          </a:p>
        </p:txBody>
      </p:sp>
      <p:sp>
        <p:nvSpPr>
          <p:cNvPr id="3" name="Content Placeholder 2">
            <a:extLst>
              <a:ext uri="{FF2B5EF4-FFF2-40B4-BE49-F238E27FC236}">
                <a16:creationId xmlns:a16="http://schemas.microsoft.com/office/drawing/2014/main" id="{027B22B9-CBCB-D472-9F49-6784E24C302E}"/>
              </a:ext>
            </a:extLst>
          </p:cNvPr>
          <p:cNvSpPr>
            <a:spLocks noGrp="1"/>
          </p:cNvSpPr>
          <p:nvPr>
            <p:ph idx="1"/>
          </p:nvPr>
        </p:nvSpPr>
        <p:spPr>
          <a:xfrm>
            <a:off x="838200" y="1806384"/>
            <a:ext cx="10515600" cy="4686491"/>
          </a:xfrm>
        </p:spPr>
        <p:txBody>
          <a:bodyPr>
            <a:normAutofit fontScale="92500" lnSpcReduction="20000"/>
          </a:bodyPr>
          <a:lstStyle/>
          <a:p>
            <a:pPr marL="0" indent="0">
              <a:buNone/>
            </a:pPr>
            <a:r>
              <a:rPr lang="en-GB" sz="3000" dirty="0">
                <a:latin typeface="Congenial" panose="02000503040000020004" pitchFamily="2" charset="0"/>
              </a:rPr>
              <a:t>As part of our Fulwell Fringe whole-school project, pupils will be exploring careers linked to performance, both on stage and behind the scenes.</a:t>
            </a:r>
          </a:p>
          <a:p>
            <a:pPr marL="0" indent="0">
              <a:buNone/>
            </a:pPr>
            <a:r>
              <a:rPr lang="en-GB" sz="3000" dirty="0">
                <a:latin typeface="Congenial" panose="02000503040000020004" pitchFamily="2" charset="0"/>
              </a:rPr>
              <a:t>Children were excited to welcome local magician Magic Mick, who led a fun assembly packed with amazing tricks and plenty of laughs. Alongside the magic, Mick shared what it’s really like to work as a professional magician, giving children an insight into how a hobby then begins in childhood can grow into a career.</a:t>
            </a:r>
          </a:p>
          <a:p>
            <a:pPr marL="0" indent="0">
              <a:buNone/>
            </a:pPr>
            <a:r>
              <a:rPr lang="en-GB" sz="3000" dirty="0">
                <a:latin typeface="Congenial" panose="02000503040000020004" pitchFamily="2" charset="0"/>
              </a:rPr>
              <a:t>After the show, pupils were set a challenge of their own: learn a magic trick, which is one of our Fulwell 50 challenges. It was wonderful to see children building confidence while developing new skills. This was a magical visit that truly brought career learning to life!</a:t>
            </a:r>
          </a:p>
          <a:p>
            <a:pPr marL="0" indent="0">
              <a:buNone/>
            </a:pPr>
            <a:endParaRPr lang="en-GB" dirty="0"/>
          </a:p>
        </p:txBody>
      </p:sp>
    </p:spTree>
    <p:extLst>
      <p:ext uri="{BB962C8B-B14F-4D97-AF65-F5344CB8AC3E}">
        <p14:creationId xmlns:p14="http://schemas.microsoft.com/office/powerpoint/2010/main" val="5069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1028" name="Picture 48">
            <a:extLst>
              <a:ext uri="{FF2B5EF4-FFF2-40B4-BE49-F238E27FC236}">
                <a16:creationId xmlns:a16="http://schemas.microsoft.com/office/drawing/2014/main" id="{17667176-BDF7-B683-4C68-938561A7A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7962" cy="360597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1">
            <a:extLst>
              <a:ext uri="{FF2B5EF4-FFF2-40B4-BE49-F238E27FC236}">
                <a16:creationId xmlns:a16="http://schemas.microsoft.com/office/drawing/2014/main" id="{ACD14B21-6259-E5BE-447B-C71596D07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892" y="3642848"/>
            <a:ext cx="4274522" cy="32020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933E378C-13B3-BAD2-6F00-D1D7A8B7DFA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6">
            <a:extLst>
              <a:ext uri="{FF2B5EF4-FFF2-40B4-BE49-F238E27FC236}">
                <a16:creationId xmlns:a16="http://schemas.microsoft.com/office/drawing/2014/main" id="{4834DE63-C389-C38B-1AE3-70216F60BEF0}"/>
              </a:ext>
            </a:extLst>
          </p:cNvPr>
          <p:cNvSpPr>
            <a:spLocks noChangeArrowheads="1"/>
          </p:cNvSpPr>
          <p:nvPr/>
        </p:nvSpPr>
        <p:spPr bwMode="auto">
          <a:xfrm>
            <a:off x="0" y="2371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7">
            <a:extLst>
              <a:ext uri="{FF2B5EF4-FFF2-40B4-BE49-F238E27FC236}">
                <a16:creationId xmlns:a16="http://schemas.microsoft.com/office/drawing/2014/main" id="{411462E3-FE48-1F43-27FF-148EEA13594E}"/>
              </a:ext>
            </a:extLst>
          </p:cNvPr>
          <p:cNvSpPr>
            <a:spLocks noChangeArrowheads="1"/>
          </p:cNvSpPr>
          <p:nvPr/>
        </p:nvSpPr>
        <p:spPr bwMode="auto">
          <a:xfrm>
            <a:off x="0" y="4238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Rectangle 8">
            <a:extLst>
              <a:ext uri="{FF2B5EF4-FFF2-40B4-BE49-F238E27FC236}">
                <a16:creationId xmlns:a16="http://schemas.microsoft.com/office/drawing/2014/main" id="{F7858067-0976-E228-83A2-0B6E1598E8A0}"/>
              </a:ext>
            </a:extLst>
          </p:cNvPr>
          <p:cNvSpPr>
            <a:spLocks noChangeArrowheads="1"/>
          </p:cNvSpPr>
          <p:nvPr/>
        </p:nvSpPr>
        <p:spPr bwMode="auto">
          <a:xfrm>
            <a:off x="0" y="613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49">
            <a:extLst>
              <a:ext uri="{FF2B5EF4-FFF2-40B4-BE49-F238E27FC236}">
                <a16:creationId xmlns:a16="http://schemas.microsoft.com/office/drawing/2014/main" id="{EE311D10-670F-2611-8914-44DD7D07B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372" y="58058"/>
            <a:ext cx="4807962" cy="36105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50">
            <a:extLst>
              <a:ext uri="{FF2B5EF4-FFF2-40B4-BE49-F238E27FC236}">
                <a16:creationId xmlns:a16="http://schemas.microsoft.com/office/drawing/2014/main" id="{9D9F6880-F9F8-81F3-7F9E-3CA178687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850" y="3634930"/>
            <a:ext cx="4274522" cy="320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5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28C01-657D-8D16-A377-C3EB6C307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ADFA71-53CC-CF01-690D-CCBDDE750099}"/>
              </a:ext>
            </a:extLst>
          </p:cNvPr>
          <p:cNvSpPr>
            <a:spLocks noGrp="1"/>
          </p:cNvSpPr>
          <p:nvPr>
            <p:ph type="title"/>
          </p:nvPr>
        </p:nvSpPr>
        <p:spPr/>
        <p:txBody>
          <a:bodyPr/>
          <a:lstStyle/>
          <a:p>
            <a:pPr algn="ctr"/>
            <a:r>
              <a:rPr lang="en-GB" b="1" dirty="0">
                <a:latin typeface="Congenial" panose="02000503040000020004" pitchFamily="2" charset="0"/>
              </a:rPr>
              <a:t>Helen Rutter</a:t>
            </a:r>
            <a:endParaRPr lang="en-GB" dirty="0">
              <a:latin typeface="Congenial" panose="02000503040000020004" pitchFamily="2" charset="0"/>
            </a:endParaRPr>
          </a:p>
        </p:txBody>
      </p:sp>
      <p:sp>
        <p:nvSpPr>
          <p:cNvPr id="3" name="Content Placeholder 2">
            <a:extLst>
              <a:ext uri="{FF2B5EF4-FFF2-40B4-BE49-F238E27FC236}">
                <a16:creationId xmlns:a16="http://schemas.microsoft.com/office/drawing/2014/main" id="{7A6677BD-A86C-DF5B-7E55-26450F2FDDC1}"/>
              </a:ext>
            </a:extLst>
          </p:cNvPr>
          <p:cNvSpPr>
            <a:spLocks noGrp="1"/>
          </p:cNvSpPr>
          <p:nvPr>
            <p:ph idx="1"/>
          </p:nvPr>
        </p:nvSpPr>
        <p:spPr>
          <a:xfrm>
            <a:off x="838200" y="1806384"/>
            <a:ext cx="10515600" cy="4686491"/>
          </a:xfrm>
        </p:spPr>
        <p:txBody>
          <a:bodyPr>
            <a:normAutofit fontScale="92500" lnSpcReduction="10000"/>
          </a:bodyPr>
          <a:lstStyle/>
          <a:p>
            <a:pPr marL="0" indent="0">
              <a:buNone/>
            </a:pPr>
            <a:r>
              <a:rPr lang="en-GB" dirty="0">
                <a:latin typeface="Congenial" panose="02000503040000020004" pitchFamily="2" charset="0"/>
              </a:rPr>
              <a:t>Year 5 and 6 were treated to a fantastic author visit from Helen Rutter, who shared her journey to becoming a writer, the inspiration behind her stories, and what life is really like as an author.</a:t>
            </a:r>
          </a:p>
          <a:p>
            <a:pPr marL="0" indent="0">
              <a:buNone/>
            </a:pPr>
            <a:r>
              <a:rPr lang="en-GB" dirty="0">
                <a:latin typeface="Congenial" panose="02000503040000020004" pitchFamily="2" charset="0"/>
              </a:rPr>
              <a:t>Children loved hearing about Helen’s creative process - and some even became proud owners of a signed copy of her book </a:t>
            </a:r>
            <a:r>
              <a:rPr lang="en-GB" i="1" dirty="0">
                <a:latin typeface="Congenial" panose="02000503040000020004" pitchFamily="2" charset="0"/>
              </a:rPr>
              <a:t>The Boy With BIG Decisions</a:t>
            </a:r>
            <a:r>
              <a:rPr lang="en-GB" dirty="0">
                <a:latin typeface="Congenial" panose="02000503040000020004" pitchFamily="2" charset="0"/>
              </a:rPr>
              <a:t>!</a:t>
            </a:r>
          </a:p>
          <a:p>
            <a:pPr marL="0" indent="0">
              <a:buNone/>
            </a:pPr>
            <a:r>
              <a:rPr lang="en-GB" dirty="0">
                <a:latin typeface="Congenial" panose="02000503040000020004" pitchFamily="2" charset="0"/>
              </a:rPr>
              <a:t>Inspired by the visit, pupils went on to plan their own branching stories, where the reader gets to choose how the tale unfolds. It was wonderful to see so much imagination, creativity and confidence on display.</a:t>
            </a:r>
          </a:p>
          <a:p>
            <a:pPr marL="0" indent="0">
              <a:buNone/>
            </a:pPr>
            <a:r>
              <a:rPr lang="en-GB" dirty="0">
                <a:latin typeface="Congenial" panose="02000503040000020004" pitchFamily="2" charset="0"/>
              </a:rPr>
              <a:t>It was such a brilliant way to spark a real buzz for reading and writing, and hopefully inspiring some future authors!</a:t>
            </a:r>
          </a:p>
          <a:p>
            <a:pPr marL="0" indent="0">
              <a:buNone/>
            </a:pPr>
            <a:endParaRPr lang="en-GB" dirty="0"/>
          </a:p>
        </p:txBody>
      </p:sp>
    </p:spTree>
    <p:extLst>
      <p:ext uri="{BB962C8B-B14F-4D97-AF65-F5344CB8AC3E}">
        <p14:creationId xmlns:p14="http://schemas.microsoft.com/office/powerpoint/2010/main" val="384707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185F506A-6D71-727E-959F-490C334A0545}"/>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9126BF9D-8343-F675-8312-02824AAA352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Rectangle 6">
            <a:extLst>
              <a:ext uri="{FF2B5EF4-FFF2-40B4-BE49-F238E27FC236}">
                <a16:creationId xmlns:a16="http://schemas.microsoft.com/office/drawing/2014/main" id="{28D8E4E3-FE7D-45F4-F995-5BA1DF0CE6BE}"/>
              </a:ext>
            </a:extLst>
          </p:cNvPr>
          <p:cNvSpPr>
            <a:spLocks noChangeArrowheads="1"/>
          </p:cNvSpPr>
          <p:nvPr/>
        </p:nvSpPr>
        <p:spPr bwMode="auto">
          <a:xfrm>
            <a:off x="0" y="2371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7">
            <a:extLst>
              <a:ext uri="{FF2B5EF4-FFF2-40B4-BE49-F238E27FC236}">
                <a16:creationId xmlns:a16="http://schemas.microsoft.com/office/drawing/2014/main" id="{C50946F3-F350-9F2F-FC22-428E54D3D437}"/>
              </a:ext>
            </a:extLst>
          </p:cNvPr>
          <p:cNvSpPr>
            <a:spLocks noChangeArrowheads="1"/>
          </p:cNvSpPr>
          <p:nvPr/>
        </p:nvSpPr>
        <p:spPr bwMode="auto">
          <a:xfrm>
            <a:off x="0" y="4238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8">
            <a:extLst>
              <a:ext uri="{FF2B5EF4-FFF2-40B4-BE49-F238E27FC236}">
                <a16:creationId xmlns:a16="http://schemas.microsoft.com/office/drawing/2014/main" id="{ADA1A7E3-2BB9-336B-6012-615E0FBDED1C}"/>
              </a:ext>
            </a:extLst>
          </p:cNvPr>
          <p:cNvSpPr>
            <a:spLocks noChangeArrowheads="1"/>
          </p:cNvSpPr>
          <p:nvPr/>
        </p:nvSpPr>
        <p:spPr bwMode="auto">
          <a:xfrm>
            <a:off x="0" y="613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050" name="Picture 46">
            <a:extLst>
              <a:ext uri="{FF2B5EF4-FFF2-40B4-BE49-F238E27FC236}">
                <a16:creationId xmlns:a16="http://schemas.microsoft.com/office/drawing/2014/main" id="{682460BB-5BCB-590B-BBB5-4498821347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69" b="41733"/>
          <a:stretch>
            <a:fillRect/>
          </a:stretch>
        </p:blipFill>
        <p:spPr bwMode="auto">
          <a:xfrm>
            <a:off x="0" y="0"/>
            <a:ext cx="5846618" cy="44862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7">
            <a:extLst>
              <a:ext uri="{FF2B5EF4-FFF2-40B4-BE49-F238E27FC236}">
                <a16:creationId xmlns:a16="http://schemas.microsoft.com/office/drawing/2014/main" id="{9EE8C4BC-77E6-49EA-96DD-9C223E4407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938" b="40468"/>
          <a:stretch>
            <a:fillRect/>
          </a:stretch>
        </p:blipFill>
        <p:spPr bwMode="auto">
          <a:xfrm>
            <a:off x="5664963" y="2174587"/>
            <a:ext cx="6527037" cy="47711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37A8CE5E-43AB-CE4E-72A5-1B3B4D9C2E3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72245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66F21-D1EE-300C-FB01-62A5047F1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0FFF8-4F7C-C9DB-637F-C47393955BC2}"/>
              </a:ext>
            </a:extLst>
          </p:cNvPr>
          <p:cNvSpPr>
            <a:spLocks noGrp="1"/>
          </p:cNvSpPr>
          <p:nvPr>
            <p:ph type="title"/>
          </p:nvPr>
        </p:nvSpPr>
        <p:spPr/>
        <p:txBody>
          <a:bodyPr/>
          <a:lstStyle/>
          <a:p>
            <a:pPr algn="ctr"/>
            <a:r>
              <a:rPr lang="en-GB" b="1" dirty="0">
                <a:latin typeface="Congenial" panose="02000503040000020004" pitchFamily="2" charset="0"/>
              </a:rPr>
              <a:t>Girl Powered</a:t>
            </a:r>
            <a:endParaRPr lang="en-GB" dirty="0">
              <a:latin typeface="Congenial" panose="02000503040000020004" pitchFamily="2" charset="0"/>
            </a:endParaRPr>
          </a:p>
        </p:txBody>
      </p:sp>
      <p:sp>
        <p:nvSpPr>
          <p:cNvPr id="3" name="Content Placeholder 2">
            <a:extLst>
              <a:ext uri="{FF2B5EF4-FFF2-40B4-BE49-F238E27FC236}">
                <a16:creationId xmlns:a16="http://schemas.microsoft.com/office/drawing/2014/main" id="{12FE9D60-648F-7038-D10F-491E717ED868}"/>
              </a:ext>
            </a:extLst>
          </p:cNvPr>
          <p:cNvSpPr>
            <a:spLocks noGrp="1"/>
          </p:cNvSpPr>
          <p:nvPr>
            <p:ph idx="1"/>
          </p:nvPr>
        </p:nvSpPr>
        <p:spPr>
          <a:xfrm>
            <a:off x="838200" y="1806384"/>
            <a:ext cx="10515600" cy="4686491"/>
          </a:xfrm>
        </p:spPr>
        <p:txBody>
          <a:bodyPr>
            <a:normAutofit fontScale="92500" lnSpcReduction="20000"/>
          </a:bodyPr>
          <a:lstStyle/>
          <a:p>
            <a:pPr marL="0" indent="0">
              <a:buNone/>
            </a:pPr>
            <a:r>
              <a:rPr lang="en-GB" dirty="0">
                <a:latin typeface="Congenial" panose="02000503040000020004" pitchFamily="2" charset="0"/>
              </a:rPr>
              <a:t>A team of Year 5 and 6 girls were thrilled to take part in Girl Powered - an exciting robotics event which took place at Komatsu Europe in Birtley. This competition was specifically designed for Key Stage 2 girls, with the aim of sparking curiosity, building confidence, and encouraging greater female participation in STEM subjects.</a:t>
            </a:r>
          </a:p>
          <a:p>
            <a:pPr marL="0" indent="0">
              <a:buNone/>
            </a:pPr>
            <a:r>
              <a:rPr lang="en-GB" dirty="0">
                <a:latin typeface="Congenial" panose="02000503040000020004" pitchFamily="2" charset="0"/>
              </a:rPr>
              <a:t>In the weeks leading up to the competition and throughout the event, the girls worked together to explore robotics, solve challenges, and see first-hand how creativity, teamwork and technology come together. There was plenty of excitement as the robots were tested and improved!</a:t>
            </a:r>
          </a:p>
          <a:p>
            <a:pPr marL="0" indent="0">
              <a:buNone/>
            </a:pPr>
            <a:r>
              <a:rPr lang="en-GB" dirty="0">
                <a:latin typeface="Congenial" panose="02000503040000020004" pitchFamily="2" charset="0"/>
              </a:rPr>
              <a:t>It was a fantastic opportunity for our girls to discover new skills and start imagining future careers in science, engineering and technology. It was a truly empowering day, and a brilliant reminder that STEM is for everyone!</a:t>
            </a:r>
          </a:p>
        </p:txBody>
      </p:sp>
    </p:spTree>
    <p:extLst>
      <p:ext uri="{BB962C8B-B14F-4D97-AF65-F5344CB8AC3E}">
        <p14:creationId xmlns:p14="http://schemas.microsoft.com/office/powerpoint/2010/main" val="277536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C3C7C7EF-8F45-BD7E-9C35-4FADE76DE78D}"/>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444BCA53-4880-5DC6-AE9E-D67A974B3B6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Rectangle 6">
            <a:extLst>
              <a:ext uri="{FF2B5EF4-FFF2-40B4-BE49-F238E27FC236}">
                <a16:creationId xmlns:a16="http://schemas.microsoft.com/office/drawing/2014/main" id="{63E2EE7D-FB8B-F211-5576-D347E307415C}"/>
              </a:ext>
            </a:extLst>
          </p:cNvPr>
          <p:cNvSpPr>
            <a:spLocks noChangeArrowheads="1"/>
          </p:cNvSpPr>
          <p:nvPr/>
        </p:nvSpPr>
        <p:spPr bwMode="auto">
          <a:xfrm>
            <a:off x="0" y="2371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7">
            <a:extLst>
              <a:ext uri="{FF2B5EF4-FFF2-40B4-BE49-F238E27FC236}">
                <a16:creationId xmlns:a16="http://schemas.microsoft.com/office/drawing/2014/main" id="{8AC5AC47-8F2F-8104-35CC-F874A131C8B4}"/>
              </a:ext>
            </a:extLst>
          </p:cNvPr>
          <p:cNvSpPr>
            <a:spLocks noChangeArrowheads="1"/>
          </p:cNvSpPr>
          <p:nvPr/>
        </p:nvSpPr>
        <p:spPr bwMode="auto">
          <a:xfrm>
            <a:off x="0" y="4238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8">
            <a:extLst>
              <a:ext uri="{FF2B5EF4-FFF2-40B4-BE49-F238E27FC236}">
                <a16:creationId xmlns:a16="http://schemas.microsoft.com/office/drawing/2014/main" id="{842D68CB-92D8-AE9C-0646-DCBF6D3B5F35}"/>
              </a:ext>
            </a:extLst>
          </p:cNvPr>
          <p:cNvSpPr>
            <a:spLocks noChangeArrowheads="1"/>
          </p:cNvSpPr>
          <p:nvPr/>
        </p:nvSpPr>
        <p:spPr bwMode="auto">
          <a:xfrm>
            <a:off x="0" y="613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id="{28DE7B0F-1867-3227-9B9F-F449A717A6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075" name="Picture 40">
            <a:extLst>
              <a:ext uri="{FF2B5EF4-FFF2-40B4-BE49-F238E27FC236}">
                <a16:creationId xmlns:a16="http://schemas.microsoft.com/office/drawing/2014/main" id="{73A4F817-A1C3-2609-DACA-AC587AA8A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001" b="31250"/>
          <a:stretch>
            <a:fillRect/>
          </a:stretch>
        </p:blipFill>
        <p:spPr bwMode="auto">
          <a:xfrm>
            <a:off x="92520" y="157508"/>
            <a:ext cx="5070398" cy="37242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42">
            <a:extLst>
              <a:ext uri="{FF2B5EF4-FFF2-40B4-BE49-F238E27FC236}">
                <a16:creationId xmlns:a16="http://schemas.microsoft.com/office/drawing/2014/main" id="{4CAD8A83-6833-E3FE-D5BA-FC10DF535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5313" b="30937"/>
          <a:stretch>
            <a:fillRect/>
          </a:stretch>
        </p:blipFill>
        <p:spPr bwMode="auto">
          <a:xfrm>
            <a:off x="7029083" y="181668"/>
            <a:ext cx="4996661" cy="3675957"/>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44">
            <a:extLst>
              <a:ext uri="{FF2B5EF4-FFF2-40B4-BE49-F238E27FC236}">
                <a16:creationId xmlns:a16="http://schemas.microsoft.com/office/drawing/2014/main" id="{BB71F17B-1E5D-D4C2-7D58-7274AFF47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5625" b="31406"/>
          <a:stretch>
            <a:fillRect/>
          </a:stretch>
        </p:blipFill>
        <p:spPr bwMode="auto">
          <a:xfrm>
            <a:off x="3689927" y="3399271"/>
            <a:ext cx="4812145" cy="34587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420CD97A-7067-6642-7D75-36D99A7436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5">
            <a:extLst>
              <a:ext uri="{FF2B5EF4-FFF2-40B4-BE49-F238E27FC236}">
                <a16:creationId xmlns:a16="http://schemas.microsoft.com/office/drawing/2014/main" id="{14230B34-AA27-942D-61C5-FA5CA8A43FC5}"/>
              </a:ext>
            </a:extLst>
          </p:cNvPr>
          <p:cNvSpPr>
            <a:spLocks noChangeArrowheads="1"/>
          </p:cNvSpPr>
          <p:nvPr/>
        </p:nvSpPr>
        <p:spPr bwMode="auto">
          <a:xfrm>
            <a:off x="0" y="203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09E85B74-BEAA-89E0-1209-0C4EADE75E8F}"/>
              </a:ext>
            </a:extLst>
          </p:cNvPr>
          <p:cNvSpPr>
            <a:spLocks noChangeArrowheads="1"/>
          </p:cNvSpPr>
          <p:nvPr/>
        </p:nvSpPr>
        <p:spPr bwMode="auto">
          <a:xfrm>
            <a:off x="0" y="3629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
            <a:extLst>
              <a:ext uri="{FF2B5EF4-FFF2-40B4-BE49-F238E27FC236}">
                <a16:creationId xmlns:a16="http://schemas.microsoft.com/office/drawing/2014/main" id="{821BD1E3-BF75-11FA-B9FD-0130D7F61E84}"/>
              </a:ext>
            </a:extLst>
          </p:cNvPr>
          <p:cNvSpPr>
            <a:spLocks noChangeArrowheads="1"/>
          </p:cNvSpPr>
          <p:nvPr/>
        </p:nvSpPr>
        <p:spPr bwMode="auto">
          <a:xfrm>
            <a:off x="0" y="561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21103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809E5-B6AE-A5C1-8358-358618A81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2FECF-63F2-5444-8762-FF806E91C1C9}"/>
              </a:ext>
            </a:extLst>
          </p:cNvPr>
          <p:cNvSpPr>
            <a:spLocks noGrp="1"/>
          </p:cNvSpPr>
          <p:nvPr>
            <p:ph type="title"/>
          </p:nvPr>
        </p:nvSpPr>
        <p:spPr/>
        <p:txBody>
          <a:bodyPr/>
          <a:lstStyle/>
          <a:p>
            <a:pPr algn="ctr"/>
            <a:r>
              <a:rPr lang="en-GB" b="1" dirty="0">
                <a:latin typeface="Congenial" panose="02000503040000020004" pitchFamily="2" charset="0"/>
              </a:rPr>
              <a:t>Nissan</a:t>
            </a:r>
            <a:endParaRPr lang="en-GB" dirty="0">
              <a:latin typeface="Congenial" panose="02000503040000020004" pitchFamily="2" charset="0"/>
            </a:endParaRPr>
          </a:p>
        </p:txBody>
      </p:sp>
      <p:sp>
        <p:nvSpPr>
          <p:cNvPr id="3" name="Content Placeholder 2">
            <a:extLst>
              <a:ext uri="{FF2B5EF4-FFF2-40B4-BE49-F238E27FC236}">
                <a16:creationId xmlns:a16="http://schemas.microsoft.com/office/drawing/2014/main" id="{0685948B-A275-42CD-E27E-0D613506AAAB}"/>
              </a:ext>
            </a:extLst>
          </p:cNvPr>
          <p:cNvSpPr>
            <a:spLocks noGrp="1"/>
          </p:cNvSpPr>
          <p:nvPr>
            <p:ph idx="1"/>
          </p:nvPr>
        </p:nvSpPr>
        <p:spPr>
          <a:xfrm>
            <a:off x="838200" y="1806384"/>
            <a:ext cx="10515600" cy="4686491"/>
          </a:xfrm>
        </p:spPr>
        <p:txBody>
          <a:bodyPr>
            <a:normAutofit fontScale="85000" lnSpcReduction="10000"/>
          </a:bodyPr>
          <a:lstStyle/>
          <a:p>
            <a:pPr marL="0" indent="0">
              <a:buNone/>
            </a:pPr>
            <a:r>
              <a:rPr lang="en-GB" dirty="0">
                <a:latin typeface="Congenial" panose="02000503040000020004" pitchFamily="2" charset="0"/>
              </a:rPr>
              <a:t>As one of our region’s biggest employers, we really value Nissan’s commitment to sharing careers in manufacturing with our children. 30 Year 5 pupils were able to enjoy an exciting visit to the Nissan car plant in Sunderland, seeing this fast-paced workplace first-hand.</a:t>
            </a:r>
          </a:p>
          <a:p>
            <a:pPr marL="0" indent="0">
              <a:buNone/>
            </a:pPr>
            <a:r>
              <a:rPr lang="en-GB" dirty="0">
                <a:latin typeface="Congenial" panose="02000503040000020004" pitchFamily="2" charset="0"/>
              </a:rPr>
              <a:t>The day gave pupils a real taste of working life in a global manufacturing environment. Taking part in hands-on STEM activities, children worked in teams to race against the clock building high-quality Lego cars, learning all about teamwork, reducing waste, and spotting ways to improve their designs along the way.</a:t>
            </a:r>
          </a:p>
          <a:p>
            <a:pPr marL="0" indent="0">
              <a:buNone/>
            </a:pPr>
            <a:r>
              <a:rPr lang="en-GB" dirty="0">
                <a:latin typeface="Congenial" panose="02000503040000020004" pitchFamily="2" charset="0"/>
              </a:rPr>
              <a:t>Pupils also had the chance to safely use some of Nissan’s tools and see first-hand how raw steel is transformed into a finished vehicle on the production line, which was a real “wow” moment. This was a fantastic opportunity for our Year 5s to explore engineering and manufacturing in action, and to start imagining future careers in STEM. </a:t>
            </a:r>
          </a:p>
        </p:txBody>
      </p:sp>
    </p:spTree>
    <p:extLst>
      <p:ext uri="{BB962C8B-B14F-4D97-AF65-F5344CB8AC3E}">
        <p14:creationId xmlns:p14="http://schemas.microsoft.com/office/powerpoint/2010/main" val="27617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07D649BB-ED18-922F-085B-9768C5EB001E}"/>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35197E5C-F7F1-7CC9-179D-3C2312350DD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Rectangle 6">
            <a:extLst>
              <a:ext uri="{FF2B5EF4-FFF2-40B4-BE49-F238E27FC236}">
                <a16:creationId xmlns:a16="http://schemas.microsoft.com/office/drawing/2014/main" id="{AB8E0586-815C-3534-F7AA-BA4B6FBD59A8}"/>
              </a:ext>
            </a:extLst>
          </p:cNvPr>
          <p:cNvSpPr>
            <a:spLocks noChangeArrowheads="1"/>
          </p:cNvSpPr>
          <p:nvPr/>
        </p:nvSpPr>
        <p:spPr bwMode="auto">
          <a:xfrm>
            <a:off x="0" y="2371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7">
            <a:extLst>
              <a:ext uri="{FF2B5EF4-FFF2-40B4-BE49-F238E27FC236}">
                <a16:creationId xmlns:a16="http://schemas.microsoft.com/office/drawing/2014/main" id="{5B2CBF3C-A0C9-52DB-5C0D-0CC968DED515}"/>
              </a:ext>
            </a:extLst>
          </p:cNvPr>
          <p:cNvSpPr>
            <a:spLocks noChangeArrowheads="1"/>
          </p:cNvSpPr>
          <p:nvPr/>
        </p:nvSpPr>
        <p:spPr bwMode="auto">
          <a:xfrm>
            <a:off x="0" y="4238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8">
            <a:extLst>
              <a:ext uri="{FF2B5EF4-FFF2-40B4-BE49-F238E27FC236}">
                <a16:creationId xmlns:a16="http://schemas.microsoft.com/office/drawing/2014/main" id="{32F3E3D6-F9B7-AC80-6E7A-D81C7D14C4E7}"/>
              </a:ext>
            </a:extLst>
          </p:cNvPr>
          <p:cNvSpPr>
            <a:spLocks noChangeArrowheads="1"/>
          </p:cNvSpPr>
          <p:nvPr/>
        </p:nvSpPr>
        <p:spPr bwMode="auto">
          <a:xfrm>
            <a:off x="0" y="613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id="{3C97AEA1-4B73-D593-920A-5972E63CD7E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Rectangle 4">
            <a:extLst>
              <a:ext uri="{FF2B5EF4-FFF2-40B4-BE49-F238E27FC236}">
                <a16:creationId xmlns:a16="http://schemas.microsoft.com/office/drawing/2014/main" id="{FE3C9756-0EA2-3F15-69B5-479E2A274E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Rectangle 5">
            <a:extLst>
              <a:ext uri="{FF2B5EF4-FFF2-40B4-BE49-F238E27FC236}">
                <a16:creationId xmlns:a16="http://schemas.microsoft.com/office/drawing/2014/main" id="{830C174B-AF73-7EA9-502D-89684F50CFFF}"/>
              </a:ext>
            </a:extLst>
          </p:cNvPr>
          <p:cNvSpPr>
            <a:spLocks noChangeArrowheads="1"/>
          </p:cNvSpPr>
          <p:nvPr/>
        </p:nvSpPr>
        <p:spPr bwMode="auto">
          <a:xfrm>
            <a:off x="0" y="203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6">
            <a:extLst>
              <a:ext uri="{FF2B5EF4-FFF2-40B4-BE49-F238E27FC236}">
                <a16:creationId xmlns:a16="http://schemas.microsoft.com/office/drawing/2014/main" id="{48882A4A-115F-303A-83A4-93590C517AD9}"/>
              </a:ext>
            </a:extLst>
          </p:cNvPr>
          <p:cNvSpPr>
            <a:spLocks noChangeArrowheads="1"/>
          </p:cNvSpPr>
          <p:nvPr/>
        </p:nvSpPr>
        <p:spPr bwMode="auto">
          <a:xfrm>
            <a:off x="0" y="3629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Rectangle 7">
            <a:extLst>
              <a:ext uri="{FF2B5EF4-FFF2-40B4-BE49-F238E27FC236}">
                <a16:creationId xmlns:a16="http://schemas.microsoft.com/office/drawing/2014/main" id="{9F074CC0-4012-E22C-0AD7-C335CAD8B816}"/>
              </a:ext>
            </a:extLst>
          </p:cNvPr>
          <p:cNvSpPr>
            <a:spLocks noChangeArrowheads="1"/>
          </p:cNvSpPr>
          <p:nvPr/>
        </p:nvSpPr>
        <p:spPr bwMode="auto">
          <a:xfrm>
            <a:off x="0" y="561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5" name="Picture 24">
            <a:extLst>
              <a:ext uri="{FF2B5EF4-FFF2-40B4-BE49-F238E27FC236}">
                <a16:creationId xmlns:a16="http://schemas.microsoft.com/office/drawing/2014/main" id="{BA949F30-0427-EF30-DE04-DB815F1585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8140" cy="1895475"/>
          </a:xfrm>
          <a:prstGeom prst="rect">
            <a:avLst/>
          </a:prstGeom>
          <a:noFill/>
          <a:ln>
            <a:noFill/>
          </a:ln>
        </p:spPr>
      </p:pic>
      <p:pic>
        <p:nvPicPr>
          <p:cNvPr id="26" name="Picture 25">
            <a:extLst>
              <a:ext uri="{FF2B5EF4-FFF2-40B4-BE49-F238E27FC236}">
                <a16:creationId xmlns:a16="http://schemas.microsoft.com/office/drawing/2014/main" id="{6D7A3169-6862-9352-490B-6EC1C3D4BF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10" y="4968605"/>
            <a:ext cx="2585720" cy="1924050"/>
          </a:xfrm>
          <a:prstGeom prst="rect">
            <a:avLst/>
          </a:prstGeom>
          <a:noFill/>
          <a:ln>
            <a:noFill/>
          </a:ln>
        </p:spPr>
      </p:pic>
      <p:pic>
        <p:nvPicPr>
          <p:cNvPr id="27" name="Picture 26">
            <a:extLst>
              <a:ext uri="{FF2B5EF4-FFF2-40B4-BE49-F238E27FC236}">
                <a16:creationId xmlns:a16="http://schemas.microsoft.com/office/drawing/2014/main" id="{0344A03D-7F8F-3A3D-02D2-DEBFC3199D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1311" y="4913865"/>
            <a:ext cx="2829560" cy="1952625"/>
          </a:xfrm>
          <a:prstGeom prst="rect">
            <a:avLst/>
          </a:prstGeom>
          <a:noFill/>
          <a:ln>
            <a:noFill/>
          </a:ln>
        </p:spPr>
      </p:pic>
      <p:pic>
        <p:nvPicPr>
          <p:cNvPr id="30" name="Picture 29">
            <a:extLst>
              <a:ext uri="{FF2B5EF4-FFF2-40B4-BE49-F238E27FC236}">
                <a16:creationId xmlns:a16="http://schemas.microsoft.com/office/drawing/2014/main" id="{18C7F992-7252-2D75-6247-9B23293957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6320" y="3404052"/>
            <a:ext cx="1736174" cy="1701348"/>
          </a:xfrm>
          <a:prstGeom prst="rect">
            <a:avLst/>
          </a:prstGeom>
          <a:noFill/>
          <a:ln>
            <a:noFill/>
          </a:ln>
        </p:spPr>
      </p:pic>
      <p:pic>
        <p:nvPicPr>
          <p:cNvPr id="31" name="Picture 30">
            <a:extLst>
              <a:ext uri="{FF2B5EF4-FFF2-40B4-BE49-F238E27FC236}">
                <a16:creationId xmlns:a16="http://schemas.microsoft.com/office/drawing/2014/main" id="{384D12A6-69A4-53A4-34A2-B279736E16B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7435" y="4654280"/>
            <a:ext cx="2508885" cy="2238375"/>
          </a:xfrm>
          <a:prstGeom prst="rect">
            <a:avLst/>
          </a:prstGeom>
          <a:noFill/>
          <a:ln>
            <a:noFill/>
          </a:ln>
        </p:spPr>
      </p:pic>
      <p:pic>
        <p:nvPicPr>
          <p:cNvPr id="32" name="Picture 31">
            <a:extLst>
              <a:ext uri="{FF2B5EF4-FFF2-40B4-BE49-F238E27FC236}">
                <a16:creationId xmlns:a16="http://schemas.microsoft.com/office/drawing/2014/main" id="{F560E42D-F354-2DDF-72D5-EC521D89CD4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065" y="2226519"/>
            <a:ext cx="2886075" cy="2164080"/>
          </a:xfrm>
          <a:prstGeom prst="rect">
            <a:avLst/>
          </a:prstGeom>
          <a:noFill/>
          <a:ln>
            <a:noFill/>
          </a:ln>
        </p:spPr>
      </p:pic>
      <p:pic>
        <p:nvPicPr>
          <p:cNvPr id="33" name="Picture 32">
            <a:extLst>
              <a:ext uri="{FF2B5EF4-FFF2-40B4-BE49-F238E27FC236}">
                <a16:creationId xmlns:a16="http://schemas.microsoft.com/office/drawing/2014/main" id="{A4E1B146-6E3B-2ACA-0B2F-5F6A4E41636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728835" y="3573559"/>
            <a:ext cx="2463165" cy="3286125"/>
          </a:xfrm>
          <a:prstGeom prst="rect">
            <a:avLst/>
          </a:prstGeom>
          <a:noFill/>
          <a:ln>
            <a:noFill/>
          </a:ln>
        </p:spPr>
      </p:pic>
      <p:pic>
        <p:nvPicPr>
          <p:cNvPr id="34" name="Picture 33">
            <a:extLst>
              <a:ext uri="{FF2B5EF4-FFF2-40B4-BE49-F238E27FC236}">
                <a16:creationId xmlns:a16="http://schemas.microsoft.com/office/drawing/2014/main" id="{9182628A-0564-965E-626A-E4D0A7651E1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31727" y="165552"/>
            <a:ext cx="2427605" cy="3238500"/>
          </a:xfrm>
          <a:prstGeom prst="rect">
            <a:avLst/>
          </a:prstGeom>
          <a:noFill/>
          <a:ln>
            <a:noFill/>
          </a:ln>
        </p:spPr>
      </p:pic>
      <p:pic>
        <p:nvPicPr>
          <p:cNvPr id="35" name="Picture 34">
            <a:extLst>
              <a:ext uri="{FF2B5EF4-FFF2-40B4-BE49-F238E27FC236}">
                <a16:creationId xmlns:a16="http://schemas.microsoft.com/office/drawing/2014/main" id="{5B1497BF-0CAD-4514-210E-21AAB3C8050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39037" y="59581"/>
            <a:ext cx="2889251" cy="2166938"/>
          </a:xfrm>
          <a:prstGeom prst="rect">
            <a:avLst/>
          </a:prstGeom>
          <a:noFill/>
          <a:ln>
            <a:noFill/>
          </a:ln>
        </p:spPr>
      </p:pic>
      <p:pic>
        <p:nvPicPr>
          <p:cNvPr id="36" name="Picture 35">
            <a:extLst>
              <a:ext uri="{FF2B5EF4-FFF2-40B4-BE49-F238E27FC236}">
                <a16:creationId xmlns:a16="http://schemas.microsoft.com/office/drawing/2014/main" id="{89C72E52-A256-3DFF-4E52-8576161EE4D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91790" y="648736"/>
            <a:ext cx="1684655" cy="2247900"/>
          </a:xfrm>
          <a:prstGeom prst="rect">
            <a:avLst/>
          </a:prstGeom>
          <a:noFill/>
          <a:ln>
            <a:noFill/>
          </a:ln>
        </p:spPr>
      </p:pic>
      <p:pic>
        <p:nvPicPr>
          <p:cNvPr id="37" name="Picture 36">
            <a:extLst>
              <a:ext uri="{FF2B5EF4-FFF2-40B4-BE49-F238E27FC236}">
                <a16:creationId xmlns:a16="http://schemas.microsoft.com/office/drawing/2014/main" id="{281375F3-B9C7-22B8-303D-7232F845E75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3867" y="76200"/>
            <a:ext cx="1649095" cy="2200275"/>
          </a:xfrm>
          <a:prstGeom prst="rect">
            <a:avLst/>
          </a:prstGeom>
          <a:noFill/>
          <a:ln>
            <a:noFill/>
          </a:ln>
        </p:spPr>
      </p:pic>
      <p:pic>
        <p:nvPicPr>
          <p:cNvPr id="28" name="Picture 27">
            <a:extLst>
              <a:ext uri="{FF2B5EF4-FFF2-40B4-BE49-F238E27FC236}">
                <a16:creationId xmlns:a16="http://schemas.microsoft.com/office/drawing/2014/main" id="{C5802B13-130D-C995-3032-578516C1214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65162" y="2368877"/>
            <a:ext cx="1939290" cy="2028825"/>
          </a:xfrm>
          <a:prstGeom prst="rect">
            <a:avLst/>
          </a:prstGeom>
          <a:noFill/>
          <a:ln>
            <a:noFill/>
          </a:ln>
        </p:spPr>
      </p:pic>
      <p:pic>
        <p:nvPicPr>
          <p:cNvPr id="29" name="Picture 28">
            <a:extLst>
              <a:ext uri="{FF2B5EF4-FFF2-40B4-BE49-F238E27FC236}">
                <a16:creationId xmlns:a16="http://schemas.microsoft.com/office/drawing/2014/main" id="{72E095BF-DC44-C32D-29FC-ECBF235B6BA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35581" y="2809875"/>
            <a:ext cx="2427605" cy="1820704"/>
          </a:xfrm>
          <a:prstGeom prst="rect">
            <a:avLst/>
          </a:prstGeom>
          <a:noFill/>
          <a:ln>
            <a:noFill/>
          </a:ln>
        </p:spPr>
      </p:pic>
    </p:spTree>
    <p:extLst>
      <p:ext uri="{BB962C8B-B14F-4D97-AF65-F5344CB8AC3E}">
        <p14:creationId xmlns:p14="http://schemas.microsoft.com/office/powerpoint/2010/main" val="1618295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961</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Congenial</vt:lpstr>
      <vt:lpstr>Office Theme</vt:lpstr>
      <vt:lpstr>Careers and Aspirations </vt:lpstr>
      <vt:lpstr>Magic Mick</vt:lpstr>
      <vt:lpstr>PowerPoint Presentation</vt:lpstr>
      <vt:lpstr>Helen Rutter</vt:lpstr>
      <vt:lpstr>PowerPoint Presentation</vt:lpstr>
      <vt:lpstr>Girl Powered</vt:lpstr>
      <vt:lpstr>PowerPoint Presentation</vt:lpstr>
      <vt:lpstr>Nissan</vt:lpstr>
      <vt:lpstr>PowerPoint Presentation</vt:lpstr>
      <vt:lpstr>Canford</vt:lpstr>
      <vt:lpstr>PowerPoint Presentation</vt:lpstr>
      <vt:lpstr>Police workshop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Nicola Dryden</dc:creator>
  <cp:lastModifiedBy>Nicola Dryden</cp:lastModifiedBy>
  <cp:revision>4</cp:revision>
  <dcterms:created xsi:type="dcterms:W3CDTF">2026-02-19T09:43:41Z</dcterms:created>
  <dcterms:modified xsi:type="dcterms:W3CDTF">2026-02-19T10:05:33Z</dcterms:modified>
</cp:coreProperties>
</file>