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2" r:id="rId3"/>
    <p:sldId id="257" r:id="rId4"/>
    <p:sldId id="260" r:id="rId5"/>
    <p:sldId id="263" r:id="rId6"/>
    <p:sldId id="261" r:id="rId7"/>
    <p:sldId id="264" r:id="rId8"/>
    <p:sldId id="266" r:id="rId9"/>
    <p:sldId id="267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5" autoAdjust="0"/>
  </p:normalViewPr>
  <p:slideViewPr>
    <p:cSldViewPr>
      <p:cViewPr varScale="1">
        <p:scale>
          <a:sx n="57" d="100"/>
          <a:sy n="57" d="100"/>
        </p:scale>
        <p:origin x="146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4" d="100"/>
          <a:sy n="44" d="100"/>
        </p:scale>
        <p:origin x="2784" y="5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AF08D-A826-4868-800B-B98E32631909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E3-C7AA-40FB-A0B1-256F8DF3D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10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B2DA4-8EBC-47B5-A76B-73C5D992B55D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1F94E-A572-4E3B-903C-83B48E1FE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26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4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65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Derwent</a:t>
            </a:r>
            <a:r>
              <a:rPr lang="en-GB" baseline="0" dirty="0"/>
              <a:t> Hill provides a powerful learning experience which helps children to be ready for the challenges of school, work and life. They develop confidence, resilience, personal and social skills and teamwork.</a:t>
            </a:r>
          </a:p>
          <a:p>
            <a:endParaRPr lang="en-GB" baseline="0" dirty="0"/>
          </a:p>
          <a:p>
            <a:r>
              <a:rPr lang="en-GB" baseline="0" dirty="0"/>
              <a:t>It widens their horizons, develops their character and provides a wealth of experience from which they draw back at home and at school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1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73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05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62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1F94E-A572-4E3B-903C-83B48E1FE66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8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24A701-545A-440F-BE7A-DEE0F8414876}" type="datetimeFigureOut">
              <a:rPr lang="en-GB" smtClean="0"/>
              <a:t>07/05/2025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B3952C5-EF9A-4ACE-896A-FDAEF6FA9C6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458F2E82-D97F-3D08-1AB7-C07201912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705472"/>
          </a:xfrm>
        </p:spPr>
        <p:txBody>
          <a:bodyPr>
            <a:normAutofit fontScale="90000"/>
          </a:bodyPr>
          <a:lstStyle/>
          <a:p>
            <a:br>
              <a:rPr lang="en-GB" dirty="0">
                <a:solidFill>
                  <a:srgbClr val="FFFF00"/>
                </a:solidFill>
              </a:rPr>
            </a:br>
            <a:br>
              <a:rPr lang="en-GB" sz="5300" dirty="0">
                <a:solidFill>
                  <a:schemeClr val="accent6">
                    <a:lumMod val="20000"/>
                    <a:lumOff val="8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</a:br>
            <a:r>
              <a:rPr lang="en-GB" sz="5300" dirty="0">
                <a:solidFill>
                  <a:schemeClr val="accent6">
                    <a:lumMod val="50000"/>
                  </a:schemeClr>
                </a:solidFill>
                <a:effectLst/>
                <a:latin typeface="Dreaming Outloud Pro" panose="03050502040302030504" pitchFamily="66" charset="0"/>
                <a:cs typeface="Dreaming Outloud Pro" panose="03050502040302030504" pitchFamily="66" charset="0"/>
              </a:rPr>
              <a:t>y5 DERWENT HILL RESIDENTIAL</a:t>
            </a:r>
            <a:endParaRPr lang="en-GB" dirty="0">
              <a:solidFill>
                <a:schemeClr val="accent6">
                  <a:lumMod val="50000"/>
                </a:schemeClr>
              </a:solidFill>
              <a:effectLst/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86321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16</a:t>
            </a:r>
            <a:r>
              <a:rPr lang="en-GB" sz="4000" b="1" baseline="300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– 20</a:t>
            </a:r>
            <a:r>
              <a:rPr lang="en-GB" sz="4000" b="1" baseline="30000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4000" b="1" dirty="0">
                <a:solidFill>
                  <a:schemeClr val="accent6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June 2025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7567"/>
            <a:ext cx="19145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7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320A265E-E648-2182-336B-78E9A1955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6347048" cy="116205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Staffing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51520" y="1556792"/>
            <a:ext cx="8712968" cy="456937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Group Leader – Miss Birch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Teaching Staff : Mrs Watson-Smith and Miss Burn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Support Staff :  Mr Hughes, Miss Cook, Miss Donoghue and Miss Peacock. </a:t>
            </a:r>
            <a:endParaRPr lang="en-GB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6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E571486C-0EE2-78F8-B1D8-0F6545E941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sz="60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Why do we go?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 fontScale="92500" lnSpcReduction="20000"/>
          </a:bodyPr>
          <a:lstStyle/>
          <a:p>
            <a:pPr marL="137160" indent="0" algn="ctr">
              <a:buNone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Throughout the five-day course, our children will have a wonderful time and create memories that will last a lifetime. Not only that, but it is also to develop skills that will support them as they go into year 6 and beyond!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Develop</a:t>
            </a:r>
            <a:r>
              <a:rPr lang="en-GB" sz="32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resilience </a:t>
            </a: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through tackling new challenges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Increase personal </a:t>
            </a:r>
            <a:r>
              <a:rPr lang="en-GB" sz="32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confidence</a:t>
            </a: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Develop personal independence.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Encourage </a:t>
            </a:r>
            <a:r>
              <a:rPr lang="en-GB" sz="32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teamwork</a:t>
            </a: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through trusting and supporting each other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Experience awe and wonder at the natural world and </a:t>
            </a:r>
            <a:r>
              <a:rPr lang="en-GB" sz="32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discover</a:t>
            </a: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new things.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bg2">
                  <a:lumMod val="50000"/>
                </a:schemeClr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4983737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34E3ECFE-50CA-B2FD-370A-E98162BC7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What is involved?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850" y="1692276"/>
            <a:ext cx="46611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Canoeing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Gorge walking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 full day’s hill walk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The Big Swing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Orienteering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Night walk</a:t>
            </a:r>
          </a:p>
          <a:p>
            <a:endParaRPr lang="en-GB" sz="36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A466A4-1E91-0F05-BBF7-A5BC80F1A66C}"/>
              </a:ext>
            </a:extLst>
          </p:cNvPr>
          <p:cNvSpPr txBox="1"/>
          <p:nvPr/>
        </p:nvSpPr>
        <p:spPr>
          <a:xfrm>
            <a:off x="5168551" y="1866006"/>
            <a:ext cx="41742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Gladiator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High ropes/ low ropes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Mine exploration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Rock climbing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Abseiling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b="1" dirty="0">
              <a:solidFill>
                <a:schemeClr val="accent6">
                  <a:lumMod val="20000"/>
                  <a:lumOff val="80000"/>
                </a:schemeClr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65775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DF3630AB-4C7C-B753-D759-B1FAB98E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5400" u="sng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76064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1. Essential personal information – full information should be provided including modified diets: Food intolerances can be accommodated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2. Medical form - Prescribed medication only. Parents to provide medication specifically for Derwent Hill, not what is held in school. 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3. Photography &amp; social media permission – we assume that all children will be allowed to be photographed while we are away but if you would like child to OPT OUT, please let us know ASAP.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4. Behaviour contract - Expectation for parents to come and collect their child if a significant issue arises (behavioural or otherwise).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Kit list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Souvenir price list</a:t>
            </a:r>
          </a:p>
          <a:p>
            <a:pPr marL="137160" indent="0">
              <a:buNone/>
            </a:pPr>
            <a:r>
              <a:rPr lang="en-GB" sz="24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Sample menu</a:t>
            </a:r>
            <a:endParaRPr lang="en-GB" sz="1800" b="1" dirty="0">
              <a:solidFill>
                <a:srgbClr val="FF0000"/>
              </a:solidFill>
              <a:latin typeface="Calibri" pitchFamily="34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8259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DF867C52-0DA7-699D-AD1E-81BC856E5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16" y="0"/>
            <a:ext cx="6131024" cy="1162050"/>
          </a:xfrm>
        </p:spPr>
        <p:txBody>
          <a:bodyPr>
            <a:normAutofit/>
          </a:bodyPr>
          <a:lstStyle/>
          <a:p>
            <a:r>
              <a:rPr lang="en-GB" sz="6000" u="sng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Advice.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9512" y="1162050"/>
            <a:ext cx="8712968" cy="5695950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1. Pack plenty of layers – old clothes for the outdoor activities are best. 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2. Make sure your child has an empty lunch box and drinks bottle. </a:t>
            </a:r>
            <a:r>
              <a:rPr lang="en-GB" sz="35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No food required.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3. Plastic bags for dirty clothes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4. LABEL EVERYTHING!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5. NO phones or electronics are allowed at all. Your child can bring teddy, notebook, reading book etc. 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6. Don’t pack anything of significant value.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7. They may bring some money (no more than £10) for souvenirs.</a:t>
            </a:r>
          </a:p>
          <a:p>
            <a:r>
              <a:rPr lang="en-GB" sz="28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8. Fill in the forms with as much detail as possible – every detail helps!</a:t>
            </a:r>
          </a:p>
        </p:txBody>
      </p:sp>
    </p:spTree>
    <p:extLst>
      <p:ext uri="{BB962C8B-B14F-4D97-AF65-F5344CB8AC3E}">
        <p14:creationId xmlns:p14="http://schemas.microsoft.com/office/powerpoint/2010/main" val="10283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2791DC42-9B52-8135-BC17-D0C60007C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88900"/>
            <a:ext cx="6347048" cy="116205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chemeClr val="accent6">
                    <a:lumMod val="50000"/>
                  </a:schemeClr>
                </a:solidFill>
                <a:effectLst/>
                <a:latin typeface="Tempus Sans ITC" panose="04020404030D07020202" pitchFamily="82" charset="0"/>
              </a:rPr>
              <a:t>FAQS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7504" y="1124744"/>
            <a:ext cx="8712968" cy="5460206"/>
          </a:xfrm>
        </p:spPr>
        <p:txBody>
          <a:bodyPr>
            <a:normAutofit fontScale="92500"/>
          </a:bodyPr>
          <a:lstStyle/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My child is a fussy eater, will there be enough for them to eat? 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When and where will we see photos of the children?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How are the dorms and groups organised?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Will I be able to have contact with my child? </a:t>
            </a:r>
          </a:p>
          <a:p>
            <a:endParaRPr lang="en-GB" sz="3200" b="1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r>
              <a:rPr lang="en-GB" sz="3200" b="1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Will we get updates throughout their time away?</a:t>
            </a:r>
          </a:p>
          <a:p>
            <a:endParaRPr lang="en-GB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08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E260D3AD-498F-5721-CE14-A418462FC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478DCCF-CC33-47BD-F798-12AF6842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Final Deadlines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02447E-22F4-0C88-3324-BB50E5A0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417638"/>
            <a:ext cx="8435280" cy="4891722"/>
          </a:xfrm>
        </p:spPr>
        <p:txBody>
          <a:bodyPr/>
          <a:lstStyle/>
          <a:p>
            <a:pPr marL="137160" indent="0">
              <a:buNone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Please complete all the forms in your packs and return them to school as soon as possible.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Deadline to have all forms completed and returned to school is </a:t>
            </a:r>
            <a:r>
              <a:rPr lang="en-GB" sz="36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Tuesday 13</a:t>
            </a:r>
            <a:r>
              <a:rPr lang="en-GB" sz="3600" b="1" baseline="300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36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May.</a:t>
            </a:r>
            <a:endParaRPr lang="en-GB" sz="3600" dirty="0">
              <a:solidFill>
                <a:srgbClr val="FF000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All medication needs to be in school by </a:t>
            </a:r>
            <a:r>
              <a:rPr lang="en-GB" sz="36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Monday 9</a:t>
            </a:r>
            <a:r>
              <a:rPr lang="en-GB" sz="3600" b="1" baseline="30000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th</a:t>
            </a:r>
            <a:r>
              <a:rPr lang="en-GB" sz="3600" b="1" dirty="0">
                <a:solidFill>
                  <a:srgbClr val="FF000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 June. </a:t>
            </a:r>
          </a:p>
          <a:p>
            <a:pPr marL="13716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398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ERWENT HILL (Keswick) - All You Need to Know BEFORE You Go">
            <a:extLst>
              <a:ext uri="{FF2B5EF4-FFF2-40B4-BE49-F238E27FC236}">
                <a16:creationId xmlns:a16="http://schemas.microsoft.com/office/drawing/2014/main" id="{F26469E9-D4F2-BF30-D3BB-72C9C7F3E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812774-B8BA-14D8-394F-D402CBDB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solidFill>
                  <a:schemeClr val="accent6">
                    <a:lumMod val="50000"/>
                  </a:schemeClr>
                </a:solidFill>
                <a:latin typeface="Tempus Sans ITC" panose="04020404030D07020202" pitchFamily="82" charset="0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BAF0C-F2AC-486E-4039-323AD0E8A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800" y="3767325"/>
            <a:ext cx="5698976" cy="30906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@fulwelljuniors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@FulwellSchool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@fulwelljuniorschool5351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r>
              <a:rPr lang="en-GB" dirty="0">
                <a:solidFill>
                  <a:srgbClr val="002060"/>
                </a:solidFill>
                <a:latin typeface="Dreaming Outloud Pro" panose="03050502040302030504" pitchFamily="66" charset="0"/>
                <a:cs typeface="Dreaming Outloud Pro" panose="03050502040302030504" pitchFamily="66" charset="0"/>
              </a:rPr>
              <a:t>Fulwelljuniorschool.co.uk</a:t>
            </a: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  <a:p>
            <a:pPr marL="137160" indent="0">
              <a:buNone/>
            </a:pPr>
            <a:endParaRPr lang="en-GB" dirty="0">
              <a:solidFill>
                <a:srgbClr val="002060"/>
              </a:solidFill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3F334F-6F6E-2C26-2B27-414C41489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1628800"/>
            <a:ext cx="1914525" cy="1924050"/>
          </a:xfrm>
          <a:prstGeom prst="rect">
            <a:avLst/>
          </a:prstGeom>
        </p:spPr>
      </p:pic>
      <p:pic>
        <p:nvPicPr>
          <p:cNvPr id="1026" name="Picture 2" descr="Instagram - Wikipedia">
            <a:extLst>
              <a:ext uri="{FF2B5EF4-FFF2-40B4-BE49-F238E27FC236}">
                <a16:creationId xmlns:a16="http://schemas.microsoft.com/office/drawing/2014/main" id="{57D46C78-B2BC-3E74-711E-EA5E01DD1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72" y="3665193"/>
            <a:ext cx="622920" cy="6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X? The Twitter replacement explained | Trusted Reviews">
            <a:extLst>
              <a:ext uri="{FF2B5EF4-FFF2-40B4-BE49-F238E27FC236}">
                <a16:creationId xmlns:a16="http://schemas.microsoft.com/office/drawing/2014/main" id="{A3D5A686-7FE5-C378-A862-EA7C91395C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41083" y1="31905" x2="60500" y2="75873"/>
                        <a14:foregroundMark x1="56667" y1="31587" x2="39917" y2="75397"/>
                        <a14:foregroundMark x1="41917" y1="35873" x2="51000" y2="55079"/>
                        <a14:foregroundMark x1="51000" y1="55079" x2="44167" y2="57460"/>
                        <a14:foregroundMark x1="44167" y1="57460" x2="53583" y2="36190"/>
                        <a14:foregroundMark x1="53583" y1="36190" x2="59750" y2="660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312" t="11101" r="28738" b="12501"/>
          <a:stretch/>
        </p:blipFill>
        <p:spPr bwMode="auto">
          <a:xfrm>
            <a:off x="2290961" y="4596661"/>
            <a:ext cx="635977" cy="62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F17412A7-FDED-44AC-02A2-6AA66F331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61" y="5530139"/>
            <a:ext cx="622920" cy="43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9E7FEE-78B7-79E2-4149-A16A471EBC5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856" y="6320079"/>
            <a:ext cx="429042" cy="43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20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815</TotalTime>
  <Words>570</Words>
  <Application>Microsoft Office PowerPoint</Application>
  <PresentationFormat>On-screen Show (4:3)</PresentationFormat>
  <Paragraphs>74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Book Antiqua</vt:lpstr>
      <vt:lpstr>Calibri</vt:lpstr>
      <vt:lpstr>Dreaming Outloud Pro</vt:lpstr>
      <vt:lpstr>Lucida Sans</vt:lpstr>
      <vt:lpstr>Tempus Sans ITC</vt:lpstr>
      <vt:lpstr>Wingdings</vt:lpstr>
      <vt:lpstr>Wingdings 2</vt:lpstr>
      <vt:lpstr>Wingdings 3</vt:lpstr>
      <vt:lpstr>Apex</vt:lpstr>
      <vt:lpstr>  y5 DERWENT HILL RESIDENTIAL</vt:lpstr>
      <vt:lpstr>Staffing </vt:lpstr>
      <vt:lpstr>Why do we go?</vt:lpstr>
      <vt:lpstr>What is involved?</vt:lpstr>
      <vt:lpstr>Forms</vt:lpstr>
      <vt:lpstr>Advice.</vt:lpstr>
      <vt:lpstr>FAQS</vt:lpstr>
      <vt:lpstr>Final Deadlines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DERWENT HILL RESIDENTIAL</dc:title>
  <dc:creator>Joanne Anderson</dc:creator>
  <cp:lastModifiedBy>Katy Birch</cp:lastModifiedBy>
  <cp:revision>44</cp:revision>
  <cp:lastPrinted>2019-04-23T12:17:11Z</cp:lastPrinted>
  <dcterms:created xsi:type="dcterms:W3CDTF">2017-09-27T12:37:24Z</dcterms:created>
  <dcterms:modified xsi:type="dcterms:W3CDTF">2025-05-07T14:22:32Z</dcterms:modified>
</cp:coreProperties>
</file>