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1"/>
  </p:notesMasterIdLst>
  <p:handoutMasterIdLst>
    <p:handoutMasterId r:id="rId12"/>
  </p:handoutMasterIdLst>
  <p:sldIdLst>
    <p:sldId id="256" r:id="rId2"/>
    <p:sldId id="262" r:id="rId3"/>
    <p:sldId id="257" r:id="rId4"/>
    <p:sldId id="260" r:id="rId5"/>
    <p:sldId id="263" r:id="rId6"/>
    <p:sldId id="261" r:id="rId7"/>
    <p:sldId id="264" r:id="rId8"/>
    <p:sldId id="266" r:id="rId9"/>
    <p:sldId id="267" r:id="rId10"/>
  </p:sldIdLst>
  <p:sldSz cx="9144000" cy="6858000" type="screen4x3"/>
  <p:notesSz cx="6797675" cy="992822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27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1" autoAdjust="0"/>
    <p:restoredTop sz="94625" autoAdjust="0"/>
  </p:normalViewPr>
  <p:slideViewPr>
    <p:cSldViewPr>
      <p:cViewPr varScale="1">
        <p:scale>
          <a:sx n="57" d="100"/>
          <a:sy n="57" d="100"/>
        </p:scale>
        <p:origin x="1468" y="3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44" d="100"/>
          <a:sy n="44" d="100"/>
        </p:scale>
        <p:origin x="2784" y="56"/>
      </p:cViewPr>
      <p:guideLst>
        <p:guide orient="horz" pos="3127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7BAF08D-A826-4868-800B-B98E32631909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BEABDE3-C7AA-40FB-A0B1-256F8DF3D914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1721090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3B2DA4-8EBC-47B5-A76B-73C5D992B55D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15907"/>
            <a:ext cx="5438140" cy="446770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430091"/>
            <a:ext cx="2945659" cy="49641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241F94E-A572-4E3B-903C-83B48E1FE66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2992609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54132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536516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GB" dirty="0"/>
              <a:t>Derwent</a:t>
            </a:r>
            <a:r>
              <a:rPr lang="en-GB" baseline="0" dirty="0"/>
              <a:t> Hill provides a powerful learning experience which helps children to be ready for the challenges of school, work and life. They develop confidence, resilience, personal and social skills and teamwork.</a:t>
            </a:r>
          </a:p>
          <a:p>
            <a:endParaRPr lang="en-GB" baseline="0" dirty="0"/>
          </a:p>
          <a:p>
            <a:r>
              <a:rPr lang="en-GB" baseline="0" dirty="0"/>
              <a:t>It widens their horizons, develops their character and provides a wealth of experience from which they draw back at home and at school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2915006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5637381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7405687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55628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241F94E-A572-4E3B-903C-83B48E1FE660}" type="slidenum">
              <a:rPr lang="en-GB" smtClean="0"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7891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/>
              <a:t>Click to edit Master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424A701-545A-440F-BE7A-DEE0F8414876}" type="datetimeFigureOut">
              <a:rPr lang="en-GB" smtClean="0"/>
              <a:t>07/05/2025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B3952C5-EF9A-4ACE-896A-FDAEF6FA9C66}" type="slidenum">
              <a:rPr lang="en-GB" smtClean="0"/>
              <a:t>‹#›</a:t>
            </a:fld>
            <a:endParaRPr lang="en-GB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3.jpg"/><Relationship Id="rId7" Type="http://schemas.openxmlformats.org/officeDocument/2006/relationships/image" Target="../media/image6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6" Type="http://schemas.microsoft.com/office/2007/relationships/hdphoto" Target="../media/hdphoto1.wdp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458F2E82-D97F-3D08-1AB7-C0720191213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2705472"/>
          </a:xfrm>
        </p:spPr>
        <p:txBody>
          <a:bodyPr>
            <a:normAutofit fontScale="90000"/>
          </a:bodyPr>
          <a:lstStyle/>
          <a:p>
            <a:br>
              <a:rPr lang="en-GB" dirty="0">
                <a:solidFill>
                  <a:srgbClr val="FFFF00"/>
                </a:solidFill>
              </a:rPr>
            </a:br>
            <a:br>
              <a:rPr lang="en-GB" sz="5300" dirty="0">
                <a:solidFill>
                  <a:schemeClr val="accent6">
                    <a:lumMod val="20000"/>
                    <a:lumOff val="8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</a:br>
            <a:r>
              <a:rPr lang="en-GB" sz="5300" dirty="0">
                <a:solidFill>
                  <a:schemeClr val="accent6">
                    <a:lumMod val="50000"/>
                  </a:schemeClr>
                </a:solidFill>
                <a:effectLst/>
                <a:latin typeface="Dreaming Outloud Pro" panose="03050502040302030504" pitchFamily="66" charset="0"/>
                <a:cs typeface="Dreaming Outloud Pro" panose="03050502040302030504" pitchFamily="66" charset="0"/>
              </a:rPr>
              <a:t>y5 DERWENT HILL RESIDENTIAL</a:t>
            </a:r>
            <a:endParaRPr lang="en-GB" dirty="0">
              <a:solidFill>
                <a:schemeClr val="accent6">
                  <a:lumMod val="50000"/>
                </a:schemeClr>
              </a:solidFill>
              <a:effectLst/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221088"/>
            <a:ext cx="6400800" cy="863210"/>
          </a:xfrm>
        </p:spPr>
        <p:txBody>
          <a:bodyPr>
            <a:normAutofit/>
          </a:bodyPr>
          <a:lstStyle/>
          <a:p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16</a:t>
            </a:r>
            <a:r>
              <a:rPr lang="en-GB" sz="4000" b="1" baseline="30000" dirty="0">
                <a:solidFill>
                  <a:schemeClr val="accent6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</a:t>
            </a:r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– 20</a:t>
            </a:r>
            <a:r>
              <a:rPr lang="en-GB" sz="4000" b="1" baseline="30000" dirty="0">
                <a:solidFill>
                  <a:schemeClr val="accent6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</a:t>
            </a:r>
            <a:r>
              <a:rPr lang="en-GB" sz="4000" b="1" dirty="0">
                <a:solidFill>
                  <a:schemeClr val="accent6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June 2025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337567"/>
            <a:ext cx="1914525" cy="1924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433748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320A265E-E648-2182-336B-78E9A1955B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6347048" cy="1162050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effectLst/>
                <a:latin typeface="Tempus Sans ITC" panose="04020404030D07020202" pitchFamily="82" charset="0"/>
              </a:rPr>
              <a:t>Staffing 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251520" y="1556792"/>
            <a:ext cx="8712968" cy="4569371"/>
          </a:xfrm>
        </p:spPr>
        <p:txBody>
          <a:bodyPr>
            <a:norm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Group Leader – Miss Birch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Teaching Staff : Mrs Watson-Smith and Miss Burn 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Support Staff :  Mr Hughes, Miss Cook, Miss Donoghue and Miss Peacock. </a:t>
            </a:r>
            <a:endParaRPr lang="en-GB" sz="16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15641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E571486C-0EE2-78F8-B1D8-0F6545E9412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922114"/>
          </a:xfrm>
        </p:spPr>
        <p:txBody>
          <a:bodyPr>
            <a:normAutofit fontScale="90000"/>
          </a:bodyPr>
          <a:lstStyle/>
          <a:p>
            <a:r>
              <a:rPr lang="en-GB" sz="6000" dirty="0">
                <a:solidFill>
                  <a:schemeClr val="accent6">
                    <a:lumMod val="50000"/>
                  </a:schemeClr>
                </a:solidFill>
                <a:latin typeface="Tempus Sans ITC" panose="04020404030D07020202" pitchFamily="82" charset="0"/>
              </a:rPr>
              <a:t>Why do we go?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51520" y="1196752"/>
            <a:ext cx="8640960" cy="5544616"/>
          </a:xfrm>
        </p:spPr>
        <p:txBody>
          <a:bodyPr>
            <a:normAutofit fontScale="92500" lnSpcReduction="20000"/>
          </a:bodyPr>
          <a:lstStyle/>
          <a:p>
            <a:pPr marL="137160" indent="0" algn="ctr">
              <a:buNone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Throughout the five-day course, our children will have a wonderful time and create memories that will last a lifetime. Not only that, but it is also to develop skills that will support them as they go into year 6 and beyond!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Develop</a:t>
            </a:r>
            <a:r>
              <a:rPr lang="en-GB" sz="32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resilience </a:t>
            </a: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through tackling new challenges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Increase personal </a:t>
            </a:r>
            <a:r>
              <a:rPr lang="en-GB" sz="32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confidence</a:t>
            </a: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Develop personal independence.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Encourage </a:t>
            </a:r>
            <a:r>
              <a:rPr lang="en-GB" sz="32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teamwork</a:t>
            </a: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through trusting and supporting each other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Experience awe and wonder at the natural world and </a:t>
            </a:r>
            <a:r>
              <a:rPr lang="en-GB" sz="32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discover</a:t>
            </a:r>
            <a:r>
              <a:rPr lang="en-GB" sz="3200" b="1" dirty="0">
                <a:solidFill>
                  <a:schemeClr val="bg2">
                    <a:lumMod val="50000"/>
                  </a:schemeClr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new things. 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bg2">
                  <a:lumMod val="50000"/>
                </a:schemeClr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endParaRPr lang="en-GB" sz="1400" dirty="0"/>
          </a:p>
        </p:txBody>
      </p:sp>
    </p:spTree>
    <p:extLst>
      <p:ext uri="{BB962C8B-B14F-4D97-AF65-F5344CB8AC3E}">
        <p14:creationId xmlns:p14="http://schemas.microsoft.com/office/powerpoint/2010/main" val="3049837379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34E3ECFE-50CA-B2FD-370A-E98162BC71B0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5400" dirty="0">
                <a:solidFill>
                  <a:schemeClr val="accent6">
                    <a:lumMod val="50000"/>
                  </a:schemeClr>
                </a:solidFill>
                <a:effectLst/>
                <a:latin typeface="Tempus Sans ITC" panose="04020404030D07020202" pitchFamily="82" charset="0"/>
              </a:rPr>
              <a:t>What is involved?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98850" y="1692276"/>
            <a:ext cx="4661181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Canoeing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Gorge walking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 full day’s hill walk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The Big Swing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Orienteering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Night walk</a:t>
            </a:r>
          </a:p>
          <a:p>
            <a:endParaRPr lang="en-GB" sz="3600" b="1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15A466A4-1E91-0F05-BBF7-A5BC80F1A66C}"/>
              </a:ext>
            </a:extLst>
          </p:cNvPr>
          <p:cNvSpPr txBox="1"/>
          <p:nvPr/>
        </p:nvSpPr>
        <p:spPr>
          <a:xfrm>
            <a:off x="5168551" y="1866006"/>
            <a:ext cx="4174299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Gladiator challenge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High ropes/ low ropes course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Mine exploration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Rock climbing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36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Abseiling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en-GB" sz="2800" b="1" dirty="0">
              <a:solidFill>
                <a:schemeClr val="accent6">
                  <a:lumMod val="20000"/>
                  <a:lumOff val="80000"/>
                </a:schemeClr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28657758"/>
      </p:ext>
    </p:extLst>
  </p:cSld>
  <p:clrMapOvr>
    <a:masterClrMapping/>
  </p:clrMapOvr>
  <p:transition spd="slow">
    <p:wipe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DF3630AB-4C7C-B753-D759-B1FAB98E91F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116632"/>
            <a:ext cx="8229600" cy="1143000"/>
          </a:xfrm>
        </p:spPr>
        <p:txBody>
          <a:bodyPr>
            <a:normAutofit/>
          </a:bodyPr>
          <a:lstStyle/>
          <a:p>
            <a:pPr algn="l"/>
            <a:r>
              <a:rPr lang="en-GB" sz="5400" u="sng" dirty="0">
                <a:solidFill>
                  <a:schemeClr val="accent6">
                    <a:lumMod val="50000"/>
                  </a:schemeClr>
                </a:solidFill>
                <a:latin typeface="Tempus Sans ITC" panose="04020404030D07020202" pitchFamily="82" charset="0"/>
              </a:rPr>
              <a:t>Forms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980728"/>
            <a:ext cx="9036496" cy="5760640"/>
          </a:xfrm>
        </p:spPr>
        <p:txBody>
          <a:bodyPr>
            <a:normAutofit/>
          </a:bodyPr>
          <a:lstStyle/>
          <a:p>
            <a:pPr marL="13716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1. Essential personal information – full information should be provided including modified diets: Food intolerances can be accommodated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2. Medical form - Prescribed medication only. Parents to provide medication specifically for Derwent Hill, not what is held in school. 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3. Photography &amp; social media permission – we assume that all children will be allowed to be photographed while we are away but if you would like child to OPT OUT, please let us know ASAP.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4. Behaviour contract - Expectation for parents to come and collect their child if a significant issue arises (behavioural or otherwise).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Kit list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Souvenir price list</a:t>
            </a:r>
          </a:p>
          <a:p>
            <a:pPr marL="137160" indent="0">
              <a:buNone/>
            </a:pPr>
            <a:r>
              <a:rPr lang="en-GB" sz="24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Sample menu</a:t>
            </a:r>
            <a:endParaRPr lang="en-GB" sz="1800" b="1" dirty="0">
              <a:solidFill>
                <a:srgbClr val="FF0000"/>
              </a:solidFill>
              <a:latin typeface="Calibri" pitchFamily="34" charset="0"/>
              <a:cs typeface="Dreaming Outloud Pro" panose="030505020403020305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21482599"/>
      </p:ext>
    </p:extLst>
  </p:cSld>
  <p:clrMapOvr>
    <a:masterClrMapping/>
  </p:clrMapOvr>
  <p:transition spd="slow">
    <p:wipe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DF867C52-0DA7-699D-AD1E-81BC856E5DB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8416" y="0"/>
            <a:ext cx="6131024" cy="1162050"/>
          </a:xfrm>
        </p:spPr>
        <p:txBody>
          <a:bodyPr>
            <a:normAutofit/>
          </a:bodyPr>
          <a:lstStyle/>
          <a:p>
            <a:r>
              <a:rPr lang="en-GB" sz="6000" u="sng" dirty="0">
                <a:solidFill>
                  <a:schemeClr val="accent6">
                    <a:lumMod val="50000"/>
                  </a:schemeClr>
                </a:solidFill>
                <a:latin typeface="Tempus Sans ITC" panose="04020404030D07020202" pitchFamily="82" charset="0"/>
              </a:rPr>
              <a:t>Advice.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79512" y="1162050"/>
            <a:ext cx="8712968" cy="5695950"/>
          </a:xfrm>
        </p:spPr>
        <p:txBody>
          <a:bodyPr>
            <a:normAutofit fontScale="92500" lnSpcReduction="10000"/>
          </a:bodyPr>
          <a:lstStyle/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1. Pack plenty of layers – old clothes for the outdoor activities are best. 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2. Make sure your child has an empty lunch box and drinks bottle. </a:t>
            </a:r>
            <a:r>
              <a:rPr lang="en-GB" sz="35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No food required.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3. Plastic bags for dirty clothes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4. LABEL EVERYTHING!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5. NO phones or electronics are allowed at all. Your child can bring teddy, notebook, reading book etc. 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6. Don’t pack anything of significant value.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7. They may bring some money (no more than £10) for souvenirs.</a:t>
            </a:r>
          </a:p>
          <a:p>
            <a:r>
              <a:rPr lang="en-GB" sz="28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8. Fill in the forms with as much detail as possible – every detail helps!</a:t>
            </a:r>
          </a:p>
        </p:txBody>
      </p:sp>
    </p:spTree>
    <p:extLst>
      <p:ext uri="{BB962C8B-B14F-4D97-AF65-F5344CB8AC3E}">
        <p14:creationId xmlns:p14="http://schemas.microsoft.com/office/powerpoint/2010/main" val="1028352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2791DC42-9B52-8135-BC17-D0C60007C75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7504" y="88900"/>
            <a:ext cx="6347048" cy="1162050"/>
          </a:xfrm>
        </p:spPr>
        <p:txBody>
          <a:bodyPr>
            <a:normAutofit/>
          </a:bodyPr>
          <a:lstStyle/>
          <a:p>
            <a:r>
              <a:rPr lang="en-GB" sz="5400" b="1" dirty="0">
                <a:solidFill>
                  <a:schemeClr val="accent6">
                    <a:lumMod val="50000"/>
                  </a:schemeClr>
                </a:solidFill>
                <a:effectLst/>
                <a:latin typeface="Tempus Sans ITC" panose="04020404030D07020202" pitchFamily="82" charset="0"/>
              </a:rPr>
              <a:t>FAQS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107504" y="1124744"/>
            <a:ext cx="8712968" cy="5460206"/>
          </a:xfrm>
        </p:spPr>
        <p:txBody>
          <a:bodyPr>
            <a:normAutofit fontScale="92500"/>
          </a:bodyPr>
          <a:lstStyle/>
          <a:p>
            <a:r>
              <a:rPr lang="en-GB" sz="32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My child is a fussy eater, will there be enough for them to eat? </a:t>
            </a:r>
          </a:p>
          <a:p>
            <a:endParaRPr lang="en-GB" sz="3200" b="1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GB" sz="32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When and where will we see photos of the children?</a:t>
            </a:r>
          </a:p>
          <a:p>
            <a:endParaRPr lang="en-GB" sz="3200" b="1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GB" sz="32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How are the dorms and groups organised?</a:t>
            </a:r>
          </a:p>
          <a:p>
            <a:endParaRPr lang="en-GB" sz="3200" b="1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GB" sz="32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Will I be able to have contact with my child? </a:t>
            </a:r>
          </a:p>
          <a:p>
            <a:endParaRPr lang="en-GB" sz="3200" b="1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r>
              <a:rPr lang="en-GB" sz="3200" b="1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Will we get updates throughout their time away?</a:t>
            </a:r>
          </a:p>
          <a:p>
            <a:endParaRPr lang="en-GB" sz="2400" b="1" dirty="0">
              <a:solidFill>
                <a:schemeClr val="bg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60852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400">
        <p14:reveal/>
      </p:transition>
    </mc:Choice>
    <mc:Fallback xmlns="">
      <p:transition spd="slow">
        <p:fade/>
      </p:transition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E260D3AD-498F-5721-CE14-A418462FC2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Title 4">
            <a:extLst>
              <a:ext uri="{FF2B5EF4-FFF2-40B4-BE49-F238E27FC236}">
                <a16:creationId xmlns:a16="http://schemas.microsoft.com/office/drawing/2014/main" id="{6478DCCF-CC33-47BD-F798-12AF684228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>
                <a:solidFill>
                  <a:schemeClr val="accent6">
                    <a:lumMod val="50000"/>
                  </a:schemeClr>
                </a:solidFill>
                <a:latin typeface="Tempus Sans ITC" panose="04020404030D07020202" pitchFamily="82" charset="0"/>
              </a:rPr>
              <a:t>Final Deadlines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602447E-22F4-0C88-3324-BB50E5A0C8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51520" y="1417638"/>
            <a:ext cx="8435280" cy="4891722"/>
          </a:xfrm>
        </p:spPr>
        <p:txBody>
          <a:bodyPr/>
          <a:lstStyle/>
          <a:p>
            <a:pPr marL="137160" indent="0">
              <a:buNone/>
            </a:pPr>
            <a:r>
              <a:rPr lang="en-GB" sz="3600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Please complete all the forms in your packs and return them to school as soon as possible.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Deadline to have all forms completed and returned to school is </a:t>
            </a:r>
            <a:r>
              <a:rPr lang="en-GB" sz="36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Tuesday 13</a:t>
            </a:r>
            <a:r>
              <a:rPr lang="en-GB" sz="3600" b="1" baseline="30000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</a:t>
            </a:r>
            <a:r>
              <a:rPr lang="en-GB" sz="36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May.</a:t>
            </a:r>
            <a:endParaRPr lang="en-GB" sz="3600" dirty="0">
              <a:solidFill>
                <a:srgbClr val="FF000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sz="3600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All medication needs to be in school by </a:t>
            </a:r>
            <a:r>
              <a:rPr lang="en-GB" sz="36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Monday 9</a:t>
            </a:r>
            <a:r>
              <a:rPr lang="en-GB" sz="3600" b="1" baseline="30000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th</a:t>
            </a:r>
            <a:r>
              <a:rPr lang="en-GB" sz="3600" b="1" dirty="0">
                <a:solidFill>
                  <a:srgbClr val="FF000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 June. </a:t>
            </a:r>
          </a:p>
          <a:p>
            <a:pPr marL="137160" indent="0">
              <a:buNone/>
            </a:pPr>
            <a:endParaRPr lang="en-GB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539871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ERWENT HILL (Keswick) - All You Need to Know BEFORE You Go">
            <a:extLst>
              <a:ext uri="{FF2B5EF4-FFF2-40B4-BE49-F238E27FC236}">
                <a16:creationId xmlns:a16="http://schemas.microsoft.com/office/drawing/2014/main" id="{F26469E9-D4F2-BF30-D3BB-72C9C7F3EB2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alphaModFix amt="35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4A812774-B8BA-14D8-394F-D402CBDB4D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sz="6600" dirty="0">
                <a:solidFill>
                  <a:schemeClr val="accent6">
                    <a:lumMod val="50000"/>
                  </a:schemeClr>
                </a:solidFill>
                <a:latin typeface="Tempus Sans ITC" panose="04020404030D07020202" pitchFamily="82" charset="0"/>
              </a:rPr>
              <a:t>Thank you!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CBAF0C-F2AC-486E-4039-323AD0E8A9E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71800" y="3767325"/>
            <a:ext cx="5698976" cy="3090675"/>
          </a:xfrm>
        </p:spPr>
        <p:txBody>
          <a:bodyPr>
            <a:normAutofit fontScale="92500" lnSpcReduction="10000"/>
          </a:bodyPr>
          <a:lstStyle/>
          <a:p>
            <a:pPr marL="137160" indent="0">
              <a:buNone/>
            </a:pPr>
            <a:r>
              <a:rPr lang="en-GB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@fulwelljuniors</a:t>
            </a:r>
          </a:p>
          <a:p>
            <a:pPr marL="137160" indent="0">
              <a:buNone/>
            </a:pPr>
            <a:endParaRPr lang="en-GB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137160" indent="0">
              <a:buNone/>
            </a:pPr>
            <a:r>
              <a:rPr lang="en-GB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@FulwellSchool</a:t>
            </a:r>
          </a:p>
          <a:p>
            <a:pPr marL="137160" indent="0">
              <a:buNone/>
            </a:pPr>
            <a:endParaRPr lang="en-GB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137160" indent="0">
              <a:buNone/>
            </a:pPr>
            <a:r>
              <a:rPr lang="en-GB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@fulwelljuniorschool5351</a:t>
            </a:r>
          </a:p>
          <a:p>
            <a:pPr marL="137160" indent="0">
              <a:buNone/>
            </a:pPr>
            <a:endParaRPr lang="en-GB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137160" indent="0">
              <a:buNone/>
            </a:pPr>
            <a:r>
              <a:rPr lang="en-GB" dirty="0">
                <a:solidFill>
                  <a:srgbClr val="002060"/>
                </a:solidFill>
                <a:latin typeface="Dreaming Outloud Pro" panose="03050502040302030504" pitchFamily="66" charset="0"/>
                <a:cs typeface="Dreaming Outloud Pro" panose="03050502040302030504" pitchFamily="66" charset="0"/>
              </a:rPr>
              <a:t>Fulwelljuniorschool.co.uk</a:t>
            </a:r>
          </a:p>
          <a:p>
            <a:pPr marL="137160" indent="0">
              <a:buNone/>
            </a:pPr>
            <a:endParaRPr lang="en-GB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  <a:p>
            <a:pPr marL="137160" indent="0">
              <a:buNone/>
            </a:pPr>
            <a:endParaRPr lang="en-GB" dirty="0">
              <a:solidFill>
                <a:srgbClr val="002060"/>
              </a:solidFill>
              <a:latin typeface="Dreaming Outloud Pro" panose="03050502040302030504" pitchFamily="66" charset="0"/>
              <a:cs typeface="Dreaming Outloud Pro" panose="03050502040302030504" pitchFamily="66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E3F334F-6F6E-2C26-2B27-414C41489D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4737" y="1628800"/>
            <a:ext cx="1914525" cy="1924050"/>
          </a:xfrm>
          <a:prstGeom prst="rect">
            <a:avLst/>
          </a:prstGeom>
        </p:spPr>
      </p:pic>
      <p:pic>
        <p:nvPicPr>
          <p:cNvPr id="1026" name="Picture 2" descr="Instagram - Wikipedia">
            <a:extLst>
              <a:ext uri="{FF2B5EF4-FFF2-40B4-BE49-F238E27FC236}">
                <a16:creationId xmlns:a16="http://schemas.microsoft.com/office/drawing/2014/main" id="{57D46C78-B2BC-3E74-711E-EA5E01DD164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03672" y="3665193"/>
            <a:ext cx="622920" cy="62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What is X? The Twitter replacement explained | Trusted Reviews">
            <a:extLst>
              <a:ext uri="{FF2B5EF4-FFF2-40B4-BE49-F238E27FC236}">
                <a16:creationId xmlns:a16="http://schemas.microsoft.com/office/drawing/2014/main" id="{A3D5A686-7FE5-C378-A862-EA7C91395C64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 cstate="print">
            <a:extLst>
              <a:ext uri="{BEBA8EAE-BF5A-486C-A8C5-ECC9F3942E4B}">
                <a14:imgProps xmlns:a14="http://schemas.microsoft.com/office/drawing/2010/main">
                  <a14:imgLayer r:embed="rId6">
                    <a14:imgEffect>
                      <a14:backgroundRemoval t="10000" b="90000" l="10000" r="90000">
                        <a14:foregroundMark x1="41083" y1="31905" x2="60500" y2="75873"/>
                        <a14:foregroundMark x1="56667" y1="31587" x2="39917" y2="75397"/>
                        <a14:foregroundMark x1="41917" y1="35873" x2="51000" y2="55079"/>
                        <a14:foregroundMark x1="51000" y1="55079" x2="44167" y2="57460"/>
                        <a14:foregroundMark x1="44167" y1="57460" x2="53583" y2="36190"/>
                        <a14:foregroundMark x1="53583" y1="36190" x2="59750" y2="6603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l="30312" t="11101" r="28738" b="12501"/>
          <a:stretch/>
        </p:blipFill>
        <p:spPr bwMode="auto">
          <a:xfrm>
            <a:off x="2290961" y="4596661"/>
            <a:ext cx="635977" cy="6229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>
            <a:extLst>
              <a:ext uri="{FF2B5EF4-FFF2-40B4-BE49-F238E27FC236}">
                <a16:creationId xmlns:a16="http://schemas.microsoft.com/office/drawing/2014/main" id="{F17412A7-FDED-44AC-02A2-6AA66F331608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90961" y="5530139"/>
            <a:ext cx="622920" cy="43117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99E7FEE-78B7-79E2-4149-A16A471EBC5A}"/>
              </a:ext>
            </a:extLst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8856" y="6320079"/>
            <a:ext cx="429042" cy="431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823207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Flo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815</TotalTime>
  <Words>570</Words>
  <Application>Microsoft Office PowerPoint</Application>
  <PresentationFormat>On-screen Show (4:3)</PresentationFormat>
  <Paragraphs>74</Paragraphs>
  <Slides>9</Slides>
  <Notes>7</Notes>
  <HiddenSlides>0</HiddenSlides>
  <MMClips>0</MMClips>
  <ScaleCrop>false</ScaleCrop>
  <HeadingPairs>
    <vt:vector size="6" baseType="variant">
      <vt:variant>
        <vt:lpstr>Fonts Used</vt:lpstr>
      </vt:variant>
      <vt:variant>
        <vt:i4>9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9" baseType="lpstr">
      <vt:lpstr>Arial</vt:lpstr>
      <vt:lpstr>Book Antiqua</vt:lpstr>
      <vt:lpstr>Calibri</vt:lpstr>
      <vt:lpstr>Dreaming Outloud Pro</vt:lpstr>
      <vt:lpstr>Lucida Sans</vt:lpstr>
      <vt:lpstr>Tempus Sans ITC</vt:lpstr>
      <vt:lpstr>Wingdings</vt:lpstr>
      <vt:lpstr>Wingdings 2</vt:lpstr>
      <vt:lpstr>Wingdings 3</vt:lpstr>
      <vt:lpstr>Apex</vt:lpstr>
      <vt:lpstr>  y5 DERWENT HILL RESIDENTIAL</vt:lpstr>
      <vt:lpstr>Staffing </vt:lpstr>
      <vt:lpstr>Why do we go?</vt:lpstr>
      <vt:lpstr>What is involved?</vt:lpstr>
      <vt:lpstr>Forms</vt:lpstr>
      <vt:lpstr>Advice.</vt:lpstr>
      <vt:lpstr>FAQS</vt:lpstr>
      <vt:lpstr>Final Deadlines</vt:lpstr>
      <vt:lpstr>Thank you!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DERWENT HILL RESIDENTIAL</dc:title>
  <dc:creator>Joanne Anderson</dc:creator>
  <cp:lastModifiedBy>Katy Birch</cp:lastModifiedBy>
  <cp:revision>44</cp:revision>
  <cp:lastPrinted>2019-04-23T12:17:11Z</cp:lastPrinted>
  <dcterms:created xsi:type="dcterms:W3CDTF">2017-09-27T12:37:24Z</dcterms:created>
  <dcterms:modified xsi:type="dcterms:W3CDTF">2025-05-07T14:22:32Z</dcterms:modified>
</cp:coreProperties>
</file>