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64" r:id="rId3"/>
    <p:sldId id="273" r:id="rId4"/>
    <p:sldId id="259" r:id="rId5"/>
    <p:sldId id="262" r:id="rId6"/>
    <p:sldId id="260" r:id="rId7"/>
    <p:sldId id="258" r:id="rId8"/>
    <p:sldId id="263" r:id="rId9"/>
    <p:sldId id="261" r:id="rId10"/>
    <p:sldId id="271" r:id="rId11"/>
    <p:sldId id="265" r:id="rId12"/>
    <p:sldId id="274" r:id="rId13"/>
    <p:sldId id="275" r:id="rId14"/>
    <p:sldId id="272" r:id="rId15"/>
    <p:sldId id="268" r:id="rId16"/>
    <p:sldId id="269"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07"/>
  </p:normalViewPr>
  <p:slideViewPr>
    <p:cSldViewPr snapToGrid="0" snapToObjects="1">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87E16-4E0C-4D60-8301-0813AE8C336F}" type="datetimeFigureOut">
              <a:rPr lang="en-GB" smtClean="0"/>
              <a:t>06/03/2023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84151-173D-4B94-B868-B030BD2A6E00}" type="slidenum">
              <a:rPr lang="en-GB" smtClean="0"/>
              <a:t>‹#›</a:t>
            </a:fld>
            <a:endParaRPr lang="en-GB"/>
          </a:p>
        </p:txBody>
      </p:sp>
    </p:spTree>
    <p:extLst>
      <p:ext uri="{BB962C8B-B14F-4D97-AF65-F5344CB8AC3E}">
        <p14:creationId xmlns:p14="http://schemas.microsoft.com/office/powerpoint/2010/main" val="394238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284151-173D-4B94-B868-B030BD2A6E00}" type="slidenum">
              <a:rPr lang="en-GB" smtClean="0"/>
              <a:t>2</a:t>
            </a:fld>
            <a:endParaRPr lang="en-GB"/>
          </a:p>
        </p:txBody>
      </p:sp>
    </p:spTree>
    <p:extLst>
      <p:ext uri="{BB962C8B-B14F-4D97-AF65-F5344CB8AC3E}">
        <p14:creationId xmlns:p14="http://schemas.microsoft.com/office/powerpoint/2010/main" val="2071773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5284151-173D-4B94-B868-B030BD2A6E00}" type="slidenum">
              <a:rPr lang="en-GB" smtClean="0"/>
              <a:t>13</a:t>
            </a:fld>
            <a:endParaRPr lang="en-GB"/>
          </a:p>
        </p:txBody>
      </p:sp>
    </p:spTree>
    <p:extLst>
      <p:ext uri="{BB962C8B-B14F-4D97-AF65-F5344CB8AC3E}">
        <p14:creationId xmlns:p14="http://schemas.microsoft.com/office/powerpoint/2010/main" val="1006384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76969C88-B244-455D-A017-012B25B1ACDD}" type="datetimeFigureOut">
              <a:rPr lang="en-US" smtClean="0"/>
              <a:t>3/6/2023</a:t>
            </a:fld>
            <a:endParaRPr lang="en-US"/>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21351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76969C88-B244-455D-A017-012B25B1ACDD}" type="datetimeFigureOut">
              <a:rPr lang="en-US" smtClean="0"/>
              <a:t>3/6/2023</a:t>
            </a:fld>
            <a:endParaRPr lang="en-US"/>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16849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21F0D7-112D-48B1-B32B-170B1AA2B51E}"/>
              </a:ext>
            </a:extLst>
          </p:cNvPr>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27A7C1-8E5B-41DA-9802-F242D382B66B}"/>
              </a:ext>
            </a:extLst>
          </p:cNvPr>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961CC7-F5B1-464A-8127-60645FB21081}"/>
              </a:ext>
            </a:extLst>
          </p:cNvPr>
          <p:cNvSpPr>
            <a:spLocks noGrp="1"/>
          </p:cNvSpPr>
          <p:nvPr>
            <p:ph type="dt" sz="half" idx="10"/>
          </p:nvPr>
        </p:nvSpPr>
        <p:spPr/>
        <p:txBody>
          <a:bodyPr/>
          <a:lstStyle/>
          <a:p>
            <a:fld id="{76969C88-B244-455D-A017-012B25B1ACDD}" type="datetimeFigureOut">
              <a:rPr lang="en-US" smtClean="0"/>
              <a:t>3/6/2023</a:t>
            </a:fld>
            <a:endParaRPr lang="en-US"/>
          </a:p>
        </p:txBody>
      </p:sp>
      <p:sp>
        <p:nvSpPr>
          <p:cNvPr id="5" name="Footer Placeholder 4">
            <a:extLst>
              <a:ext uri="{FF2B5EF4-FFF2-40B4-BE49-F238E27FC236}">
                <a16:creationId xmlns:a16="http://schemas.microsoft.com/office/drawing/2014/main" id="{53B94302-B381-4F37-A9FF-5CC5519175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707151-541F-4104-B989-83A9DCA6E61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63545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76969C88-B244-455D-A017-012B25B1ACDD}" type="datetimeFigureOut">
              <a:rPr lang="en-US" smtClean="0"/>
              <a:t>3/6/2023</a:t>
            </a:fld>
            <a:endParaRPr lang="en-US"/>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17248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76969C88-B244-455D-A017-012B25B1ACDD}" type="datetimeFigureOut">
              <a:rPr lang="en-US" smtClean="0"/>
              <a:t>3/6/2023</a:t>
            </a:fld>
            <a:endParaRPr lang="en-US"/>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652273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76969C88-B244-455D-A017-012B25B1ACDD}" type="datetimeFigureOut">
              <a:rPr lang="en-US" smtClean="0"/>
              <a:t>3/6/2023</a:t>
            </a:fld>
            <a:endParaRPr lang="en-US"/>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674913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76969C88-B244-455D-A017-012B25B1ACDD}" type="datetimeFigureOut">
              <a:rPr lang="en-US" smtClean="0"/>
              <a:t>3/6/2023</a:t>
            </a:fld>
            <a:endParaRPr lang="en-US"/>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97426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76969C88-B244-455D-A017-012B25B1ACDD}" type="datetimeFigureOut">
              <a:rPr lang="en-US" smtClean="0"/>
              <a:t>3/6/2023</a:t>
            </a:fld>
            <a:endParaRPr lang="en-US"/>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97530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76969C88-B244-455D-A017-012B25B1ACDD}" type="datetimeFigureOut">
              <a:rPr lang="en-US" smtClean="0"/>
              <a:t>3/6/2023</a:t>
            </a:fld>
            <a:endParaRPr lang="en-US"/>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29120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76969C88-B244-455D-A017-012B25B1ACDD}" type="datetimeFigureOut">
              <a:rPr lang="en-US" smtClean="0"/>
              <a:t>3/6/2023</a:t>
            </a:fld>
            <a:endParaRPr lang="en-US"/>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61576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76969C88-B244-455D-A017-012B25B1ACDD}" type="datetimeFigureOut">
              <a:rPr lang="en-US" smtClean="0"/>
              <a:t>3/6/2023</a:t>
            </a:fld>
            <a:endParaRPr lang="en-US"/>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4197521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pPr/>
              <a:t>3/6/2023</a:t>
            </a:fld>
            <a:endParaRPr lang="en-US"/>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4163390461"/>
      </p:ext>
    </p:extLst>
  </p:cSld>
  <p:clrMap bg1="dk1" tx1="lt1" bg2="dk2" tx2="lt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jp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4" name="Rectangle 8">
            <a:extLst>
              <a:ext uri="{FF2B5EF4-FFF2-40B4-BE49-F238E27FC236}">
                <a16:creationId xmlns:a16="http://schemas.microsoft.com/office/drawing/2014/main" id="{7A18C9FB-EC4C-4DAE-8F7D-C6E5AF6079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Title 1">
            <a:extLst>
              <a:ext uri="{FF2B5EF4-FFF2-40B4-BE49-F238E27FC236}">
                <a16:creationId xmlns:a16="http://schemas.microsoft.com/office/drawing/2014/main" id="{C55F51FC-7EAB-8041-B570-A72CB5E9B3D2}"/>
              </a:ext>
            </a:extLst>
          </p:cNvPr>
          <p:cNvSpPr>
            <a:spLocks noGrp="1"/>
          </p:cNvSpPr>
          <p:nvPr>
            <p:ph type="ctrTitle"/>
          </p:nvPr>
        </p:nvSpPr>
        <p:spPr>
          <a:xfrm>
            <a:off x="6858000" y="1486015"/>
            <a:ext cx="4572000" cy="3056235"/>
          </a:xfrm>
        </p:spPr>
        <p:txBody>
          <a:bodyPr>
            <a:normAutofit/>
          </a:bodyPr>
          <a:lstStyle/>
          <a:p>
            <a:pPr algn="l"/>
            <a:r>
              <a:rPr lang="en-GB" sz="4400" b="1" dirty="0"/>
              <a:t>Year Four Multiplication Check (MTC)</a:t>
            </a:r>
            <a:br>
              <a:rPr lang="en-GB" sz="4400" b="1" dirty="0"/>
            </a:br>
            <a:br>
              <a:rPr lang="en-GB" sz="4400" dirty="0"/>
            </a:br>
            <a:r>
              <a:rPr lang="en-GB" sz="3200" dirty="0"/>
              <a:t>June 2023</a:t>
            </a:r>
            <a:endParaRPr lang="en-GB" sz="4400" dirty="0"/>
          </a:p>
        </p:txBody>
      </p:sp>
      <p:sp>
        <p:nvSpPr>
          <p:cNvPr id="3" name="Subtitle 2">
            <a:extLst>
              <a:ext uri="{FF2B5EF4-FFF2-40B4-BE49-F238E27FC236}">
                <a16:creationId xmlns:a16="http://schemas.microsoft.com/office/drawing/2014/main" id="{82B5CEA5-F610-654E-8A31-399302F23774}"/>
              </a:ext>
            </a:extLst>
          </p:cNvPr>
          <p:cNvSpPr>
            <a:spLocks noGrp="1"/>
          </p:cNvSpPr>
          <p:nvPr>
            <p:ph type="subTitle" idx="1"/>
          </p:nvPr>
        </p:nvSpPr>
        <p:spPr>
          <a:xfrm>
            <a:off x="6857999" y="4571999"/>
            <a:ext cx="4571999" cy="1524000"/>
          </a:xfrm>
        </p:spPr>
        <p:txBody>
          <a:bodyPr>
            <a:normAutofit/>
          </a:bodyPr>
          <a:lstStyle/>
          <a:p>
            <a:pPr algn="l"/>
            <a:r>
              <a:rPr lang="en-GB" i="1" dirty="0"/>
              <a:t>Information for parents</a:t>
            </a:r>
          </a:p>
        </p:txBody>
      </p:sp>
      <p:pic>
        <p:nvPicPr>
          <p:cNvPr id="25" name="Picture 3" descr="The surface of the water with ripple">
            <a:extLst>
              <a:ext uri="{FF2B5EF4-FFF2-40B4-BE49-F238E27FC236}">
                <a16:creationId xmlns:a16="http://schemas.microsoft.com/office/drawing/2014/main" id="{A98AAF0B-550A-4D29-9FCF-ACA361EE723C}"/>
              </a:ext>
            </a:extLst>
          </p:cNvPr>
          <p:cNvPicPr>
            <a:picLocks noChangeAspect="1"/>
          </p:cNvPicPr>
          <p:nvPr/>
        </p:nvPicPr>
        <p:blipFill rotWithShape="1">
          <a:blip r:embed="rId2"/>
          <a:srcRect l="15958" r="31985" b="-1"/>
          <a:stretch/>
        </p:blipFill>
        <p:spPr>
          <a:xfrm>
            <a:off x="2" y="-48460"/>
            <a:ext cx="5578823" cy="6028246"/>
          </a:xfrm>
          <a:custGeom>
            <a:avLst/>
            <a:gdLst/>
            <a:ahLst/>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p:spPr>
      </p:pic>
      <p:sp>
        <p:nvSpPr>
          <p:cNvPr id="26" name="Freeform: Shape 10">
            <a:extLst>
              <a:ext uri="{FF2B5EF4-FFF2-40B4-BE49-F238E27FC236}">
                <a16:creationId xmlns:a16="http://schemas.microsoft.com/office/drawing/2014/main" id="{B47A9921-6509-49C2-BEBF-924F28066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pic>
        <p:nvPicPr>
          <p:cNvPr id="5" name="Picture 4">
            <a:extLst>
              <a:ext uri="{FF2B5EF4-FFF2-40B4-BE49-F238E27FC236}">
                <a16:creationId xmlns:a16="http://schemas.microsoft.com/office/drawing/2014/main" id="{49047E8D-12B6-44FD-AD4A-88957603A318}"/>
              </a:ext>
            </a:extLst>
          </p:cNvPr>
          <p:cNvPicPr>
            <a:picLocks noChangeAspect="1"/>
          </p:cNvPicPr>
          <p:nvPr/>
        </p:nvPicPr>
        <p:blipFill>
          <a:blip r:embed="rId3"/>
          <a:stretch>
            <a:fillRect/>
          </a:stretch>
        </p:blipFill>
        <p:spPr>
          <a:xfrm>
            <a:off x="10675545" y="10"/>
            <a:ext cx="1516455" cy="1524000"/>
          </a:xfrm>
          <a:prstGeom prst="rect">
            <a:avLst/>
          </a:prstGeom>
        </p:spPr>
      </p:pic>
      <p:sp>
        <p:nvSpPr>
          <p:cNvPr id="4" name="TextBox 3">
            <a:extLst>
              <a:ext uri="{FF2B5EF4-FFF2-40B4-BE49-F238E27FC236}">
                <a16:creationId xmlns:a16="http://schemas.microsoft.com/office/drawing/2014/main" id="{BE4AAB90-794F-4F66-A58E-82B7151CEE6C}"/>
              </a:ext>
            </a:extLst>
          </p:cNvPr>
          <p:cNvSpPr txBox="1"/>
          <p:nvPr/>
        </p:nvSpPr>
        <p:spPr>
          <a:xfrm>
            <a:off x="406399" y="361889"/>
            <a:ext cx="2099733" cy="584775"/>
          </a:xfrm>
          <a:prstGeom prst="rect">
            <a:avLst/>
          </a:prstGeom>
          <a:noFill/>
        </p:spPr>
        <p:txBody>
          <a:bodyPr wrap="square" rtlCol="0">
            <a:spAutoFit/>
          </a:bodyPr>
          <a:lstStyle/>
          <a:p>
            <a:r>
              <a:rPr lang="en-GB" sz="3200" b="1" dirty="0">
                <a:solidFill>
                  <a:srgbClr val="002060"/>
                </a:solidFill>
              </a:rPr>
              <a:t>¼ of 48</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AF408868-7C7E-41F4-9E3A-FA586727845D}"/>
                  </a:ext>
                </a:extLst>
              </p:cNvPr>
              <p:cNvSpPr txBox="1"/>
              <p:nvPr/>
            </p:nvSpPr>
            <p:spPr>
              <a:xfrm>
                <a:off x="2586878" y="1132485"/>
                <a:ext cx="1399822" cy="1357679"/>
              </a:xfrm>
              <a:prstGeom prst="rect">
                <a:avLst/>
              </a:prstGeom>
              <a:noFill/>
            </p:spPr>
            <p:txBody>
              <a:bodyPr wrap="square" rtlCol="0">
                <a:spAutoFit/>
              </a:bodyPr>
              <a:lstStyle/>
              <a:p>
                <a14:m>
                  <m:oMath xmlns:m="http://schemas.openxmlformats.org/officeDocument/2006/math">
                    <m:f>
                      <m:fPr>
                        <m:ctrlPr>
                          <a:rPr lang="en-GB" sz="3200" b="1" i="1" smtClean="0">
                            <a:solidFill>
                              <a:srgbClr val="002060"/>
                            </a:solidFill>
                            <a:latin typeface="Cambria Math" panose="02040503050406030204" pitchFamily="18" charset="0"/>
                          </a:rPr>
                        </m:ctrlPr>
                      </m:fPr>
                      <m:num>
                        <m:r>
                          <a:rPr lang="en-GB" sz="3200" b="1" i="1">
                            <a:solidFill>
                              <a:srgbClr val="002060"/>
                            </a:solidFill>
                            <a:latin typeface="Cambria Math" panose="02040503050406030204" pitchFamily="18" charset="0"/>
                          </a:rPr>
                          <m:t>𝟑</m:t>
                        </m:r>
                      </m:num>
                      <m:den>
                        <m:r>
                          <a:rPr lang="en-GB" sz="3200" b="1" i="1">
                            <a:solidFill>
                              <a:srgbClr val="002060"/>
                            </a:solidFill>
                            <a:latin typeface="Cambria Math" panose="02040503050406030204" pitchFamily="18" charset="0"/>
                          </a:rPr>
                          <m:t>𝟓</m:t>
                        </m:r>
                      </m:den>
                    </m:f>
                  </m:oMath>
                </a14:m>
                <a:r>
                  <a:rPr lang="en-GB" sz="3200" b="1" dirty="0">
                    <a:solidFill>
                      <a:srgbClr val="002060"/>
                    </a:solidFill>
                  </a:rPr>
                  <a:t> x 75 </a:t>
                </a:r>
              </a:p>
              <a:p>
                <a:endParaRPr lang="en-GB" sz="3600" b="1" dirty="0">
                  <a:solidFill>
                    <a:srgbClr val="002060"/>
                  </a:solidFill>
                </a:endParaRPr>
              </a:p>
            </p:txBody>
          </p:sp>
        </mc:Choice>
        <mc:Fallback xmlns="">
          <p:sp>
            <p:nvSpPr>
              <p:cNvPr id="9" name="TextBox 8">
                <a:extLst>
                  <a:ext uri="{FF2B5EF4-FFF2-40B4-BE49-F238E27FC236}">
                    <a16:creationId xmlns:a16="http://schemas.microsoft.com/office/drawing/2014/main" id="{AF408868-7C7E-41F4-9E3A-FA586727845D}"/>
                  </a:ext>
                </a:extLst>
              </p:cNvPr>
              <p:cNvSpPr txBox="1">
                <a:spLocks noRot="1" noChangeAspect="1" noMove="1" noResize="1" noEditPoints="1" noAdjustHandles="1" noChangeArrowheads="1" noChangeShapeType="1" noTextEdit="1"/>
              </p:cNvSpPr>
              <p:nvPr/>
            </p:nvSpPr>
            <p:spPr>
              <a:xfrm>
                <a:off x="2586878" y="1132485"/>
                <a:ext cx="1399822" cy="1357679"/>
              </a:xfrm>
              <a:prstGeom prst="rect">
                <a:avLst/>
              </a:prstGeom>
              <a:blipFill>
                <a:blip r:embed="rId4"/>
                <a:stretch>
                  <a:fillRect r="-134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9D34706-6ADE-4036-99CE-BEE7AD9FFDCA}"/>
                  </a:ext>
                </a:extLst>
              </p:cNvPr>
              <p:cNvSpPr txBox="1"/>
              <p:nvPr/>
            </p:nvSpPr>
            <p:spPr>
              <a:xfrm>
                <a:off x="3179288" y="2466177"/>
                <a:ext cx="2442123" cy="1569660"/>
              </a:xfrm>
              <a:prstGeom prst="rect">
                <a:avLst/>
              </a:prstGeom>
              <a:noFill/>
            </p:spPr>
            <p:txBody>
              <a:bodyPr wrap="square" rtlCol="0">
                <a:spAutoFit/>
              </a:bodyPr>
              <a:lstStyle/>
              <a:p>
                <a14:m>
                  <m:oMath xmlns:m="http://schemas.openxmlformats.org/officeDocument/2006/math">
                    <m:r>
                      <a:rPr lang="en-GB" sz="3200" b="1" i="1" smtClean="0">
                        <a:solidFill>
                          <a:srgbClr val="002060"/>
                        </a:solidFill>
                        <a:latin typeface="Cambria Math" panose="02040503050406030204" pitchFamily="18" charset="0"/>
                      </a:rPr>
                      <m:t>𝟑𝟔𝟎</m:t>
                    </m:r>
                    <m:r>
                      <m:rPr>
                        <m:nor/>
                      </m:rPr>
                      <a:rPr lang="en-GB" sz="3200" b="1" i="0" smtClean="0">
                        <a:solidFill>
                          <a:srgbClr val="002060"/>
                        </a:solidFill>
                      </a:rPr>
                      <m:t> </m:t>
                    </m:r>
                    <m:r>
                      <m:rPr>
                        <m:nor/>
                      </m:rPr>
                      <a:rPr lang="en-GB" sz="3200" b="1">
                        <a:solidFill>
                          <a:srgbClr val="002060"/>
                        </a:solidFill>
                      </a:rPr>
                      <m:t>÷</m:t>
                    </m:r>
                    <m:r>
                      <m:rPr>
                        <m:nor/>
                      </m:rPr>
                      <a:rPr lang="en-GB" sz="3200" b="1" i="0" smtClean="0">
                        <a:solidFill>
                          <a:srgbClr val="002060"/>
                        </a:solidFill>
                      </a:rPr>
                      <m:t> </m:t>
                    </m:r>
                  </m:oMath>
                </a14:m>
                <a:r>
                  <a:rPr lang="en-GB" sz="3200" b="1" dirty="0">
                    <a:solidFill>
                      <a:srgbClr val="002060"/>
                    </a:solidFill>
                  </a:rPr>
                  <a:t>40 =</a:t>
                </a:r>
              </a:p>
              <a:p>
                <a:endParaRPr lang="en-GB" sz="3200" b="1" dirty="0">
                  <a:solidFill>
                    <a:srgbClr val="002060"/>
                  </a:solidFill>
                </a:endParaRPr>
              </a:p>
              <a:p>
                <a:endParaRPr lang="en-GB" sz="3200" b="1" dirty="0">
                  <a:solidFill>
                    <a:srgbClr val="002060"/>
                  </a:solidFill>
                </a:endParaRPr>
              </a:p>
            </p:txBody>
          </p:sp>
        </mc:Choice>
        <mc:Fallback xmlns="">
          <p:sp>
            <p:nvSpPr>
              <p:cNvPr id="10" name="TextBox 9">
                <a:extLst>
                  <a:ext uri="{FF2B5EF4-FFF2-40B4-BE49-F238E27FC236}">
                    <a16:creationId xmlns:a16="http://schemas.microsoft.com/office/drawing/2014/main" id="{59D34706-6ADE-4036-99CE-BEE7AD9FFDCA}"/>
                  </a:ext>
                </a:extLst>
              </p:cNvPr>
              <p:cNvSpPr txBox="1">
                <a:spLocks noRot="1" noChangeAspect="1" noMove="1" noResize="1" noEditPoints="1" noAdjustHandles="1" noChangeArrowheads="1" noChangeShapeType="1" noTextEdit="1"/>
              </p:cNvSpPr>
              <p:nvPr/>
            </p:nvSpPr>
            <p:spPr>
              <a:xfrm>
                <a:off x="3179288" y="2466177"/>
                <a:ext cx="2442123" cy="1569660"/>
              </a:xfrm>
              <a:prstGeom prst="rect">
                <a:avLst/>
              </a:prstGeom>
              <a:blipFill>
                <a:blip r:embed="rId5"/>
                <a:stretch>
                  <a:fillRect t="-4669"/>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F1C15915-9E0C-47C1-9841-9BD35146F406}"/>
              </a:ext>
            </a:extLst>
          </p:cNvPr>
          <p:cNvSpPr txBox="1"/>
          <p:nvPr/>
        </p:nvSpPr>
        <p:spPr>
          <a:xfrm>
            <a:off x="160223" y="3403407"/>
            <a:ext cx="2442123" cy="584775"/>
          </a:xfrm>
          <a:prstGeom prst="rect">
            <a:avLst/>
          </a:prstGeom>
          <a:noFill/>
        </p:spPr>
        <p:txBody>
          <a:bodyPr wrap="square" rtlCol="0">
            <a:spAutoFit/>
          </a:bodyPr>
          <a:lstStyle/>
          <a:p>
            <a:r>
              <a:rPr lang="en-GB" sz="3200" b="1" dirty="0">
                <a:solidFill>
                  <a:srgbClr val="002060"/>
                </a:solidFill>
              </a:rPr>
              <a:t>300 x 40 =</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3EDCB64-9055-41EE-9DB3-0C0D458DA96F}"/>
                  </a:ext>
                </a:extLst>
              </p:cNvPr>
              <p:cNvSpPr txBox="1"/>
              <p:nvPr/>
            </p:nvSpPr>
            <p:spPr>
              <a:xfrm>
                <a:off x="1544577" y="4791126"/>
                <a:ext cx="2442123" cy="1569660"/>
              </a:xfrm>
              <a:prstGeom prst="rect">
                <a:avLst/>
              </a:prstGeom>
              <a:noFill/>
            </p:spPr>
            <p:txBody>
              <a:bodyPr wrap="square" rtlCol="0">
                <a:spAutoFit/>
              </a:bodyPr>
              <a:lstStyle/>
              <a:p>
                <a14:m>
                  <m:oMath xmlns:m="http://schemas.openxmlformats.org/officeDocument/2006/math">
                    <m:r>
                      <a:rPr lang="en-GB" sz="3200" b="1" i="1" smtClean="0">
                        <a:solidFill>
                          <a:srgbClr val="002060"/>
                        </a:solidFill>
                        <a:latin typeface="Cambria Math" panose="02040503050406030204" pitchFamily="18" charset="0"/>
                      </a:rPr>
                      <m:t>𝟒</m:t>
                    </m:r>
                    <m:r>
                      <a:rPr lang="en-GB" sz="3200" b="1" i="1" smtClean="0">
                        <a:solidFill>
                          <a:srgbClr val="002060"/>
                        </a:solidFill>
                        <a:latin typeface="Cambria Math" panose="02040503050406030204" pitchFamily="18" charset="0"/>
                      </a:rPr>
                      <m:t>.</m:t>
                    </m:r>
                    <m:r>
                      <a:rPr lang="en-GB" sz="3200" b="1" i="1" smtClean="0">
                        <a:solidFill>
                          <a:srgbClr val="002060"/>
                        </a:solidFill>
                        <a:latin typeface="Cambria Math" panose="02040503050406030204" pitchFamily="18" charset="0"/>
                      </a:rPr>
                      <m:t>𝟖</m:t>
                    </m:r>
                    <m:r>
                      <a:rPr lang="en-GB" sz="3200" b="1" i="1" smtClean="0">
                        <a:solidFill>
                          <a:srgbClr val="002060"/>
                        </a:solidFill>
                        <a:latin typeface="Cambria Math" panose="02040503050406030204" pitchFamily="18" charset="0"/>
                      </a:rPr>
                      <m:t> </m:t>
                    </m:r>
                  </m:oMath>
                </a14:m>
                <a:r>
                  <a:rPr lang="en-GB" sz="3200" b="1" dirty="0">
                    <a:solidFill>
                      <a:srgbClr val="002060"/>
                    </a:solidFill>
                  </a:rPr>
                  <a:t>x 30 =</a:t>
                </a:r>
              </a:p>
              <a:p>
                <a:endParaRPr lang="en-GB" sz="3200" b="1" dirty="0">
                  <a:solidFill>
                    <a:srgbClr val="002060"/>
                  </a:solidFill>
                </a:endParaRPr>
              </a:p>
              <a:p>
                <a:endParaRPr lang="en-GB" sz="3200" b="1" dirty="0">
                  <a:solidFill>
                    <a:srgbClr val="002060"/>
                  </a:solidFill>
                </a:endParaRPr>
              </a:p>
            </p:txBody>
          </p:sp>
        </mc:Choice>
        <mc:Fallback xmlns="">
          <p:sp>
            <p:nvSpPr>
              <p:cNvPr id="12" name="TextBox 11">
                <a:extLst>
                  <a:ext uri="{FF2B5EF4-FFF2-40B4-BE49-F238E27FC236}">
                    <a16:creationId xmlns:a16="http://schemas.microsoft.com/office/drawing/2014/main" id="{53EDCB64-9055-41EE-9DB3-0C0D458DA96F}"/>
                  </a:ext>
                </a:extLst>
              </p:cNvPr>
              <p:cNvSpPr txBox="1">
                <a:spLocks noRot="1" noChangeAspect="1" noMove="1" noResize="1" noEditPoints="1" noAdjustHandles="1" noChangeArrowheads="1" noChangeShapeType="1" noTextEdit="1"/>
              </p:cNvSpPr>
              <p:nvPr/>
            </p:nvSpPr>
            <p:spPr>
              <a:xfrm>
                <a:off x="1544577" y="4791126"/>
                <a:ext cx="2442123" cy="1569660"/>
              </a:xfrm>
              <a:prstGeom prst="rect">
                <a:avLst/>
              </a:prstGeom>
              <a:blipFill>
                <a:blip r:embed="rId6"/>
                <a:stretch>
                  <a:fillRect t="-466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67F16D3D-8918-4536-AA82-C9B9D4569378}"/>
                  </a:ext>
                </a:extLst>
              </p:cNvPr>
              <p:cNvSpPr/>
              <p:nvPr/>
            </p:nvSpPr>
            <p:spPr>
              <a:xfrm>
                <a:off x="304541" y="1881695"/>
                <a:ext cx="1125629" cy="802399"/>
              </a:xfrm>
              <a:prstGeom prst="rect">
                <a:avLst/>
              </a:prstGeom>
            </p:spPr>
            <p:txBody>
              <a:bodyPr wrap="none">
                <a:spAutoFit/>
              </a:bodyPr>
              <a:lstStyle/>
              <a:p>
                <a14:m>
                  <m:oMath xmlns:m="http://schemas.openxmlformats.org/officeDocument/2006/math">
                    <m:f>
                      <m:fPr>
                        <m:ctrlPr>
                          <a:rPr lang="en-GB" sz="3200" b="1" i="1" smtClean="0">
                            <a:solidFill>
                              <a:srgbClr val="002060"/>
                            </a:solidFill>
                            <a:latin typeface="Cambria Math" panose="02040503050406030204" pitchFamily="18" charset="0"/>
                          </a:rPr>
                        </m:ctrlPr>
                      </m:fPr>
                      <m:num>
                        <m:r>
                          <a:rPr lang="en-GB" sz="3200" b="1" i="1">
                            <a:solidFill>
                              <a:srgbClr val="002060"/>
                            </a:solidFill>
                            <a:latin typeface="Cambria Math" panose="02040503050406030204" pitchFamily="18" charset="0"/>
                          </a:rPr>
                          <m:t>𝟑</m:t>
                        </m:r>
                      </m:num>
                      <m:den>
                        <m:r>
                          <a:rPr lang="en-GB" sz="3200" b="1" i="1" smtClean="0">
                            <a:solidFill>
                              <a:srgbClr val="002060"/>
                            </a:solidFill>
                            <a:latin typeface="Cambria Math" panose="02040503050406030204" pitchFamily="18" charset="0"/>
                          </a:rPr>
                          <m:t>𝟕</m:t>
                        </m:r>
                      </m:den>
                    </m:f>
                  </m:oMath>
                </a14:m>
                <a:r>
                  <a:rPr lang="en-GB" sz="3200" b="1" dirty="0">
                    <a:solidFill>
                      <a:srgbClr val="002060"/>
                    </a:solidFill>
                  </a:rPr>
                  <a:t> + </a:t>
                </a:r>
                <a14:m>
                  <m:oMath xmlns:m="http://schemas.openxmlformats.org/officeDocument/2006/math">
                    <m:f>
                      <m:fPr>
                        <m:ctrlPr>
                          <a:rPr lang="en-GB" sz="3200" b="1" i="1">
                            <a:solidFill>
                              <a:srgbClr val="002060"/>
                            </a:solidFill>
                            <a:latin typeface="Cambria Math" panose="02040503050406030204" pitchFamily="18" charset="0"/>
                          </a:rPr>
                        </m:ctrlPr>
                      </m:fPr>
                      <m:num>
                        <m:r>
                          <a:rPr lang="en-GB" sz="3200" b="1" i="1" smtClean="0">
                            <a:solidFill>
                              <a:srgbClr val="002060"/>
                            </a:solidFill>
                            <a:latin typeface="Cambria Math" panose="02040503050406030204" pitchFamily="18" charset="0"/>
                          </a:rPr>
                          <m:t>𝟒</m:t>
                        </m:r>
                      </m:num>
                      <m:den>
                        <m:r>
                          <a:rPr lang="en-GB" sz="3200" b="1" i="1" smtClean="0">
                            <a:solidFill>
                              <a:srgbClr val="002060"/>
                            </a:solidFill>
                            <a:latin typeface="Cambria Math" panose="02040503050406030204" pitchFamily="18" charset="0"/>
                          </a:rPr>
                          <m:t>𝟓</m:t>
                        </m:r>
                      </m:den>
                    </m:f>
                  </m:oMath>
                </a14:m>
                <a:r>
                  <a:rPr lang="en-GB" sz="3200" b="1" dirty="0">
                    <a:solidFill>
                      <a:srgbClr val="002060"/>
                    </a:solidFill>
                  </a:rPr>
                  <a:t> </a:t>
                </a:r>
              </a:p>
            </p:txBody>
          </p:sp>
        </mc:Choice>
        <mc:Fallback xmlns="">
          <p:sp>
            <p:nvSpPr>
              <p:cNvPr id="6" name="Rectangle 5">
                <a:extLst>
                  <a:ext uri="{FF2B5EF4-FFF2-40B4-BE49-F238E27FC236}">
                    <a16:creationId xmlns:a16="http://schemas.microsoft.com/office/drawing/2014/main" id="{67F16D3D-8918-4536-AA82-C9B9D4569378}"/>
                  </a:ext>
                </a:extLst>
              </p:cNvPr>
              <p:cNvSpPr>
                <a:spLocks noRot="1" noChangeAspect="1" noMove="1" noResize="1" noEditPoints="1" noAdjustHandles="1" noChangeArrowheads="1" noChangeShapeType="1" noTextEdit="1"/>
              </p:cNvSpPr>
              <p:nvPr/>
            </p:nvSpPr>
            <p:spPr>
              <a:xfrm>
                <a:off x="304541" y="1881695"/>
                <a:ext cx="1125629" cy="802399"/>
              </a:xfrm>
              <a:prstGeom prst="rect">
                <a:avLst/>
              </a:prstGeom>
              <a:blipFill>
                <a:blip r:embed="rId7"/>
                <a:stretch>
                  <a:fillRect b="-12214"/>
                </a:stretch>
              </a:blipFill>
            </p:spPr>
            <p:txBody>
              <a:bodyPr/>
              <a:lstStyle/>
              <a:p>
                <a:r>
                  <a:rPr lang="en-GB">
                    <a:noFill/>
                  </a:rPr>
                  <a:t> </a:t>
                </a:r>
              </a:p>
            </p:txBody>
          </p:sp>
        </mc:Fallback>
      </mc:AlternateContent>
    </p:spTree>
    <p:extLst>
      <p:ext uri="{BB962C8B-B14F-4D97-AF65-F5344CB8AC3E}">
        <p14:creationId xmlns:p14="http://schemas.microsoft.com/office/powerpoint/2010/main" val="6990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293417-3608-BF41-8643-AE37D3036E35}"/>
              </a:ext>
            </a:extLst>
          </p:cNvPr>
          <p:cNvSpPr>
            <a:spLocks noGrp="1"/>
          </p:cNvSpPr>
          <p:nvPr>
            <p:ph idx="1"/>
          </p:nvPr>
        </p:nvSpPr>
        <p:spPr>
          <a:xfrm>
            <a:off x="570088" y="571831"/>
            <a:ext cx="9747956" cy="5558036"/>
          </a:xfrm>
        </p:spPr>
        <p:txBody>
          <a:bodyPr>
            <a:normAutofit lnSpcReduction="10000"/>
          </a:bodyPr>
          <a:lstStyle/>
          <a:p>
            <a:pPr marL="0" indent="0">
              <a:buNone/>
            </a:pPr>
            <a:r>
              <a:rPr lang="en-GB" sz="4400" dirty="0"/>
              <a:t>What can I do to support my child?</a:t>
            </a:r>
          </a:p>
          <a:p>
            <a:pPr marL="0" indent="0">
              <a:buNone/>
            </a:pPr>
            <a:endParaRPr lang="en-GB" dirty="0"/>
          </a:p>
          <a:p>
            <a:pPr marL="0" indent="0">
              <a:buNone/>
            </a:pPr>
            <a:r>
              <a:rPr lang="en-GB" dirty="0"/>
              <a:t>Encourage children to play Times Table </a:t>
            </a:r>
            <a:r>
              <a:rPr lang="en-GB" dirty="0" err="1"/>
              <a:t>Rockstars</a:t>
            </a:r>
            <a:r>
              <a:rPr lang="en-GB" dirty="0"/>
              <a:t> (TTR) as often as possible. </a:t>
            </a:r>
          </a:p>
          <a:p>
            <a:pPr marL="0" indent="0">
              <a:buNone/>
            </a:pPr>
            <a:r>
              <a:rPr lang="en-GB" dirty="0"/>
              <a:t>Small 5 minute daily sessions will help children to learn times tables more than one long session a week. </a:t>
            </a:r>
          </a:p>
          <a:p>
            <a:pPr marL="0" indent="0">
              <a:buNone/>
            </a:pPr>
            <a:r>
              <a:rPr lang="en-GB" dirty="0"/>
              <a:t>The soundcheck on TTR is very similar to the multiplication check. It mirrors the way the MTC is ran. It also allows children to see which questions they got correct/incorrect.</a:t>
            </a:r>
          </a:p>
          <a:p>
            <a:pPr marL="0" indent="0">
              <a:buNone/>
            </a:pPr>
            <a:endParaRPr lang="en-GB" dirty="0"/>
          </a:p>
        </p:txBody>
      </p:sp>
      <p:pic>
        <p:nvPicPr>
          <p:cNvPr id="4" name="Picture 3" descr="A picture containing text, clipart, vector graphics&#10;&#10;Description automatically generated">
            <a:extLst>
              <a:ext uri="{FF2B5EF4-FFF2-40B4-BE49-F238E27FC236}">
                <a16:creationId xmlns:a16="http://schemas.microsoft.com/office/drawing/2014/main" id="{A97DC5E6-26A4-1340-BFB4-04B3C369F4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78396">
            <a:off x="9932478" y="2550033"/>
            <a:ext cx="2148377" cy="1619380"/>
          </a:xfrm>
          <a:prstGeom prst="rect">
            <a:avLst/>
          </a:prstGeom>
          <a:noFill/>
          <a:ln>
            <a:noFill/>
          </a:ln>
        </p:spPr>
      </p:pic>
      <p:pic>
        <p:nvPicPr>
          <p:cNvPr id="5" name="Picture 4">
            <a:extLst>
              <a:ext uri="{FF2B5EF4-FFF2-40B4-BE49-F238E27FC236}">
                <a16:creationId xmlns:a16="http://schemas.microsoft.com/office/drawing/2014/main" id="{4CA7E9FD-C221-4673-883F-F8FF43CD1740}"/>
              </a:ext>
            </a:extLst>
          </p:cNvPr>
          <p:cNvPicPr>
            <a:picLocks noChangeAspect="1"/>
          </p:cNvPicPr>
          <p:nvPr/>
        </p:nvPicPr>
        <p:blipFill>
          <a:blip r:embed="rId3"/>
          <a:stretch>
            <a:fillRect/>
          </a:stretch>
        </p:blipFill>
        <p:spPr>
          <a:xfrm>
            <a:off x="10675545" y="10"/>
            <a:ext cx="1516455" cy="1524000"/>
          </a:xfrm>
          <a:prstGeom prst="rect">
            <a:avLst/>
          </a:prstGeom>
        </p:spPr>
      </p:pic>
    </p:spTree>
    <p:extLst>
      <p:ext uri="{BB962C8B-B14F-4D97-AF65-F5344CB8AC3E}">
        <p14:creationId xmlns:p14="http://schemas.microsoft.com/office/powerpoint/2010/main" val="316634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293417-3608-BF41-8643-AE37D3036E35}"/>
              </a:ext>
            </a:extLst>
          </p:cNvPr>
          <p:cNvSpPr>
            <a:spLocks noGrp="1"/>
          </p:cNvSpPr>
          <p:nvPr>
            <p:ph idx="1"/>
          </p:nvPr>
        </p:nvSpPr>
        <p:spPr>
          <a:xfrm>
            <a:off x="570089" y="571830"/>
            <a:ext cx="9804400" cy="5714339"/>
          </a:xfrm>
        </p:spPr>
        <p:txBody>
          <a:bodyPr>
            <a:normAutofit/>
          </a:bodyPr>
          <a:lstStyle/>
          <a:p>
            <a:pPr marL="0" indent="0">
              <a:buNone/>
            </a:pPr>
            <a:r>
              <a:rPr lang="en-GB" dirty="0"/>
              <a:t>The focus of the MTC is on accuracy within 6 seconds.</a:t>
            </a:r>
          </a:p>
          <a:p>
            <a:pPr marL="0" indent="0">
              <a:buNone/>
            </a:pPr>
            <a:endParaRPr lang="en-GB" dirty="0"/>
          </a:p>
          <a:p>
            <a:pPr marL="0" indent="0">
              <a:buNone/>
            </a:pPr>
            <a:r>
              <a:rPr lang="en-GB" dirty="0"/>
              <a:t>Children should focus carefully on being accurate when typing in their answers and not rushing. </a:t>
            </a:r>
          </a:p>
          <a:p>
            <a:pPr marL="0" indent="0">
              <a:buNone/>
            </a:pPr>
            <a:endParaRPr lang="en-GB" dirty="0"/>
          </a:p>
          <a:p>
            <a:pPr marL="0" indent="0">
              <a:buNone/>
            </a:pPr>
            <a:r>
              <a:rPr lang="en-GB" dirty="0"/>
              <a:t>Studio &amp; garage are great to practice recall of facts but be careful, as they’re about speed too. </a:t>
            </a:r>
          </a:p>
          <a:p>
            <a:pPr marL="0" indent="0">
              <a:buNone/>
            </a:pPr>
            <a:endParaRPr lang="en-GB" dirty="0"/>
          </a:p>
          <a:p>
            <a:pPr marL="0" indent="0">
              <a:buNone/>
            </a:pPr>
            <a:r>
              <a:rPr lang="en-GB" dirty="0"/>
              <a:t>Jamming &amp; soundcheck are best for MTC practice.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descr="A picture containing text, clipart, vector graphics&#10;&#10;Description automatically generated">
            <a:extLst>
              <a:ext uri="{FF2B5EF4-FFF2-40B4-BE49-F238E27FC236}">
                <a16:creationId xmlns:a16="http://schemas.microsoft.com/office/drawing/2014/main" id="{A97DC5E6-26A4-1340-BFB4-04B3C369F4F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978396">
            <a:off x="9932478" y="2550033"/>
            <a:ext cx="2148377" cy="1619380"/>
          </a:xfrm>
          <a:prstGeom prst="rect">
            <a:avLst/>
          </a:prstGeom>
          <a:noFill/>
          <a:ln>
            <a:noFill/>
          </a:ln>
        </p:spPr>
      </p:pic>
      <p:pic>
        <p:nvPicPr>
          <p:cNvPr id="5" name="Picture 4">
            <a:extLst>
              <a:ext uri="{FF2B5EF4-FFF2-40B4-BE49-F238E27FC236}">
                <a16:creationId xmlns:a16="http://schemas.microsoft.com/office/drawing/2014/main" id="{4CA7E9FD-C221-4673-883F-F8FF43CD1740}"/>
              </a:ext>
            </a:extLst>
          </p:cNvPr>
          <p:cNvPicPr>
            <a:picLocks noChangeAspect="1"/>
          </p:cNvPicPr>
          <p:nvPr/>
        </p:nvPicPr>
        <p:blipFill>
          <a:blip r:embed="rId3"/>
          <a:stretch>
            <a:fillRect/>
          </a:stretch>
        </p:blipFill>
        <p:spPr>
          <a:xfrm>
            <a:off x="10675545" y="10"/>
            <a:ext cx="1516455" cy="1524000"/>
          </a:xfrm>
          <a:prstGeom prst="rect">
            <a:avLst/>
          </a:prstGeom>
        </p:spPr>
      </p:pic>
    </p:spTree>
    <p:extLst>
      <p:ext uri="{BB962C8B-B14F-4D97-AF65-F5344CB8AC3E}">
        <p14:creationId xmlns:p14="http://schemas.microsoft.com/office/powerpoint/2010/main" val="4270402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05373-7203-4989-A337-6247A4C7649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4997ED8-68E6-4461-9AC5-278A4C0BA2E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658D2047-E7A7-461D-BC27-09CB6A0B193C}"/>
              </a:ext>
            </a:extLst>
          </p:cNvPr>
          <p:cNvPicPr>
            <a:picLocks noChangeAspect="1"/>
          </p:cNvPicPr>
          <p:nvPr/>
        </p:nvPicPr>
        <p:blipFill rotWithShape="1">
          <a:blip r:embed="rId2"/>
          <a:srcRect l="25241" t="42512" r="25966" b="13601"/>
          <a:stretch/>
        </p:blipFill>
        <p:spPr>
          <a:xfrm>
            <a:off x="742121" y="424886"/>
            <a:ext cx="10687879" cy="6008227"/>
          </a:xfrm>
          <a:prstGeom prst="rect">
            <a:avLst/>
          </a:prstGeom>
        </p:spPr>
      </p:pic>
    </p:spTree>
    <p:extLst>
      <p:ext uri="{BB962C8B-B14F-4D97-AF65-F5344CB8AC3E}">
        <p14:creationId xmlns:p14="http://schemas.microsoft.com/office/powerpoint/2010/main" val="2393878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E2911-B6AC-4139-B6CC-95B7FEC363A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A5ED5A4-F5DA-43E3-8507-85955C6356F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DD50884-31D6-4348-8FAB-E72132908922}"/>
              </a:ext>
            </a:extLst>
          </p:cNvPr>
          <p:cNvPicPr>
            <a:picLocks noChangeAspect="1"/>
          </p:cNvPicPr>
          <p:nvPr/>
        </p:nvPicPr>
        <p:blipFill rotWithShape="1">
          <a:blip r:embed="rId3"/>
          <a:srcRect l="14131" t="16425" r="14010" b="5315"/>
          <a:stretch/>
        </p:blipFill>
        <p:spPr>
          <a:xfrm>
            <a:off x="907774" y="0"/>
            <a:ext cx="10025270" cy="6823924"/>
          </a:xfrm>
          <a:prstGeom prst="rect">
            <a:avLst/>
          </a:prstGeom>
        </p:spPr>
      </p:pic>
    </p:spTree>
    <p:extLst>
      <p:ext uri="{BB962C8B-B14F-4D97-AF65-F5344CB8AC3E}">
        <p14:creationId xmlns:p14="http://schemas.microsoft.com/office/powerpoint/2010/main" val="2943827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it the Button – Topmarks – Maths Zone Cool Learning Games">
            <a:extLst>
              <a:ext uri="{FF2B5EF4-FFF2-40B4-BE49-F238E27FC236}">
                <a16:creationId xmlns:a16="http://schemas.microsoft.com/office/drawing/2014/main" id="{21D5E058-27CC-4B4A-95F2-EEAFF2866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362" y="3129539"/>
            <a:ext cx="3005695" cy="19499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CA7E9FD-C221-4673-883F-F8FF43CD1740}"/>
              </a:ext>
            </a:extLst>
          </p:cNvPr>
          <p:cNvPicPr>
            <a:picLocks noChangeAspect="1"/>
          </p:cNvPicPr>
          <p:nvPr/>
        </p:nvPicPr>
        <p:blipFill>
          <a:blip r:embed="rId3"/>
          <a:stretch>
            <a:fillRect/>
          </a:stretch>
        </p:blipFill>
        <p:spPr>
          <a:xfrm>
            <a:off x="10675545" y="10"/>
            <a:ext cx="1516455" cy="1524000"/>
          </a:xfrm>
          <a:prstGeom prst="rect">
            <a:avLst/>
          </a:prstGeom>
        </p:spPr>
      </p:pic>
      <p:pic>
        <p:nvPicPr>
          <p:cNvPr id="1026" name="Picture 2" descr="Hit the Button Maths game (yr 1-6) | Nailsworth CofE Primary School">
            <a:extLst>
              <a:ext uri="{FF2B5EF4-FFF2-40B4-BE49-F238E27FC236}">
                <a16:creationId xmlns:a16="http://schemas.microsoft.com/office/drawing/2014/main" id="{2DEB1E06-89F8-4AE5-9F91-135A3BDB3BE8}"/>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100268" y="4845888"/>
            <a:ext cx="3062374" cy="20121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arning Resources Foam Dot Dice : Amazon.co.uk: Toys &amp; Games">
            <a:extLst>
              <a:ext uri="{FF2B5EF4-FFF2-40B4-BE49-F238E27FC236}">
                <a16:creationId xmlns:a16="http://schemas.microsoft.com/office/drawing/2014/main" id="{83491057-92C1-461B-8E29-2A55FB7E89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06888">
            <a:off x="334519" y="4640607"/>
            <a:ext cx="279082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ard Turnover Math Game">
            <a:extLst>
              <a:ext uri="{FF2B5EF4-FFF2-40B4-BE49-F238E27FC236}">
                <a16:creationId xmlns:a16="http://schemas.microsoft.com/office/drawing/2014/main" id="{A505247B-0B99-493B-90ED-45B058B04D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789" y="354740"/>
            <a:ext cx="3062373" cy="23385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41E4CB2-AE30-41A8-A66D-82C79327D90E}"/>
              </a:ext>
            </a:extLst>
          </p:cNvPr>
          <p:cNvSpPr/>
          <p:nvPr/>
        </p:nvSpPr>
        <p:spPr>
          <a:xfrm>
            <a:off x="3865611" y="908066"/>
            <a:ext cx="3599976" cy="1446550"/>
          </a:xfrm>
          <a:prstGeom prst="rect">
            <a:avLst/>
          </a:prstGeom>
        </p:spPr>
        <p:txBody>
          <a:bodyPr wrap="square">
            <a:spAutoFit/>
          </a:bodyPr>
          <a:lstStyle/>
          <a:p>
            <a:r>
              <a:rPr lang="en-GB" sz="4400" dirty="0">
                <a:ea typeface="Times New Roman" panose="02020603050405020304" pitchFamily="18" charset="0"/>
                <a:cs typeface="Times New Roman" panose="02020603050405020304" pitchFamily="18" charset="0"/>
              </a:rPr>
              <a:t>Other ways to practice:</a:t>
            </a:r>
            <a:endParaRPr lang="en-GB" sz="4400" dirty="0"/>
          </a:p>
        </p:txBody>
      </p:sp>
      <p:pic>
        <p:nvPicPr>
          <p:cNvPr id="10" name="Picture 4" descr="Diagram&#10;&#10;Description automatically generated with medium confidence">
            <a:extLst>
              <a:ext uri="{FF2B5EF4-FFF2-40B4-BE49-F238E27FC236}">
                <a16:creationId xmlns:a16="http://schemas.microsoft.com/office/drawing/2014/main" id="{92342CC7-448E-4764-81A8-E3FD0143E4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81168">
            <a:off x="3846878" y="3281792"/>
            <a:ext cx="2574292" cy="16454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picture containing text, sign&#10;&#10;Description automatically generated">
            <a:extLst>
              <a:ext uri="{FF2B5EF4-FFF2-40B4-BE49-F238E27FC236}">
                <a16:creationId xmlns:a16="http://schemas.microsoft.com/office/drawing/2014/main" id="{7D429892-601B-477C-97A9-98AEF97C03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134894">
            <a:off x="7719542" y="193618"/>
            <a:ext cx="1999526" cy="2175602"/>
          </a:xfrm>
          <a:prstGeom prst="rect">
            <a:avLst/>
          </a:prstGeom>
        </p:spPr>
      </p:pic>
    </p:spTree>
    <p:extLst>
      <p:ext uri="{BB962C8B-B14F-4D97-AF65-F5344CB8AC3E}">
        <p14:creationId xmlns:p14="http://schemas.microsoft.com/office/powerpoint/2010/main" val="3634568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C1FC55-8F74-834B-A2A6-98D79D3CDF3B}"/>
              </a:ext>
            </a:extLst>
          </p:cNvPr>
          <p:cNvSpPr>
            <a:spLocks noGrp="1"/>
          </p:cNvSpPr>
          <p:nvPr>
            <p:ph idx="1"/>
          </p:nvPr>
        </p:nvSpPr>
        <p:spPr>
          <a:xfrm>
            <a:off x="589722" y="762010"/>
            <a:ext cx="10224052" cy="5360494"/>
          </a:xfrm>
        </p:spPr>
        <p:txBody>
          <a:bodyPr>
            <a:normAutofit fontScale="92500" lnSpcReduction="20000"/>
          </a:bodyPr>
          <a:lstStyle/>
          <a:p>
            <a:pPr marL="0" indent="0">
              <a:buNone/>
            </a:pPr>
            <a:r>
              <a:rPr lang="en-GB" dirty="0"/>
              <a:t>Any times tables practise that the children can do at home will really support them to become proficient in their times tables and help them with their everyday maths learning. </a:t>
            </a:r>
          </a:p>
          <a:p>
            <a:pPr marL="0" indent="0">
              <a:buNone/>
            </a:pPr>
            <a:endParaRPr lang="en-GB" dirty="0"/>
          </a:p>
          <a:p>
            <a:pPr marL="0" indent="0">
              <a:buNone/>
            </a:pPr>
            <a:r>
              <a:rPr lang="en-GB" dirty="0"/>
              <a:t>At Fulwell Junior School we have always prioritised recall on times tables and encouraged our children to develop their fluency. The MTC has not changed our approach to times table teaching.</a:t>
            </a:r>
          </a:p>
          <a:p>
            <a:pPr marL="0" indent="0">
              <a:buNone/>
            </a:pPr>
            <a:endParaRPr lang="en-GB" dirty="0"/>
          </a:p>
          <a:p>
            <a:pPr marL="0" indent="0">
              <a:buNone/>
            </a:pPr>
            <a:r>
              <a:rPr lang="en-GB" dirty="0"/>
              <a:t>A secure knowledge of times tables is important for much more than just the Y4 MTC. It really supports their maths learning in Y5 &amp; Y6 (and beyond).</a:t>
            </a:r>
          </a:p>
          <a:p>
            <a:pPr marL="0" indent="0">
              <a:buNone/>
            </a:pPr>
            <a:endParaRPr lang="en-GB" dirty="0"/>
          </a:p>
        </p:txBody>
      </p:sp>
      <p:pic>
        <p:nvPicPr>
          <p:cNvPr id="4" name="Picture 3">
            <a:extLst>
              <a:ext uri="{FF2B5EF4-FFF2-40B4-BE49-F238E27FC236}">
                <a16:creationId xmlns:a16="http://schemas.microsoft.com/office/drawing/2014/main" id="{12B07865-5363-49F3-8942-47E9947C6CAB}"/>
              </a:ext>
            </a:extLst>
          </p:cNvPr>
          <p:cNvPicPr>
            <a:picLocks noChangeAspect="1"/>
          </p:cNvPicPr>
          <p:nvPr/>
        </p:nvPicPr>
        <p:blipFill>
          <a:blip r:embed="rId2"/>
          <a:stretch>
            <a:fillRect/>
          </a:stretch>
        </p:blipFill>
        <p:spPr>
          <a:xfrm>
            <a:off x="10675545" y="10"/>
            <a:ext cx="1516455" cy="1524000"/>
          </a:xfrm>
          <a:prstGeom prst="rect">
            <a:avLst/>
          </a:prstGeom>
        </p:spPr>
      </p:pic>
    </p:spTree>
    <p:extLst>
      <p:ext uri="{BB962C8B-B14F-4D97-AF65-F5344CB8AC3E}">
        <p14:creationId xmlns:p14="http://schemas.microsoft.com/office/powerpoint/2010/main" val="325875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F131C-5B06-0346-98B5-6C25A39E3017}"/>
              </a:ext>
            </a:extLst>
          </p:cNvPr>
          <p:cNvSpPr>
            <a:spLocks noGrp="1"/>
          </p:cNvSpPr>
          <p:nvPr>
            <p:ph type="title"/>
          </p:nvPr>
        </p:nvSpPr>
        <p:spPr/>
        <p:txBody>
          <a:bodyPr/>
          <a:lstStyle/>
          <a:p>
            <a:r>
              <a:rPr lang="en-GB" dirty="0"/>
              <a:t>Any questions?</a:t>
            </a:r>
          </a:p>
        </p:txBody>
      </p:sp>
      <p:pic>
        <p:nvPicPr>
          <p:cNvPr id="3" name="Picture 2">
            <a:extLst>
              <a:ext uri="{FF2B5EF4-FFF2-40B4-BE49-F238E27FC236}">
                <a16:creationId xmlns:a16="http://schemas.microsoft.com/office/drawing/2014/main" id="{78BDB10A-5A65-4080-BBF1-272F745577C9}"/>
              </a:ext>
            </a:extLst>
          </p:cNvPr>
          <p:cNvPicPr>
            <a:picLocks noChangeAspect="1"/>
          </p:cNvPicPr>
          <p:nvPr/>
        </p:nvPicPr>
        <p:blipFill>
          <a:blip r:embed="rId2"/>
          <a:stretch>
            <a:fillRect/>
          </a:stretch>
        </p:blipFill>
        <p:spPr>
          <a:xfrm>
            <a:off x="10675545" y="10"/>
            <a:ext cx="1516455" cy="1524000"/>
          </a:xfrm>
          <a:prstGeom prst="rect">
            <a:avLst/>
          </a:prstGeom>
        </p:spPr>
      </p:pic>
    </p:spTree>
    <p:extLst>
      <p:ext uri="{BB962C8B-B14F-4D97-AF65-F5344CB8AC3E}">
        <p14:creationId xmlns:p14="http://schemas.microsoft.com/office/powerpoint/2010/main" val="3502929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E0DBD-D0DA-374F-8FDB-557A17900E09}"/>
              </a:ext>
            </a:extLst>
          </p:cNvPr>
          <p:cNvSpPr>
            <a:spLocks noGrp="1"/>
          </p:cNvSpPr>
          <p:nvPr>
            <p:ph type="title"/>
          </p:nvPr>
        </p:nvSpPr>
        <p:spPr/>
        <p:txBody>
          <a:bodyPr/>
          <a:lstStyle/>
          <a:p>
            <a:r>
              <a:rPr lang="en-GB" dirty="0"/>
              <a:t>We value your support. Thank you for supporting us.</a:t>
            </a:r>
          </a:p>
        </p:txBody>
      </p:sp>
      <p:pic>
        <p:nvPicPr>
          <p:cNvPr id="3" name="Picture 2">
            <a:extLst>
              <a:ext uri="{FF2B5EF4-FFF2-40B4-BE49-F238E27FC236}">
                <a16:creationId xmlns:a16="http://schemas.microsoft.com/office/drawing/2014/main" id="{78C714AA-1C7D-4C39-91D6-BEB047DF6B8A}"/>
              </a:ext>
            </a:extLst>
          </p:cNvPr>
          <p:cNvPicPr>
            <a:picLocks noChangeAspect="1"/>
          </p:cNvPicPr>
          <p:nvPr/>
        </p:nvPicPr>
        <p:blipFill>
          <a:blip r:embed="rId2"/>
          <a:stretch>
            <a:fillRect/>
          </a:stretch>
        </p:blipFill>
        <p:spPr>
          <a:xfrm>
            <a:off x="10675545" y="10"/>
            <a:ext cx="1516455" cy="1524000"/>
          </a:xfrm>
          <a:prstGeom prst="rect">
            <a:avLst/>
          </a:prstGeom>
        </p:spPr>
      </p:pic>
    </p:spTree>
    <p:extLst>
      <p:ext uri="{BB962C8B-B14F-4D97-AF65-F5344CB8AC3E}">
        <p14:creationId xmlns:p14="http://schemas.microsoft.com/office/powerpoint/2010/main" val="2044296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10031-1B21-844E-A4B0-84A95A3BEDD4}"/>
              </a:ext>
            </a:extLst>
          </p:cNvPr>
          <p:cNvSpPr>
            <a:spLocks noGrp="1"/>
          </p:cNvSpPr>
          <p:nvPr>
            <p:ph type="title"/>
          </p:nvPr>
        </p:nvSpPr>
        <p:spPr/>
        <p:txBody>
          <a:bodyPr/>
          <a:lstStyle/>
          <a:p>
            <a:r>
              <a:rPr lang="en-GB"/>
              <a:t>Why are times tables important?</a:t>
            </a:r>
            <a:endParaRPr lang="en-GB" dirty="0"/>
          </a:p>
        </p:txBody>
      </p:sp>
      <p:sp>
        <p:nvSpPr>
          <p:cNvPr id="3" name="Content Placeholder 2">
            <a:extLst>
              <a:ext uri="{FF2B5EF4-FFF2-40B4-BE49-F238E27FC236}">
                <a16:creationId xmlns:a16="http://schemas.microsoft.com/office/drawing/2014/main" id="{C8B1C6B0-48E9-5440-AD67-2406ECC5E52B}"/>
              </a:ext>
            </a:extLst>
          </p:cNvPr>
          <p:cNvSpPr>
            <a:spLocks noGrp="1"/>
          </p:cNvSpPr>
          <p:nvPr>
            <p:ph idx="1"/>
          </p:nvPr>
        </p:nvSpPr>
        <p:spPr/>
        <p:txBody>
          <a:bodyPr>
            <a:normAutofit lnSpcReduction="10000"/>
          </a:bodyPr>
          <a:lstStyle/>
          <a:p>
            <a:pPr marL="0" indent="0">
              <a:buNone/>
            </a:pPr>
            <a:r>
              <a:rPr lang="en-GB" dirty="0"/>
              <a:t>Times tables are fundamental to support children and under pin everything within Maths. It is vital that all children know their multiplication facts up to 12 x 12 by the end of Year 4. </a:t>
            </a:r>
          </a:p>
          <a:p>
            <a:pPr marL="0" indent="0">
              <a:buNone/>
            </a:pPr>
            <a:endParaRPr lang="en-GB" dirty="0"/>
          </a:p>
          <a:p>
            <a:pPr marL="0" indent="0">
              <a:buNone/>
            </a:pPr>
            <a:r>
              <a:rPr lang="en-GB" dirty="0"/>
              <a:t>Knowing the multiplication facts up to 12 x 12, will give them the essential knowledge needed to be proficient with Years 5 and 6 curriculum.</a:t>
            </a:r>
          </a:p>
          <a:p>
            <a:pPr marL="0" indent="0">
              <a:buNone/>
            </a:pPr>
            <a:endParaRPr lang="en-GB" dirty="0"/>
          </a:p>
        </p:txBody>
      </p:sp>
      <p:pic>
        <p:nvPicPr>
          <p:cNvPr id="4" name="Picture 3">
            <a:extLst>
              <a:ext uri="{FF2B5EF4-FFF2-40B4-BE49-F238E27FC236}">
                <a16:creationId xmlns:a16="http://schemas.microsoft.com/office/drawing/2014/main" id="{5F852EDC-FB56-47A0-890A-45F3395577F3}"/>
              </a:ext>
            </a:extLst>
          </p:cNvPr>
          <p:cNvPicPr>
            <a:picLocks noChangeAspect="1"/>
          </p:cNvPicPr>
          <p:nvPr/>
        </p:nvPicPr>
        <p:blipFill>
          <a:blip r:embed="rId3"/>
          <a:stretch>
            <a:fillRect/>
          </a:stretch>
        </p:blipFill>
        <p:spPr>
          <a:xfrm>
            <a:off x="10675545" y="10"/>
            <a:ext cx="1516455" cy="1524000"/>
          </a:xfrm>
          <a:prstGeom prst="rect">
            <a:avLst/>
          </a:prstGeom>
        </p:spPr>
      </p:pic>
    </p:spTree>
    <p:extLst>
      <p:ext uri="{BB962C8B-B14F-4D97-AF65-F5344CB8AC3E}">
        <p14:creationId xmlns:p14="http://schemas.microsoft.com/office/powerpoint/2010/main" val="3942570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57A2-DD98-3E44-9A3C-3F720AA47363}"/>
              </a:ext>
            </a:extLst>
          </p:cNvPr>
          <p:cNvSpPr>
            <a:spLocks noGrp="1"/>
          </p:cNvSpPr>
          <p:nvPr>
            <p:ph type="title"/>
          </p:nvPr>
        </p:nvSpPr>
        <p:spPr>
          <a:xfrm>
            <a:off x="638710" y="311426"/>
            <a:ext cx="10668000" cy="1524000"/>
          </a:xfrm>
        </p:spPr>
        <p:txBody>
          <a:bodyPr/>
          <a:lstStyle/>
          <a:p>
            <a:r>
              <a:rPr lang="en-GB" dirty="0"/>
              <a:t>What is the MTC?</a:t>
            </a:r>
          </a:p>
        </p:txBody>
      </p:sp>
      <p:sp>
        <p:nvSpPr>
          <p:cNvPr id="3" name="Content Placeholder 2">
            <a:extLst>
              <a:ext uri="{FF2B5EF4-FFF2-40B4-BE49-F238E27FC236}">
                <a16:creationId xmlns:a16="http://schemas.microsoft.com/office/drawing/2014/main" id="{A2E825E6-D2DC-C341-884D-EB3424637CF0}"/>
              </a:ext>
            </a:extLst>
          </p:cNvPr>
          <p:cNvSpPr>
            <a:spLocks noGrp="1"/>
          </p:cNvSpPr>
          <p:nvPr>
            <p:ph idx="1"/>
          </p:nvPr>
        </p:nvSpPr>
        <p:spPr>
          <a:xfrm>
            <a:off x="638710" y="1835426"/>
            <a:ext cx="10668000" cy="4591878"/>
          </a:xfrm>
        </p:spPr>
        <p:txBody>
          <a:bodyPr>
            <a:normAutofit lnSpcReduction="10000"/>
          </a:bodyPr>
          <a:lstStyle/>
          <a:p>
            <a:pPr marL="0" indent="0">
              <a:buNone/>
            </a:pPr>
            <a:r>
              <a:rPr lang="en-GB" dirty="0"/>
              <a:t>The MTC is an online, on-screen digital assessment. </a:t>
            </a:r>
          </a:p>
          <a:p>
            <a:pPr marL="0" indent="0">
              <a:buNone/>
            </a:pPr>
            <a:endParaRPr lang="en-GB" dirty="0"/>
          </a:p>
          <a:p>
            <a:pPr marL="0" indent="0">
              <a:buNone/>
            </a:pPr>
            <a:r>
              <a:rPr lang="en-GB" dirty="0"/>
              <a:t>The purpose of the check is to determine whether your child can fluently recall their times tables up to 12 x 12, which is essential for future success in mathematics.</a:t>
            </a:r>
          </a:p>
          <a:p>
            <a:pPr marL="0" indent="0">
              <a:buNone/>
            </a:pPr>
            <a:endParaRPr lang="en-GB" dirty="0"/>
          </a:p>
          <a:p>
            <a:pPr marL="0" indent="0">
              <a:buNone/>
            </a:pPr>
            <a:r>
              <a:rPr lang="en-GB" dirty="0"/>
              <a:t>It will be automatically scored, and results will be available to schools once the assessment window closes (end of June).</a:t>
            </a:r>
          </a:p>
        </p:txBody>
      </p:sp>
      <p:pic>
        <p:nvPicPr>
          <p:cNvPr id="1026" name="Picture 2" descr="Online multiplication tables check (MTC) - Smithbrook English &amp; Maths  Tuition">
            <a:extLst>
              <a:ext uri="{FF2B5EF4-FFF2-40B4-BE49-F238E27FC236}">
                <a16:creationId xmlns:a16="http://schemas.microsoft.com/office/drawing/2014/main" id="{9E512AA6-5516-8944-3E77-31A1C5A15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292" y="1"/>
            <a:ext cx="3707708" cy="183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716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1E58F-6EF5-4542-9A84-AA5AFB475058}"/>
              </a:ext>
            </a:extLst>
          </p:cNvPr>
          <p:cNvSpPr>
            <a:spLocks noGrp="1"/>
          </p:cNvSpPr>
          <p:nvPr>
            <p:ph type="title"/>
          </p:nvPr>
        </p:nvSpPr>
        <p:spPr>
          <a:xfrm>
            <a:off x="762000" y="39521"/>
            <a:ext cx="10668000" cy="1524000"/>
          </a:xfrm>
        </p:spPr>
        <p:txBody>
          <a:bodyPr/>
          <a:lstStyle/>
          <a:p>
            <a:r>
              <a:rPr lang="en-GB" dirty="0"/>
              <a:t>Access for all children...</a:t>
            </a:r>
          </a:p>
        </p:txBody>
      </p:sp>
      <p:sp>
        <p:nvSpPr>
          <p:cNvPr id="3" name="Content Placeholder 2">
            <a:extLst>
              <a:ext uri="{FF2B5EF4-FFF2-40B4-BE49-F238E27FC236}">
                <a16:creationId xmlns:a16="http://schemas.microsoft.com/office/drawing/2014/main" id="{6B817D7C-3C67-A649-82A0-FAF04479E12E}"/>
              </a:ext>
            </a:extLst>
          </p:cNvPr>
          <p:cNvSpPr>
            <a:spLocks noGrp="1"/>
          </p:cNvSpPr>
          <p:nvPr>
            <p:ph idx="1"/>
          </p:nvPr>
        </p:nvSpPr>
        <p:spPr>
          <a:xfrm>
            <a:off x="762000" y="1907822"/>
            <a:ext cx="10436578" cy="3951111"/>
          </a:xfrm>
        </p:spPr>
        <p:txBody>
          <a:bodyPr>
            <a:normAutofit fontScale="85000" lnSpcReduction="10000"/>
          </a:bodyPr>
          <a:lstStyle/>
          <a:p>
            <a:pPr marL="0" indent="0">
              <a:buNone/>
            </a:pPr>
            <a:r>
              <a:rPr lang="en-GB" dirty="0"/>
              <a:t>There are several access arrangements available for the check, these can be used to support pupils with specific needs. Your child’s teacher will ensure that the access arrangements are appropriate for your child before they take the check in June. </a:t>
            </a:r>
          </a:p>
          <a:p>
            <a:pPr marL="0" indent="0">
              <a:buNone/>
            </a:pPr>
            <a:endParaRPr lang="en-GB" dirty="0"/>
          </a:p>
          <a:p>
            <a:pPr marL="0" indent="0">
              <a:buNone/>
            </a:pPr>
            <a:r>
              <a:rPr lang="en-GB" dirty="0"/>
              <a:t>The check has been designed so that it is inclusive and accessible to as many children as possible, including those with special educational needs or disability (SEND) or English as an additional language (EAL). </a:t>
            </a:r>
          </a:p>
        </p:txBody>
      </p:sp>
      <p:pic>
        <p:nvPicPr>
          <p:cNvPr id="4" name="Picture 3">
            <a:extLst>
              <a:ext uri="{FF2B5EF4-FFF2-40B4-BE49-F238E27FC236}">
                <a16:creationId xmlns:a16="http://schemas.microsoft.com/office/drawing/2014/main" id="{27DB0B9A-1267-43A8-9BCC-B1CDE9CC2171}"/>
              </a:ext>
            </a:extLst>
          </p:cNvPr>
          <p:cNvPicPr>
            <a:picLocks noChangeAspect="1"/>
          </p:cNvPicPr>
          <p:nvPr/>
        </p:nvPicPr>
        <p:blipFill>
          <a:blip r:embed="rId2"/>
          <a:stretch>
            <a:fillRect/>
          </a:stretch>
        </p:blipFill>
        <p:spPr>
          <a:xfrm>
            <a:off x="10675545" y="10"/>
            <a:ext cx="1516455" cy="1524000"/>
          </a:xfrm>
          <a:prstGeom prst="rect">
            <a:avLst/>
          </a:prstGeom>
        </p:spPr>
      </p:pic>
    </p:spTree>
    <p:extLst>
      <p:ext uri="{BB962C8B-B14F-4D97-AF65-F5344CB8AC3E}">
        <p14:creationId xmlns:p14="http://schemas.microsoft.com/office/powerpoint/2010/main" val="2426908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4B3A5-E10D-8C4A-B0AF-3966D02AFBE0}"/>
              </a:ext>
            </a:extLst>
          </p:cNvPr>
          <p:cNvSpPr>
            <a:spLocks noGrp="1"/>
          </p:cNvSpPr>
          <p:nvPr>
            <p:ph type="title"/>
          </p:nvPr>
        </p:nvSpPr>
        <p:spPr/>
        <p:txBody>
          <a:bodyPr/>
          <a:lstStyle/>
          <a:p>
            <a:r>
              <a:rPr lang="en-GB" dirty="0"/>
              <a:t>When is it?</a:t>
            </a:r>
          </a:p>
        </p:txBody>
      </p:sp>
      <p:sp>
        <p:nvSpPr>
          <p:cNvPr id="3" name="Content Placeholder 2">
            <a:extLst>
              <a:ext uri="{FF2B5EF4-FFF2-40B4-BE49-F238E27FC236}">
                <a16:creationId xmlns:a16="http://schemas.microsoft.com/office/drawing/2014/main" id="{E02AC776-0C98-2746-A518-942BABB8CDEA}"/>
              </a:ext>
            </a:extLst>
          </p:cNvPr>
          <p:cNvSpPr>
            <a:spLocks noGrp="1"/>
          </p:cNvSpPr>
          <p:nvPr>
            <p:ph idx="1"/>
          </p:nvPr>
        </p:nvSpPr>
        <p:spPr/>
        <p:txBody>
          <a:bodyPr/>
          <a:lstStyle/>
          <a:p>
            <a:pPr marL="0" indent="0">
              <a:buNone/>
            </a:pPr>
            <a:endParaRPr lang="en-GB" dirty="0"/>
          </a:p>
          <a:p>
            <a:pPr marL="0" indent="0">
              <a:buNone/>
            </a:pPr>
            <a:r>
              <a:rPr lang="en-GB" dirty="0"/>
              <a:t>The national multiplication tables check (MTC) is a test for all Year 4 pupils  that takes place between the 5</a:t>
            </a:r>
            <a:r>
              <a:rPr lang="en-GB" baseline="30000" dirty="0"/>
              <a:t>th</a:t>
            </a:r>
            <a:r>
              <a:rPr lang="en-GB" dirty="0"/>
              <a:t> and 16</a:t>
            </a:r>
            <a:r>
              <a:rPr lang="en-GB" baseline="30000" dirty="0"/>
              <a:t>th</a:t>
            </a:r>
            <a:r>
              <a:rPr lang="en-GB" dirty="0"/>
              <a:t> of June 2023. </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948DC0FC-A120-485C-B75D-2C3741B25F99}"/>
              </a:ext>
            </a:extLst>
          </p:cNvPr>
          <p:cNvPicPr>
            <a:picLocks noChangeAspect="1"/>
          </p:cNvPicPr>
          <p:nvPr/>
        </p:nvPicPr>
        <p:blipFill>
          <a:blip r:embed="rId2"/>
          <a:stretch>
            <a:fillRect/>
          </a:stretch>
        </p:blipFill>
        <p:spPr>
          <a:xfrm>
            <a:off x="10675545" y="10"/>
            <a:ext cx="1516455" cy="1524000"/>
          </a:xfrm>
          <a:prstGeom prst="rect">
            <a:avLst/>
          </a:prstGeom>
        </p:spPr>
      </p:pic>
    </p:spTree>
    <p:extLst>
      <p:ext uri="{BB962C8B-B14F-4D97-AF65-F5344CB8AC3E}">
        <p14:creationId xmlns:p14="http://schemas.microsoft.com/office/powerpoint/2010/main" val="3907602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EC97F-83BF-464F-B5EE-5707397E33C9}"/>
              </a:ext>
            </a:extLst>
          </p:cNvPr>
          <p:cNvSpPr>
            <a:spLocks noGrp="1"/>
          </p:cNvSpPr>
          <p:nvPr>
            <p:ph type="title"/>
          </p:nvPr>
        </p:nvSpPr>
        <p:spPr/>
        <p:txBody>
          <a:bodyPr/>
          <a:lstStyle/>
          <a:p>
            <a:r>
              <a:rPr lang="en-GB" dirty="0"/>
              <a:t>Will I find out my child’s score?</a:t>
            </a:r>
          </a:p>
        </p:txBody>
      </p:sp>
      <p:sp>
        <p:nvSpPr>
          <p:cNvPr id="3" name="Content Placeholder 2">
            <a:extLst>
              <a:ext uri="{FF2B5EF4-FFF2-40B4-BE49-F238E27FC236}">
                <a16:creationId xmlns:a16="http://schemas.microsoft.com/office/drawing/2014/main" id="{0C6F2F74-37E2-AB49-B45A-D77E15725FF1}"/>
              </a:ext>
            </a:extLst>
          </p:cNvPr>
          <p:cNvSpPr>
            <a:spLocks noGrp="1"/>
          </p:cNvSpPr>
          <p:nvPr>
            <p:ph idx="1"/>
          </p:nvPr>
        </p:nvSpPr>
        <p:spPr>
          <a:xfrm>
            <a:off x="762000" y="2286000"/>
            <a:ext cx="10668000" cy="4075043"/>
          </a:xfrm>
        </p:spPr>
        <p:txBody>
          <a:bodyPr>
            <a:normAutofit lnSpcReduction="10000"/>
          </a:bodyPr>
          <a:lstStyle/>
          <a:p>
            <a:pPr marL="0" indent="0">
              <a:buNone/>
            </a:pPr>
            <a:r>
              <a:rPr lang="en-GB" dirty="0"/>
              <a:t>Yes. </a:t>
            </a:r>
          </a:p>
          <a:p>
            <a:pPr marL="0" indent="0">
              <a:buNone/>
            </a:pPr>
            <a:endParaRPr lang="en-GB" dirty="0"/>
          </a:p>
          <a:p>
            <a:pPr marL="0" indent="0">
              <a:buNone/>
            </a:pPr>
            <a:r>
              <a:rPr lang="en-GB" dirty="0"/>
              <a:t>Your child’s teacher will share your child’s score with you, as they would with all national curriculum assessments. There is no pass mark for the check.</a:t>
            </a:r>
          </a:p>
          <a:p>
            <a:pPr marL="0" indent="0">
              <a:buNone/>
            </a:pPr>
            <a:endParaRPr lang="en-GB" dirty="0"/>
          </a:p>
          <a:p>
            <a:pPr marL="0" indent="0">
              <a:buNone/>
            </a:pPr>
            <a:r>
              <a:rPr lang="en-GB" dirty="0"/>
              <a:t>These will be reported in the Summer term.</a:t>
            </a:r>
          </a:p>
        </p:txBody>
      </p:sp>
      <p:pic>
        <p:nvPicPr>
          <p:cNvPr id="4" name="Picture 3">
            <a:extLst>
              <a:ext uri="{FF2B5EF4-FFF2-40B4-BE49-F238E27FC236}">
                <a16:creationId xmlns:a16="http://schemas.microsoft.com/office/drawing/2014/main" id="{6C43F5F3-9121-40F2-8B95-0DF1BBEEC447}"/>
              </a:ext>
            </a:extLst>
          </p:cNvPr>
          <p:cNvPicPr>
            <a:picLocks noChangeAspect="1"/>
          </p:cNvPicPr>
          <p:nvPr/>
        </p:nvPicPr>
        <p:blipFill>
          <a:blip r:embed="rId2"/>
          <a:stretch>
            <a:fillRect/>
          </a:stretch>
        </p:blipFill>
        <p:spPr>
          <a:xfrm>
            <a:off x="10675545" y="10"/>
            <a:ext cx="1516455" cy="1524000"/>
          </a:xfrm>
          <a:prstGeom prst="rect">
            <a:avLst/>
          </a:prstGeom>
        </p:spPr>
      </p:pic>
    </p:spTree>
    <p:extLst>
      <p:ext uri="{BB962C8B-B14F-4D97-AF65-F5344CB8AC3E}">
        <p14:creationId xmlns:p14="http://schemas.microsoft.com/office/powerpoint/2010/main" val="2771675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BE20-FE11-9048-A407-25F33B6B7C3E}"/>
              </a:ext>
            </a:extLst>
          </p:cNvPr>
          <p:cNvSpPr>
            <a:spLocks noGrp="1"/>
          </p:cNvSpPr>
          <p:nvPr>
            <p:ph type="title"/>
          </p:nvPr>
        </p:nvSpPr>
        <p:spPr/>
        <p:txBody>
          <a:bodyPr/>
          <a:lstStyle/>
          <a:p>
            <a:r>
              <a:rPr lang="en-GB" dirty="0"/>
              <a:t>What does the multiplication check involve?</a:t>
            </a:r>
          </a:p>
        </p:txBody>
      </p:sp>
      <p:sp>
        <p:nvSpPr>
          <p:cNvPr id="3" name="Content Placeholder 2">
            <a:extLst>
              <a:ext uri="{FF2B5EF4-FFF2-40B4-BE49-F238E27FC236}">
                <a16:creationId xmlns:a16="http://schemas.microsoft.com/office/drawing/2014/main" id="{18CAEA5F-F219-2748-823E-A71AACAC37FF}"/>
              </a:ext>
            </a:extLst>
          </p:cNvPr>
          <p:cNvSpPr>
            <a:spLocks noGrp="1"/>
          </p:cNvSpPr>
          <p:nvPr>
            <p:ph idx="1"/>
          </p:nvPr>
        </p:nvSpPr>
        <p:spPr/>
        <p:txBody>
          <a:bodyPr/>
          <a:lstStyle/>
          <a:p>
            <a:pPr marL="0" indent="0">
              <a:buNone/>
            </a:pPr>
            <a:r>
              <a:rPr lang="en-GB" dirty="0"/>
              <a:t>It is an on-screen check consisting of 25 times table questions.</a:t>
            </a:r>
          </a:p>
          <a:p>
            <a:pPr marL="0" indent="0">
              <a:buNone/>
            </a:pPr>
            <a:r>
              <a:rPr lang="en-GB" dirty="0"/>
              <a:t>Your child will be able to answer 3 practice questions before taking the actual check. They will then have 6 seconds to answer each question. </a:t>
            </a:r>
          </a:p>
          <a:p>
            <a:pPr marL="0" indent="0">
              <a:buNone/>
            </a:pPr>
            <a:r>
              <a:rPr lang="en-GB" dirty="0"/>
              <a:t>On average, the check should take no longer than 5 minutes to complete.</a:t>
            </a:r>
          </a:p>
        </p:txBody>
      </p:sp>
      <p:pic>
        <p:nvPicPr>
          <p:cNvPr id="4" name="Picture 3">
            <a:extLst>
              <a:ext uri="{FF2B5EF4-FFF2-40B4-BE49-F238E27FC236}">
                <a16:creationId xmlns:a16="http://schemas.microsoft.com/office/drawing/2014/main" id="{189D920D-96E3-4129-8D12-0DB812CD5C48}"/>
              </a:ext>
            </a:extLst>
          </p:cNvPr>
          <p:cNvPicPr>
            <a:picLocks noChangeAspect="1"/>
          </p:cNvPicPr>
          <p:nvPr/>
        </p:nvPicPr>
        <p:blipFill>
          <a:blip r:embed="rId2"/>
          <a:stretch>
            <a:fillRect/>
          </a:stretch>
        </p:blipFill>
        <p:spPr>
          <a:xfrm>
            <a:off x="10675545" y="10"/>
            <a:ext cx="1516455" cy="1524000"/>
          </a:xfrm>
          <a:prstGeom prst="rect">
            <a:avLst/>
          </a:prstGeom>
        </p:spPr>
      </p:pic>
    </p:spTree>
    <p:extLst>
      <p:ext uri="{BB962C8B-B14F-4D97-AF65-F5344CB8AC3E}">
        <p14:creationId xmlns:p14="http://schemas.microsoft.com/office/powerpoint/2010/main" val="3934139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269C6-8D61-2342-994E-A66A95D29DBB}"/>
              </a:ext>
            </a:extLst>
          </p:cNvPr>
          <p:cNvSpPr>
            <a:spLocks noGrp="1"/>
          </p:cNvSpPr>
          <p:nvPr>
            <p:ph type="title"/>
          </p:nvPr>
        </p:nvSpPr>
        <p:spPr>
          <a:xfrm>
            <a:off x="762000" y="1367183"/>
            <a:ext cx="10668000" cy="1524000"/>
          </a:xfrm>
        </p:spPr>
        <p:txBody>
          <a:bodyPr/>
          <a:lstStyle/>
          <a:p>
            <a:r>
              <a:rPr lang="en-GB" dirty="0"/>
              <a:t>Example - this is very similar to the MTC.</a:t>
            </a:r>
          </a:p>
        </p:txBody>
      </p:sp>
      <p:sp>
        <p:nvSpPr>
          <p:cNvPr id="3" name="Content Placeholder 2">
            <a:extLst>
              <a:ext uri="{FF2B5EF4-FFF2-40B4-BE49-F238E27FC236}">
                <a16:creationId xmlns:a16="http://schemas.microsoft.com/office/drawing/2014/main" id="{2961A793-FE4F-3046-A360-BE3F856E3627}"/>
              </a:ext>
            </a:extLst>
          </p:cNvPr>
          <p:cNvSpPr>
            <a:spLocks noGrp="1"/>
          </p:cNvSpPr>
          <p:nvPr>
            <p:ph idx="1"/>
          </p:nvPr>
        </p:nvSpPr>
        <p:spPr>
          <a:xfrm>
            <a:off x="762000" y="3039907"/>
            <a:ext cx="10668000" cy="3818083"/>
          </a:xfrm>
        </p:spPr>
        <p:txBody>
          <a:bodyPr/>
          <a:lstStyle/>
          <a:p>
            <a:pPr marL="0" indent="0">
              <a:buNone/>
            </a:pPr>
            <a:r>
              <a:rPr lang="en-GB" dirty="0"/>
              <a:t>https://</a:t>
            </a:r>
            <a:r>
              <a:rPr lang="en-GB" dirty="0" err="1"/>
              <a:t>mathsframe.co.uk</a:t>
            </a:r>
            <a:r>
              <a:rPr lang="en-GB" dirty="0"/>
              <a:t>/</a:t>
            </a:r>
            <a:r>
              <a:rPr lang="en-GB" dirty="0" err="1"/>
              <a:t>en</a:t>
            </a:r>
            <a:r>
              <a:rPr lang="en-GB" dirty="0"/>
              <a:t>/resources/resource/477/Multiplication-Tables-Check</a:t>
            </a:r>
          </a:p>
        </p:txBody>
      </p:sp>
      <p:pic>
        <p:nvPicPr>
          <p:cNvPr id="4" name="Picture 3">
            <a:extLst>
              <a:ext uri="{FF2B5EF4-FFF2-40B4-BE49-F238E27FC236}">
                <a16:creationId xmlns:a16="http://schemas.microsoft.com/office/drawing/2014/main" id="{41F94D50-3F22-4BA0-98FB-6EC4F6973AC0}"/>
              </a:ext>
            </a:extLst>
          </p:cNvPr>
          <p:cNvPicPr>
            <a:picLocks noChangeAspect="1"/>
          </p:cNvPicPr>
          <p:nvPr/>
        </p:nvPicPr>
        <p:blipFill>
          <a:blip r:embed="rId2"/>
          <a:stretch>
            <a:fillRect/>
          </a:stretch>
        </p:blipFill>
        <p:spPr>
          <a:xfrm>
            <a:off x="10675545" y="10"/>
            <a:ext cx="1516455" cy="1524000"/>
          </a:xfrm>
          <a:prstGeom prst="rect">
            <a:avLst/>
          </a:prstGeom>
        </p:spPr>
      </p:pic>
    </p:spTree>
    <p:extLst>
      <p:ext uri="{BB962C8B-B14F-4D97-AF65-F5344CB8AC3E}">
        <p14:creationId xmlns:p14="http://schemas.microsoft.com/office/powerpoint/2010/main" val="3016327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7FB17-0695-9C46-AF73-84571EC5E171}"/>
              </a:ext>
            </a:extLst>
          </p:cNvPr>
          <p:cNvSpPr>
            <a:spLocks noGrp="1"/>
          </p:cNvSpPr>
          <p:nvPr>
            <p:ph type="title"/>
          </p:nvPr>
        </p:nvSpPr>
        <p:spPr>
          <a:xfrm>
            <a:off x="762000" y="381005"/>
            <a:ext cx="10668000" cy="1524000"/>
          </a:xfrm>
        </p:spPr>
        <p:txBody>
          <a:bodyPr/>
          <a:lstStyle/>
          <a:p>
            <a:r>
              <a:rPr lang="en-GB" dirty="0"/>
              <a:t>What can I do to support my child?</a:t>
            </a:r>
          </a:p>
        </p:txBody>
      </p:sp>
      <p:sp>
        <p:nvSpPr>
          <p:cNvPr id="3" name="Content Placeholder 2">
            <a:extLst>
              <a:ext uri="{FF2B5EF4-FFF2-40B4-BE49-F238E27FC236}">
                <a16:creationId xmlns:a16="http://schemas.microsoft.com/office/drawing/2014/main" id="{DF790218-74CC-FF4C-8D85-5EA34B9BB25C}"/>
              </a:ext>
            </a:extLst>
          </p:cNvPr>
          <p:cNvSpPr>
            <a:spLocks noGrp="1"/>
          </p:cNvSpPr>
          <p:nvPr>
            <p:ph idx="1"/>
          </p:nvPr>
        </p:nvSpPr>
        <p:spPr>
          <a:xfrm>
            <a:off x="761999" y="1910649"/>
            <a:ext cx="10767391" cy="4287078"/>
          </a:xfrm>
        </p:spPr>
        <p:txBody>
          <a:bodyPr>
            <a:normAutofit lnSpcReduction="10000"/>
          </a:bodyPr>
          <a:lstStyle/>
          <a:p>
            <a:pPr marL="0" indent="0">
              <a:buNone/>
            </a:pPr>
            <a:r>
              <a:rPr lang="en-GB" dirty="0"/>
              <a:t>We practise our timetables daily at school;  we would love for your children to practise with you at home so that they feel confident when completing the test.</a:t>
            </a:r>
          </a:p>
          <a:p>
            <a:pPr marL="0" indent="0">
              <a:buNone/>
            </a:pPr>
            <a:r>
              <a:rPr lang="en-GB" dirty="0"/>
              <a:t>The easiest way is to quiz your child. 8 x 6 is? What are 3 lots of 5? What is 12 x 12?</a:t>
            </a:r>
          </a:p>
          <a:p>
            <a:pPr marL="0" indent="0">
              <a:buNone/>
            </a:pPr>
            <a:r>
              <a:rPr lang="en-GB" dirty="0"/>
              <a:t>Quiz your child at home regularly. This could be when making dinner or on the journey to school. Sneaking in a minute or two at these times can be extremely beneficial.</a:t>
            </a:r>
          </a:p>
        </p:txBody>
      </p:sp>
      <p:pic>
        <p:nvPicPr>
          <p:cNvPr id="4" name="Picture 3">
            <a:extLst>
              <a:ext uri="{FF2B5EF4-FFF2-40B4-BE49-F238E27FC236}">
                <a16:creationId xmlns:a16="http://schemas.microsoft.com/office/drawing/2014/main" id="{05438B2A-AE4B-4081-8471-86F63923D4DA}"/>
              </a:ext>
            </a:extLst>
          </p:cNvPr>
          <p:cNvPicPr>
            <a:picLocks noChangeAspect="1"/>
          </p:cNvPicPr>
          <p:nvPr/>
        </p:nvPicPr>
        <p:blipFill>
          <a:blip r:embed="rId2"/>
          <a:stretch>
            <a:fillRect/>
          </a:stretch>
        </p:blipFill>
        <p:spPr>
          <a:xfrm>
            <a:off x="10675545" y="10"/>
            <a:ext cx="1516455" cy="1524000"/>
          </a:xfrm>
          <a:prstGeom prst="rect">
            <a:avLst/>
          </a:prstGeom>
        </p:spPr>
      </p:pic>
    </p:spTree>
    <p:extLst>
      <p:ext uri="{BB962C8B-B14F-4D97-AF65-F5344CB8AC3E}">
        <p14:creationId xmlns:p14="http://schemas.microsoft.com/office/powerpoint/2010/main" val="3133485128"/>
      </p:ext>
    </p:extLst>
  </p:cSld>
  <p:clrMapOvr>
    <a:masterClrMapping/>
  </p:clrMapOvr>
</p:sld>
</file>

<file path=ppt/theme/theme1.xml><?xml version="1.0" encoding="utf-8"?>
<a:theme xmlns:a="http://schemas.openxmlformats.org/drawingml/2006/main" name="PebbleVTI">
  <a:themeElements>
    <a:clrScheme name="AnalogousFromLightSeedLeftStep">
      <a:dk1>
        <a:srgbClr val="000000"/>
      </a:dk1>
      <a:lt1>
        <a:srgbClr val="FFFFFF"/>
      </a:lt1>
      <a:dk2>
        <a:srgbClr val="233A3D"/>
      </a:dk2>
      <a:lt2>
        <a:srgbClr val="E8E5E2"/>
      </a:lt2>
      <a:accent1>
        <a:srgbClr val="77A6E1"/>
      </a:accent1>
      <a:accent2>
        <a:srgbClr val="49B0C1"/>
      </a:accent2>
      <a:accent3>
        <a:srgbClr val="56B39A"/>
      </a:accent3>
      <a:accent4>
        <a:srgbClr val="4EB76E"/>
      </a:accent4>
      <a:accent5>
        <a:srgbClr val="5BB650"/>
      </a:accent5>
      <a:accent6>
        <a:srgbClr val="7FAF4B"/>
      </a:accent6>
      <a:hlink>
        <a:srgbClr val="997E5D"/>
      </a:hlink>
      <a:folHlink>
        <a:srgbClr val="7F7F7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783</Words>
  <Application>Microsoft Office PowerPoint</Application>
  <PresentationFormat>Widescreen</PresentationFormat>
  <Paragraphs>66</Paragraphs>
  <Slides>17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Avenir Next LT Pro</vt:lpstr>
      <vt:lpstr>Avenir Next LT Pro Light</vt:lpstr>
      <vt:lpstr>Calibri</vt:lpstr>
      <vt:lpstr>Cambria Math</vt:lpstr>
      <vt:lpstr>Sitka Subheading</vt:lpstr>
      <vt:lpstr>PebbleVTI</vt:lpstr>
      <vt:lpstr>Year Four Multiplication Check (MTC)  June 2023</vt:lpstr>
      <vt:lpstr>Why are times tables important?</vt:lpstr>
      <vt:lpstr>What is the MTC?</vt:lpstr>
      <vt:lpstr>Access for all children...</vt:lpstr>
      <vt:lpstr>When is it?</vt:lpstr>
      <vt:lpstr>Will I find out my child’s score?</vt:lpstr>
      <vt:lpstr>What does the multiplication check involve?</vt:lpstr>
      <vt:lpstr>Example - this is very similar to the MTC.</vt:lpstr>
      <vt:lpstr>What can I do to support my child?</vt:lpstr>
      <vt:lpstr>PowerPoint Presentation</vt:lpstr>
      <vt:lpstr>PowerPoint Presentation</vt:lpstr>
      <vt:lpstr>PowerPoint Presentation</vt:lpstr>
      <vt:lpstr>PowerPoint Presentation</vt:lpstr>
      <vt:lpstr>PowerPoint Presentation</vt:lpstr>
      <vt:lpstr>PowerPoint Presentation</vt:lpstr>
      <vt:lpstr>Any questions?</vt:lpstr>
      <vt:lpstr>We value your support. Thank you for supporting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Four Multiplication Check.</dc:title>
  <dc:creator>Michelle Underwood</dc:creator>
  <cp:lastModifiedBy>Carly Haswell</cp:lastModifiedBy>
  <cp:revision>11</cp:revision>
  <dcterms:created xsi:type="dcterms:W3CDTF">2022-02-08T18:09:26Z</dcterms:created>
  <dcterms:modified xsi:type="dcterms:W3CDTF">2023-03-06T08:11:00Z</dcterms:modified>
</cp:coreProperties>
</file>