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57" r:id="rId3"/>
    <p:sldId id="258" r:id="rId4"/>
    <p:sldId id="259" r:id="rId5"/>
    <p:sldId id="262" r:id="rId6"/>
    <p:sldId id="287"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80" r:id="rId24"/>
    <p:sldId id="291" r:id="rId25"/>
    <p:sldId id="282" r:id="rId26"/>
    <p:sldId id="283" r:id="rId27"/>
    <p:sldId id="288" r:id="rId28"/>
    <p:sldId id="290"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793" autoAdjust="0"/>
    <p:restoredTop sz="87582" autoAdjust="0"/>
  </p:normalViewPr>
  <p:slideViewPr>
    <p:cSldViewPr snapToGrid="0">
      <p:cViewPr varScale="1">
        <p:scale>
          <a:sx n="55" d="100"/>
          <a:sy n="55" d="100"/>
        </p:scale>
        <p:origin x="11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A87C85-B4A7-4CBD-9C42-8EE5F18B4117}" type="datetimeFigureOut">
              <a:rPr lang="en-GB" smtClean="0"/>
              <a:t>19/03/2026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94E691-01FF-493C-B4AB-A6C952CA70A7}" type="slidenum">
              <a:rPr lang="en-GB" smtClean="0"/>
              <a:t>‹#›</a:t>
            </a:fld>
            <a:endParaRPr lang="en-GB"/>
          </a:p>
        </p:txBody>
      </p:sp>
    </p:spTree>
    <p:extLst>
      <p:ext uri="{BB962C8B-B14F-4D97-AF65-F5344CB8AC3E}">
        <p14:creationId xmlns:p14="http://schemas.microsoft.com/office/powerpoint/2010/main" val="343209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There is no separate test that would indicate a pupil is working above the national standard.</a:t>
            </a:r>
          </a:p>
          <a:p>
            <a:pPr marL="158750" indent="0">
              <a:buNone/>
            </a:pPr>
            <a:r>
              <a:rPr lang="en-GB" dirty="0"/>
              <a:t>A scaled score of less than 99 would indicate a pupil is working below the national standard. </a:t>
            </a:r>
          </a:p>
          <a:p>
            <a:pPr marL="158750" indent="0">
              <a:buNone/>
            </a:pPr>
            <a:r>
              <a:rPr lang="en-GB" dirty="0"/>
              <a:t>To have a scaled score, pupils must have a minimum raw score (determined each year). If the pupil does not achieve the minimum raw score, they have not demonstrated sufficient understanding of the KS2 curriculum in the subject. </a:t>
            </a:r>
          </a:p>
        </p:txBody>
      </p:sp>
    </p:spTree>
    <p:extLst>
      <p:ext uri="{BB962C8B-B14F-4D97-AF65-F5344CB8AC3E}">
        <p14:creationId xmlns:p14="http://schemas.microsoft.com/office/powerpoint/2010/main" val="18105224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2024 Arithmetic SATs paper. </a:t>
            </a:r>
          </a:p>
          <a:p>
            <a:pPr marL="158750" indent="0">
              <a:buNone/>
            </a:pPr>
            <a:r>
              <a:rPr lang="en-GB" dirty="0"/>
              <a:t>Identify that there are some questions that have 2 marks and some that have 1. </a:t>
            </a:r>
          </a:p>
        </p:txBody>
      </p:sp>
    </p:spTree>
    <p:extLst>
      <p:ext uri="{BB962C8B-B14F-4D97-AF65-F5344CB8AC3E}">
        <p14:creationId xmlns:p14="http://schemas.microsoft.com/office/powerpoint/2010/main" val="23542371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2024 Arithmetic SATs paper. </a:t>
            </a:r>
          </a:p>
          <a:p>
            <a:pPr marL="158750" indent="0">
              <a:buNone/>
            </a:pPr>
            <a:r>
              <a:rPr lang="en-GB" dirty="0"/>
              <a:t>These are examples of how children could solve the calculations. There are some that could/ should be solved mentally as it is far quicker that way (40 marks in 30 minutes does not allow for 1 minute + per mark). </a:t>
            </a:r>
          </a:p>
          <a:p>
            <a:pPr marL="158750" indent="0">
              <a:buNone/>
            </a:pPr>
            <a:r>
              <a:rPr lang="en-GB" dirty="0"/>
              <a:t>Answers should always be given in their simplest form unless stated otherwise.</a:t>
            </a:r>
          </a:p>
          <a:p>
            <a:pPr marL="158750" indent="0">
              <a:buNone/>
            </a:pPr>
            <a:r>
              <a:rPr lang="en-GB" dirty="0"/>
              <a:t>Note that for question 18, equivalent fractions e.g. ¾ are accepted. </a:t>
            </a:r>
          </a:p>
        </p:txBody>
      </p:sp>
    </p:spTree>
    <p:extLst>
      <p:ext uri="{BB962C8B-B14F-4D97-AF65-F5344CB8AC3E}">
        <p14:creationId xmlns:p14="http://schemas.microsoft.com/office/powerpoint/2010/main" val="25720462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2024 Arithmetic SATs paper. </a:t>
            </a:r>
          </a:p>
          <a:p>
            <a:pPr marL="158750" indent="0">
              <a:buNone/>
            </a:pPr>
            <a:endParaRPr lang="en-GB" dirty="0"/>
          </a:p>
        </p:txBody>
      </p:sp>
    </p:spTree>
    <p:extLst>
      <p:ext uri="{BB962C8B-B14F-4D97-AF65-F5344CB8AC3E}">
        <p14:creationId xmlns:p14="http://schemas.microsoft.com/office/powerpoint/2010/main" val="27190493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In general, the questions get progressively harder throughout the paper. As this is the case, it is not unusual for children to be unable to complete the entire paper in the given time. </a:t>
            </a:r>
          </a:p>
        </p:txBody>
      </p:sp>
    </p:spTree>
    <p:extLst>
      <p:ext uri="{BB962C8B-B14F-4D97-AF65-F5344CB8AC3E}">
        <p14:creationId xmlns:p14="http://schemas.microsoft.com/office/powerpoint/2010/main" val="22667614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2024 paper 2 Reasoning SATs paper. </a:t>
            </a:r>
          </a:p>
          <a:p>
            <a:pPr marL="158750" indent="0">
              <a:buNone/>
            </a:pPr>
            <a:endParaRPr lang="en-GB" dirty="0"/>
          </a:p>
        </p:txBody>
      </p:sp>
    </p:spTree>
    <p:extLst>
      <p:ext uri="{BB962C8B-B14F-4D97-AF65-F5344CB8AC3E}">
        <p14:creationId xmlns:p14="http://schemas.microsoft.com/office/powerpoint/2010/main" val="3783006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2024 paper 2 Reasoning SATs paper. </a:t>
            </a:r>
          </a:p>
          <a:p>
            <a:pPr marL="158750" indent="0">
              <a:buNone/>
            </a:pPr>
            <a:endParaRPr lang="en-GB" dirty="0"/>
          </a:p>
        </p:txBody>
      </p:sp>
    </p:spTree>
    <p:extLst>
      <p:ext uri="{BB962C8B-B14F-4D97-AF65-F5344CB8AC3E}">
        <p14:creationId xmlns:p14="http://schemas.microsoft.com/office/powerpoint/2010/main" val="2182592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2024 paper 3 Reasoning SATs paper. </a:t>
            </a:r>
          </a:p>
          <a:p>
            <a:pPr marL="158750" indent="0">
              <a:buNone/>
            </a:pPr>
            <a:r>
              <a:rPr lang="en-GB" dirty="0"/>
              <a:t>Note that this is a three mark question.</a:t>
            </a:r>
          </a:p>
        </p:txBody>
      </p:sp>
    </p:spTree>
    <p:extLst>
      <p:ext uri="{BB962C8B-B14F-4D97-AF65-F5344CB8AC3E}">
        <p14:creationId xmlns:p14="http://schemas.microsoft.com/office/powerpoint/2010/main" val="41933890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Note that some schools will want to remove the first bullet point, encouraging pupils not to revise at home and instead keep revision in school.</a:t>
            </a:r>
          </a:p>
        </p:txBody>
      </p:sp>
    </p:spTree>
    <p:extLst>
      <p:ext uri="{BB962C8B-B14F-4D97-AF65-F5344CB8AC3E}">
        <p14:creationId xmlns:p14="http://schemas.microsoft.com/office/powerpoint/2010/main" val="37028077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32405782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The question types include:</a:t>
            </a:r>
          </a:p>
          <a:p>
            <a:pPr marL="457200" indent="-298450">
              <a:buFontTx/>
              <a:buChar char="-"/>
            </a:pPr>
            <a:r>
              <a:rPr lang="en-GB" dirty="0"/>
              <a:t>Circling</a:t>
            </a:r>
          </a:p>
          <a:p>
            <a:pPr marL="457200" indent="-298450">
              <a:buFontTx/>
              <a:buChar char="-"/>
            </a:pPr>
            <a:r>
              <a:rPr lang="en-GB" dirty="0"/>
              <a:t>Drawing lines to connect</a:t>
            </a:r>
          </a:p>
          <a:p>
            <a:pPr marL="457200" indent="-298450">
              <a:buFontTx/>
              <a:buChar char="-"/>
            </a:pPr>
            <a:r>
              <a:rPr lang="en-GB" dirty="0"/>
              <a:t>Multiple choice questions (including ticking tables)</a:t>
            </a:r>
          </a:p>
          <a:p>
            <a:pPr marL="457200" indent="-298450">
              <a:buFontTx/>
              <a:buChar char="-"/>
            </a:pPr>
            <a:r>
              <a:rPr lang="en-GB" dirty="0"/>
              <a:t>One-word answers</a:t>
            </a:r>
          </a:p>
          <a:p>
            <a:pPr marL="457200" indent="-298450">
              <a:buFontTx/>
              <a:buChar char="-"/>
            </a:pPr>
            <a:r>
              <a:rPr lang="en-GB" dirty="0"/>
              <a:t>Short answer questions </a:t>
            </a:r>
          </a:p>
        </p:txBody>
      </p:sp>
    </p:spTree>
    <p:extLst>
      <p:ext uri="{BB962C8B-B14F-4D97-AF65-F5344CB8AC3E}">
        <p14:creationId xmlns:p14="http://schemas.microsoft.com/office/powerpoint/2010/main" val="36192387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Questions are from the 2024 GPS SATs paper. </a:t>
            </a:r>
            <a:br>
              <a:rPr lang="en-GB" dirty="0"/>
            </a:br>
            <a:r>
              <a:rPr lang="en-GB" dirty="0"/>
              <a:t>For question 47 the answer scheme details several correct answers and answers that should not be accepted (e.g. misspellings of verb forms or errors in punctuation or capitalisation.)</a:t>
            </a:r>
          </a:p>
        </p:txBody>
      </p:sp>
    </p:spTree>
    <p:extLst>
      <p:ext uri="{BB962C8B-B14F-4D97-AF65-F5344CB8AC3E}">
        <p14:creationId xmlns:p14="http://schemas.microsoft.com/office/powerpoint/2010/main" val="33768405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Questions are from the 2024 Spelling SATs paper. </a:t>
            </a:r>
          </a:p>
        </p:txBody>
      </p:sp>
    </p:spTree>
    <p:extLst>
      <p:ext uri="{BB962C8B-B14F-4D97-AF65-F5344CB8AC3E}">
        <p14:creationId xmlns:p14="http://schemas.microsoft.com/office/powerpoint/2010/main" val="30842306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2024 Reading SATs paper. </a:t>
            </a:r>
          </a:p>
          <a:p>
            <a:pPr marL="158750" indent="0">
              <a:buNone/>
            </a:pPr>
            <a:r>
              <a:rPr lang="en-GB" dirty="0"/>
              <a:t>Question styles include: </a:t>
            </a:r>
          </a:p>
          <a:p>
            <a:pPr marL="457200" indent="-298450">
              <a:buFontTx/>
              <a:buChar char="-"/>
            </a:pPr>
            <a:r>
              <a:rPr lang="en-GB" dirty="0"/>
              <a:t>Multiple choice questions</a:t>
            </a:r>
          </a:p>
          <a:p>
            <a:pPr marL="457200" indent="-298450">
              <a:buFontTx/>
              <a:buChar char="-"/>
            </a:pPr>
            <a:r>
              <a:rPr lang="en-GB" dirty="0"/>
              <a:t>One-word answers</a:t>
            </a:r>
          </a:p>
          <a:p>
            <a:pPr marL="457200" indent="-298450">
              <a:buFontTx/>
              <a:buChar char="-"/>
            </a:pPr>
            <a:r>
              <a:rPr lang="en-GB" dirty="0"/>
              <a:t>Short answer questions</a:t>
            </a:r>
          </a:p>
          <a:p>
            <a:pPr marL="457200" indent="-298450">
              <a:buFontTx/>
              <a:buChar char="-"/>
            </a:pPr>
            <a:r>
              <a:rPr lang="en-GB" dirty="0"/>
              <a:t>Multiple mark (long answer) questions</a:t>
            </a:r>
          </a:p>
        </p:txBody>
      </p:sp>
    </p:spTree>
    <p:extLst>
      <p:ext uri="{BB962C8B-B14F-4D97-AF65-F5344CB8AC3E}">
        <p14:creationId xmlns:p14="http://schemas.microsoft.com/office/powerpoint/2010/main" val="492140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2024 Reading SATs paper. </a:t>
            </a:r>
          </a:p>
          <a:p>
            <a:pPr marL="158750" indent="0">
              <a:buNone/>
            </a:pPr>
            <a:endParaRPr lang="en-GB" dirty="0"/>
          </a:p>
        </p:txBody>
      </p:sp>
    </p:spTree>
    <p:extLst>
      <p:ext uri="{BB962C8B-B14F-4D97-AF65-F5344CB8AC3E}">
        <p14:creationId xmlns:p14="http://schemas.microsoft.com/office/powerpoint/2010/main" val="29832257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2024 Reading SATs paper. </a:t>
            </a:r>
          </a:p>
          <a:p>
            <a:pPr marL="158750" indent="0">
              <a:buNone/>
            </a:pPr>
            <a:endParaRPr lang="en-GB" dirty="0"/>
          </a:p>
        </p:txBody>
      </p:sp>
    </p:spTree>
    <p:extLst>
      <p:ext uri="{BB962C8B-B14F-4D97-AF65-F5344CB8AC3E}">
        <p14:creationId xmlns:p14="http://schemas.microsoft.com/office/powerpoint/2010/main" val="12848163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2% of questions: summarising main ideas from more than one paragraph.</a:t>
            </a:r>
          </a:p>
          <a:p>
            <a:pPr marL="158750" indent="0">
              <a:buNone/>
            </a:pPr>
            <a:r>
              <a:rPr lang="en-GB" dirty="0"/>
              <a:t>6% of questions: making comparisons within the text</a:t>
            </a:r>
          </a:p>
          <a:p>
            <a:pPr marL="158750" indent="0">
              <a:buNone/>
            </a:pPr>
            <a:r>
              <a:rPr lang="en-GB" dirty="0"/>
              <a:t>Example questions to ask at home:</a:t>
            </a:r>
          </a:p>
          <a:p>
            <a:pPr marL="457200" indent="-298450">
              <a:buFontTx/>
              <a:buChar char="-"/>
            </a:pPr>
            <a:r>
              <a:rPr lang="en-GB" dirty="0"/>
              <a:t>What does this word mean? </a:t>
            </a:r>
          </a:p>
          <a:p>
            <a:pPr marL="457200" indent="-298450">
              <a:buFontTx/>
              <a:buChar char="-"/>
            </a:pPr>
            <a:r>
              <a:rPr lang="en-GB" dirty="0"/>
              <a:t>Which word in this paragraph is the closest in meaning to…?</a:t>
            </a:r>
          </a:p>
          <a:p>
            <a:pPr marL="457200" indent="-298450">
              <a:buFontTx/>
              <a:buChar char="-"/>
            </a:pPr>
            <a:r>
              <a:rPr lang="en-GB" dirty="0"/>
              <a:t>What [character] doing when [event] happened?</a:t>
            </a:r>
          </a:p>
          <a:p>
            <a:pPr marL="457200" indent="-298450">
              <a:buFontTx/>
              <a:buChar char="-"/>
            </a:pPr>
            <a:r>
              <a:rPr lang="en-GB" dirty="0"/>
              <a:t>True or false questions about a paragraph/ text.</a:t>
            </a:r>
          </a:p>
          <a:p>
            <a:pPr marL="457200" indent="-298450">
              <a:buFontTx/>
              <a:buChar char="-"/>
            </a:pPr>
            <a:r>
              <a:rPr lang="en-GB" dirty="0"/>
              <a:t>Why do you [character] did [event]? Can you think of another reason?</a:t>
            </a:r>
          </a:p>
        </p:txBody>
      </p:sp>
    </p:spTree>
    <p:extLst>
      <p:ext uri="{BB962C8B-B14F-4D97-AF65-F5344CB8AC3E}">
        <p14:creationId xmlns:p14="http://schemas.microsoft.com/office/powerpoint/2010/main" val="28222140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E2196-5427-F4BE-C68D-B21A970B4CF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EECB384-C9B2-DB70-3D01-0B980492CD8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633A87B-BCAD-621B-28F5-94EBF0FDF6F2}"/>
              </a:ext>
            </a:extLst>
          </p:cNvPr>
          <p:cNvSpPr>
            <a:spLocks noGrp="1"/>
          </p:cNvSpPr>
          <p:nvPr>
            <p:ph type="dt" sz="half" idx="10"/>
          </p:nvPr>
        </p:nvSpPr>
        <p:spPr/>
        <p:txBody>
          <a:bodyPr/>
          <a:lstStyle/>
          <a:p>
            <a:fld id="{29D2B256-7289-44E0-BA3A-E1874852888C}" type="datetimeFigureOut">
              <a:rPr lang="en-GB" smtClean="0"/>
              <a:t>19/03/2026</a:t>
            </a:fld>
            <a:endParaRPr lang="en-GB"/>
          </a:p>
        </p:txBody>
      </p:sp>
      <p:sp>
        <p:nvSpPr>
          <p:cNvPr id="5" name="Footer Placeholder 4">
            <a:extLst>
              <a:ext uri="{FF2B5EF4-FFF2-40B4-BE49-F238E27FC236}">
                <a16:creationId xmlns:a16="http://schemas.microsoft.com/office/drawing/2014/main" id="{8A6544D5-8260-3D3D-AA23-AEB6FE8ECA6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1E2A30D-194D-DF66-91AB-D838A8C9014B}"/>
              </a:ext>
            </a:extLst>
          </p:cNvPr>
          <p:cNvSpPr>
            <a:spLocks noGrp="1"/>
          </p:cNvSpPr>
          <p:nvPr>
            <p:ph type="sldNum" sz="quarter" idx="12"/>
          </p:nvPr>
        </p:nvSpPr>
        <p:spPr/>
        <p:txBody>
          <a:bodyPr/>
          <a:lstStyle/>
          <a:p>
            <a:fld id="{68AF9D02-E785-4835-97A2-0C1C6AAEF3BB}" type="slidenum">
              <a:rPr lang="en-GB" smtClean="0"/>
              <a:t>‹#›</a:t>
            </a:fld>
            <a:endParaRPr lang="en-GB"/>
          </a:p>
        </p:txBody>
      </p:sp>
    </p:spTree>
    <p:extLst>
      <p:ext uri="{BB962C8B-B14F-4D97-AF65-F5344CB8AC3E}">
        <p14:creationId xmlns:p14="http://schemas.microsoft.com/office/powerpoint/2010/main" val="10043827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719A3-4DE8-89D6-4F42-99D8EEB862C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D2246FF-A479-19E1-C480-7B205CFCCE1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9817B20-CF27-EB7F-5D2F-0798284EBAD7}"/>
              </a:ext>
            </a:extLst>
          </p:cNvPr>
          <p:cNvSpPr>
            <a:spLocks noGrp="1"/>
          </p:cNvSpPr>
          <p:nvPr>
            <p:ph type="dt" sz="half" idx="10"/>
          </p:nvPr>
        </p:nvSpPr>
        <p:spPr/>
        <p:txBody>
          <a:bodyPr/>
          <a:lstStyle/>
          <a:p>
            <a:fld id="{29D2B256-7289-44E0-BA3A-E1874852888C}" type="datetimeFigureOut">
              <a:rPr lang="en-GB" smtClean="0"/>
              <a:t>19/03/2026</a:t>
            </a:fld>
            <a:endParaRPr lang="en-GB"/>
          </a:p>
        </p:txBody>
      </p:sp>
      <p:sp>
        <p:nvSpPr>
          <p:cNvPr id="5" name="Footer Placeholder 4">
            <a:extLst>
              <a:ext uri="{FF2B5EF4-FFF2-40B4-BE49-F238E27FC236}">
                <a16:creationId xmlns:a16="http://schemas.microsoft.com/office/drawing/2014/main" id="{D20E9DE4-9E68-A85C-4203-B864E7DE492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DB22D13-35F7-4C4E-12CD-8108FA1D0B02}"/>
              </a:ext>
            </a:extLst>
          </p:cNvPr>
          <p:cNvSpPr>
            <a:spLocks noGrp="1"/>
          </p:cNvSpPr>
          <p:nvPr>
            <p:ph type="sldNum" sz="quarter" idx="12"/>
          </p:nvPr>
        </p:nvSpPr>
        <p:spPr/>
        <p:txBody>
          <a:bodyPr/>
          <a:lstStyle/>
          <a:p>
            <a:fld id="{68AF9D02-E785-4835-97A2-0C1C6AAEF3BB}" type="slidenum">
              <a:rPr lang="en-GB" smtClean="0"/>
              <a:t>‹#›</a:t>
            </a:fld>
            <a:endParaRPr lang="en-GB"/>
          </a:p>
        </p:txBody>
      </p:sp>
    </p:spTree>
    <p:extLst>
      <p:ext uri="{BB962C8B-B14F-4D97-AF65-F5344CB8AC3E}">
        <p14:creationId xmlns:p14="http://schemas.microsoft.com/office/powerpoint/2010/main" val="3212486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0D746A9-97F5-D85E-563F-628C8FC9FA0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CABC76B-A742-B5F7-C7A3-594307952D4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47B31FE-46D0-B444-F2FB-A3396734C79D}"/>
              </a:ext>
            </a:extLst>
          </p:cNvPr>
          <p:cNvSpPr>
            <a:spLocks noGrp="1"/>
          </p:cNvSpPr>
          <p:nvPr>
            <p:ph type="dt" sz="half" idx="10"/>
          </p:nvPr>
        </p:nvSpPr>
        <p:spPr/>
        <p:txBody>
          <a:bodyPr/>
          <a:lstStyle/>
          <a:p>
            <a:fld id="{29D2B256-7289-44E0-BA3A-E1874852888C}" type="datetimeFigureOut">
              <a:rPr lang="en-GB" smtClean="0"/>
              <a:t>19/03/2026</a:t>
            </a:fld>
            <a:endParaRPr lang="en-GB"/>
          </a:p>
        </p:txBody>
      </p:sp>
      <p:sp>
        <p:nvSpPr>
          <p:cNvPr id="5" name="Footer Placeholder 4">
            <a:extLst>
              <a:ext uri="{FF2B5EF4-FFF2-40B4-BE49-F238E27FC236}">
                <a16:creationId xmlns:a16="http://schemas.microsoft.com/office/drawing/2014/main" id="{CA33FC1D-1789-D47E-AE82-758231F0523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BA2A68C-3B6E-8F12-FF4E-FCA39BF0B4EE}"/>
              </a:ext>
            </a:extLst>
          </p:cNvPr>
          <p:cNvSpPr>
            <a:spLocks noGrp="1"/>
          </p:cNvSpPr>
          <p:nvPr>
            <p:ph type="sldNum" sz="quarter" idx="12"/>
          </p:nvPr>
        </p:nvSpPr>
        <p:spPr/>
        <p:txBody>
          <a:bodyPr/>
          <a:lstStyle/>
          <a:p>
            <a:fld id="{68AF9D02-E785-4835-97A2-0C1C6AAEF3BB}" type="slidenum">
              <a:rPr lang="en-GB" smtClean="0"/>
              <a:t>‹#›</a:t>
            </a:fld>
            <a:endParaRPr lang="en-GB"/>
          </a:p>
        </p:txBody>
      </p:sp>
    </p:spTree>
    <p:extLst>
      <p:ext uri="{BB962C8B-B14F-4D97-AF65-F5344CB8AC3E}">
        <p14:creationId xmlns:p14="http://schemas.microsoft.com/office/powerpoint/2010/main" val="30093546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290467" y="276334"/>
            <a:ext cx="11360800" cy="579701"/>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2400">
                <a:latin typeface="+mn-l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31" name="Google Shape;31;p6"/>
          <p:cNvSpPr txBox="1">
            <a:spLocks noGrp="1"/>
          </p:cNvSpPr>
          <p:nvPr>
            <p:ph type="body" idx="1"/>
          </p:nvPr>
        </p:nvSpPr>
        <p:spPr>
          <a:xfrm>
            <a:off x="415600" y="985737"/>
            <a:ext cx="11360800" cy="5106097"/>
          </a:xfrm>
          <a:prstGeom prst="rect">
            <a:avLst/>
          </a:prstGeom>
        </p:spPr>
        <p:txBody>
          <a:bodyPr spcFirstLastPara="1" wrap="square" lIns="91425" tIns="91425" rIns="91425" bIns="91425" anchor="t" anchorCtr="0">
            <a:noAutofit/>
          </a:bodyPr>
          <a:lstStyle>
            <a:lvl1pPr marL="609585" lvl="0" indent="-457189" rtl="0">
              <a:spcBef>
                <a:spcPts val="0"/>
              </a:spcBef>
              <a:spcAft>
                <a:spcPts val="0"/>
              </a:spcAft>
              <a:buSzPts val="1800"/>
              <a:buFont typeface="Nunito"/>
              <a:buChar char="●"/>
              <a:defRPr sz="2133">
                <a:solidFill>
                  <a:schemeClr val="tx1"/>
                </a:solidFill>
                <a:latin typeface="+mn-lt"/>
                <a:ea typeface="Nunito"/>
                <a:cs typeface="Nunito"/>
                <a:sym typeface="Nunito"/>
              </a:defRPr>
            </a:lvl1pPr>
            <a:lvl2pPr marL="1219170" lvl="1" indent="-423323" rtl="0">
              <a:spcBef>
                <a:spcPts val="2133"/>
              </a:spcBef>
              <a:spcAft>
                <a:spcPts val="0"/>
              </a:spcAft>
              <a:buSzPts val="1400"/>
              <a:buFont typeface="Nunito"/>
              <a:buChar char="○"/>
              <a:defRPr>
                <a:latin typeface="Nunito"/>
                <a:ea typeface="Nunito"/>
                <a:cs typeface="Nunito"/>
                <a:sym typeface="Nunito"/>
              </a:defRPr>
            </a:lvl2pPr>
            <a:lvl3pPr marL="1828754" lvl="2" indent="-423323" rtl="0">
              <a:spcBef>
                <a:spcPts val="2133"/>
              </a:spcBef>
              <a:spcAft>
                <a:spcPts val="0"/>
              </a:spcAft>
              <a:buSzPts val="1400"/>
              <a:buChar char="■"/>
              <a:defRPr/>
            </a:lvl3pPr>
            <a:lvl4pPr marL="2438339" lvl="3" indent="-423323" rtl="0">
              <a:spcBef>
                <a:spcPts val="2133"/>
              </a:spcBef>
              <a:spcAft>
                <a:spcPts val="0"/>
              </a:spcAft>
              <a:buSzPts val="1400"/>
              <a:buFont typeface="Nunito"/>
              <a:buChar char="●"/>
              <a:defRPr>
                <a:latin typeface="Nunito"/>
                <a:ea typeface="Nunito"/>
                <a:cs typeface="Nunito"/>
                <a:sym typeface="Nunito"/>
              </a:defRPr>
            </a:lvl4pPr>
            <a:lvl5pPr marL="3047924" lvl="4" indent="-423323" rtl="0">
              <a:spcBef>
                <a:spcPts val="2133"/>
              </a:spcBef>
              <a:spcAft>
                <a:spcPts val="0"/>
              </a:spcAft>
              <a:buSzPts val="1400"/>
              <a:buFont typeface="Nunito"/>
              <a:buChar char="○"/>
              <a:defRPr>
                <a:latin typeface="Nunito"/>
                <a:ea typeface="Nunito"/>
                <a:cs typeface="Nunito"/>
                <a:sym typeface="Nunito"/>
              </a:defRPr>
            </a:lvl5pPr>
            <a:lvl6pPr marL="3657509" lvl="5" indent="-423323" rtl="0">
              <a:spcBef>
                <a:spcPts val="2133"/>
              </a:spcBef>
              <a:spcAft>
                <a:spcPts val="0"/>
              </a:spcAft>
              <a:buSzPts val="1400"/>
              <a:buFont typeface="Nunito"/>
              <a:buChar char="■"/>
              <a:defRPr>
                <a:latin typeface="Nunito"/>
                <a:ea typeface="Nunito"/>
                <a:cs typeface="Nunito"/>
                <a:sym typeface="Nunito"/>
              </a:defRPr>
            </a:lvl6pPr>
            <a:lvl7pPr marL="4267093" lvl="6" indent="-423323" rtl="0">
              <a:spcBef>
                <a:spcPts val="2133"/>
              </a:spcBef>
              <a:spcAft>
                <a:spcPts val="0"/>
              </a:spcAft>
              <a:buSzPts val="1400"/>
              <a:buFont typeface="Nunito"/>
              <a:buChar char="●"/>
              <a:defRPr>
                <a:latin typeface="Nunito"/>
                <a:ea typeface="Nunito"/>
                <a:cs typeface="Nunito"/>
                <a:sym typeface="Nunito"/>
              </a:defRPr>
            </a:lvl7pPr>
            <a:lvl8pPr marL="4876678" lvl="7" indent="-423323" rtl="0">
              <a:spcBef>
                <a:spcPts val="2133"/>
              </a:spcBef>
              <a:spcAft>
                <a:spcPts val="0"/>
              </a:spcAft>
              <a:buSzPts val="1400"/>
              <a:buFont typeface="Nunito"/>
              <a:buChar char="○"/>
              <a:defRPr>
                <a:latin typeface="Nunito"/>
                <a:ea typeface="Nunito"/>
                <a:cs typeface="Nunito"/>
                <a:sym typeface="Nunito"/>
              </a:defRPr>
            </a:lvl8pPr>
            <a:lvl9pPr marL="5486263" lvl="8" indent="-423323" rtl="0">
              <a:spcBef>
                <a:spcPts val="2133"/>
              </a:spcBef>
              <a:spcAft>
                <a:spcPts val="2133"/>
              </a:spcAft>
              <a:buSzPts val="1400"/>
              <a:buFont typeface="Nunito"/>
              <a:buChar char="■"/>
              <a:defRPr>
                <a:latin typeface="Nunito"/>
                <a:ea typeface="Nunito"/>
                <a:cs typeface="Nunito"/>
                <a:sym typeface="Nunito"/>
              </a:defRPr>
            </a:lvl9pPr>
          </a:lstStyle>
          <a:p>
            <a:endParaRPr dirty="0"/>
          </a:p>
        </p:txBody>
      </p:sp>
      <p:sp>
        <p:nvSpPr>
          <p:cNvPr id="32" name="Google Shape;32;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atin typeface="+mn-lt"/>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156662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40336-A0F2-C741-848A-681A95B0377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EC010FB-952D-DE96-8D8F-C50A4FB6421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E7FB84E-9E69-6C88-338A-859568004D85}"/>
              </a:ext>
            </a:extLst>
          </p:cNvPr>
          <p:cNvSpPr>
            <a:spLocks noGrp="1"/>
          </p:cNvSpPr>
          <p:nvPr>
            <p:ph type="dt" sz="half" idx="10"/>
          </p:nvPr>
        </p:nvSpPr>
        <p:spPr/>
        <p:txBody>
          <a:bodyPr/>
          <a:lstStyle/>
          <a:p>
            <a:fld id="{29D2B256-7289-44E0-BA3A-E1874852888C}" type="datetimeFigureOut">
              <a:rPr lang="en-GB" smtClean="0"/>
              <a:t>19/03/2026</a:t>
            </a:fld>
            <a:endParaRPr lang="en-GB"/>
          </a:p>
        </p:txBody>
      </p:sp>
      <p:sp>
        <p:nvSpPr>
          <p:cNvPr id="5" name="Footer Placeholder 4">
            <a:extLst>
              <a:ext uri="{FF2B5EF4-FFF2-40B4-BE49-F238E27FC236}">
                <a16:creationId xmlns:a16="http://schemas.microsoft.com/office/drawing/2014/main" id="{F36B0459-E5CB-8B4A-7B06-301FA868054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B8A6997-93FD-95B3-BDE9-54E2F9E02728}"/>
              </a:ext>
            </a:extLst>
          </p:cNvPr>
          <p:cNvSpPr>
            <a:spLocks noGrp="1"/>
          </p:cNvSpPr>
          <p:nvPr>
            <p:ph type="sldNum" sz="quarter" idx="12"/>
          </p:nvPr>
        </p:nvSpPr>
        <p:spPr/>
        <p:txBody>
          <a:bodyPr/>
          <a:lstStyle/>
          <a:p>
            <a:fld id="{68AF9D02-E785-4835-97A2-0C1C6AAEF3BB}" type="slidenum">
              <a:rPr lang="en-GB" smtClean="0"/>
              <a:t>‹#›</a:t>
            </a:fld>
            <a:endParaRPr lang="en-GB"/>
          </a:p>
        </p:txBody>
      </p:sp>
    </p:spTree>
    <p:extLst>
      <p:ext uri="{BB962C8B-B14F-4D97-AF65-F5344CB8AC3E}">
        <p14:creationId xmlns:p14="http://schemas.microsoft.com/office/powerpoint/2010/main" val="41356511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CAEF3-82A2-613B-43F9-5B2B6029839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633319D-3203-932E-D081-FF6B2710049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73CC50E-3049-3CC0-03EE-D10CE8301BEE}"/>
              </a:ext>
            </a:extLst>
          </p:cNvPr>
          <p:cNvSpPr>
            <a:spLocks noGrp="1"/>
          </p:cNvSpPr>
          <p:nvPr>
            <p:ph type="dt" sz="half" idx="10"/>
          </p:nvPr>
        </p:nvSpPr>
        <p:spPr/>
        <p:txBody>
          <a:bodyPr/>
          <a:lstStyle/>
          <a:p>
            <a:fld id="{29D2B256-7289-44E0-BA3A-E1874852888C}" type="datetimeFigureOut">
              <a:rPr lang="en-GB" smtClean="0"/>
              <a:t>19/03/2026</a:t>
            </a:fld>
            <a:endParaRPr lang="en-GB"/>
          </a:p>
        </p:txBody>
      </p:sp>
      <p:sp>
        <p:nvSpPr>
          <p:cNvPr id="5" name="Footer Placeholder 4">
            <a:extLst>
              <a:ext uri="{FF2B5EF4-FFF2-40B4-BE49-F238E27FC236}">
                <a16:creationId xmlns:a16="http://schemas.microsoft.com/office/drawing/2014/main" id="{AA6CEC7F-0E63-FCA9-C647-DA3049D75EA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10FED62-4FA9-E7AA-AAF7-FFAC50DABDFF}"/>
              </a:ext>
            </a:extLst>
          </p:cNvPr>
          <p:cNvSpPr>
            <a:spLocks noGrp="1"/>
          </p:cNvSpPr>
          <p:nvPr>
            <p:ph type="sldNum" sz="quarter" idx="12"/>
          </p:nvPr>
        </p:nvSpPr>
        <p:spPr/>
        <p:txBody>
          <a:bodyPr/>
          <a:lstStyle/>
          <a:p>
            <a:fld id="{68AF9D02-E785-4835-97A2-0C1C6AAEF3BB}" type="slidenum">
              <a:rPr lang="en-GB" smtClean="0"/>
              <a:t>‹#›</a:t>
            </a:fld>
            <a:endParaRPr lang="en-GB"/>
          </a:p>
        </p:txBody>
      </p:sp>
    </p:spTree>
    <p:extLst>
      <p:ext uri="{BB962C8B-B14F-4D97-AF65-F5344CB8AC3E}">
        <p14:creationId xmlns:p14="http://schemas.microsoft.com/office/powerpoint/2010/main" val="32343659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11B30-AED5-1282-92F8-4F80D008988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95AE239-ED65-BC5A-3E43-7DD60B9F4BA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0DAB7E9-B452-4DA2-3814-05FCF878D9F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F1C44DF-20B1-C2C1-2754-A72364AF4F64}"/>
              </a:ext>
            </a:extLst>
          </p:cNvPr>
          <p:cNvSpPr>
            <a:spLocks noGrp="1"/>
          </p:cNvSpPr>
          <p:nvPr>
            <p:ph type="dt" sz="half" idx="10"/>
          </p:nvPr>
        </p:nvSpPr>
        <p:spPr/>
        <p:txBody>
          <a:bodyPr/>
          <a:lstStyle/>
          <a:p>
            <a:fld id="{29D2B256-7289-44E0-BA3A-E1874852888C}" type="datetimeFigureOut">
              <a:rPr lang="en-GB" smtClean="0"/>
              <a:t>19/03/2026</a:t>
            </a:fld>
            <a:endParaRPr lang="en-GB"/>
          </a:p>
        </p:txBody>
      </p:sp>
      <p:sp>
        <p:nvSpPr>
          <p:cNvPr id="6" name="Footer Placeholder 5">
            <a:extLst>
              <a:ext uri="{FF2B5EF4-FFF2-40B4-BE49-F238E27FC236}">
                <a16:creationId xmlns:a16="http://schemas.microsoft.com/office/drawing/2014/main" id="{06916F7A-6B71-C908-733B-2B9A26CCD7A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EB5AF8A-331F-CB41-85BC-CFD0C93DCC02}"/>
              </a:ext>
            </a:extLst>
          </p:cNvPr>
          <p:cNvSpPr>
            <a:spLocks noGrp="1"/>
          </p:cNvSpPr>
          <p:nvPr>
            <p:ph type="sldNum" sz="quarter" idx="12"/>
          </p:nvPr>
        </p:nvSpPr>
        <p:spPr/>
        <p:txBody>
          <a:bodyPr/>
          <a:lstStyle/>
          <a:p>
            <a:fld id="{68AF9D02-E785-4835-97A2-0C1C6AAEF3BB}" type="slidenum">
              <a:rPr lang="en-GB" smtClean="0"/>
              <a:t>‹#›</a:t>
            </a:fld>
            <a:endParaRPr lang="en-GB"/>
          </a:p>
        </p:txBody>
      </p:sp>
    </p:spTree>
    <p:extLst>
      <p:ext uri="{BB962C8B-B14F-4D97-AF65-F5344CB8AC3E}">
        <p14:creationId xmlns:p14="http://schemas.microsoft.com/office/powerpoint/2010/main" val="1903313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348AC-C07B-BA68-DBE6-F7F727AC0FF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B241446-6881-C192-5E76-3934CA4A10A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F3D15C3-86C5-E72D-BAA7-1840FBB4A6B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0538D48-0D44-76E6-2D33-D1A3BDAAA4F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2ABEB0A-AD97-CE58-4ED3-C64FB019D10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23B1952-6D49-A2FC-5AB1-AFAF4CABCF5F}"/>
              </a:ext>
            </a:extLst>
          </p:cNvPr>
          <p:cNvSpPr>
            <a:spLocks noGrp="1"/>
          </p:cNvSpPr>
          <p:nvPr>
            <p:ph type="dt" sz="half" idx="10"/>
          </p:nvPr>
        </p:nvSpPr>
        <p:spPr/>
        <p:txBody>
          <a:bodyPr/>
          <a:lstStyle/>
          <a:p>
            <a:fld id="{29D2B256-7289-44E0-BA3A-E1874852888C}" type="datetimeFigureOut">
              <a:rPr lang="en-GB" smtClean="0"/>
              <a:t>19/03/2026</a:t>
            </a:fld>
            <a:endParaRPr lang="en-GB"/>
          </a:p>
        </p:txBody>
      </p:sp>
      <p:sp>
        <p:nvSpPr>
          <p:cNvPr id="8" name="Footer Placeholder 7">
            <a:extLst>
              <a:ext uri="{FF2B5EF4-FFF2-40B4-BE49-F238E27FC236}">
                <a16:creationId xmlns:a16="http://schemas.microsoft.com/office/drawing/2014/main" id="{CA3CCF66-624B-D2A5-D27C-52E6A5D4681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BB8E099-21D1-113B-9325-4373FD802481}"/>
              </a:ext>
            </a:extLst>
          </p:cNvPr>
          <p:cNvSpPr>
            <a:spLocks noGrp="1"/>
          </p:cNvSpPr>
          <p:nvPr>
            <p:ph type="sldNum" sz="quarter" idx="12"/>
          </p:nvPr>
        </p:nvSpPr>
        <p:spPr/>
        <p:txBody>
          <a:bodyPr/>
          <a:lstStyle/>
          <a:p>
            <a:fld id="{68AF9D02-E785-4835-97A2-0C1C6AAEF3BB}" type="slidenum">
              <a:rPr lang="en-GB" smtClean="0"/>
              <a:t>‹#›</a:t>
            </a:fld>
            <a:endParaRPr lang="en-GB"/>
          </a:p>
        </p:txBody>
      </p:sp>
    </p:spTree>
    <p:extLst>
      <p:ext uri="{BB962C8B-B14F-4D97-AF65-F5344CB8AC3E}">
        <p14:creationId xmlns:p14="http://schemas.microsoft.com/office/powerpoint/2010/main" val="1194552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8A07A-C2B2-DB99-B7DB-AE1415DFBE3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D4B0F05-487F-A7EC-616D-8276E30696BB}"/>
              </a:ext>
            </a:extLst>
          </p:cNvPr>
          <p:cNvSpPr>
            <a:spLocks noGrp="1"/>
          </p:cNvSpPr>
          <p:nvPr>
            <p:ph type="dt" sz="half" idx="10"/>
          </p:nvPr>
        </p:nvSpPr>
        <p:spPr/>
        <p:txBody>
          <a:bodyPr/>
          <a:lstStyle/>
          <a:p>
            <a:fld id="{29D2B256-7289-44E0-BA3A-E1874852888C}" type="datetimeFigureOut">
              <a:rPr lang="en-GB" smtClean="0"/>
              <a:t>19/03/2026</a:t>
            </a:fld>
            <a:endParaRPr lang="en-GB"/>
          </a:p>
        </p:txBody>
      </p:sp>
      <p:sp>
        <p:nvSpPr>
          <p:cNvPr id="4" name="Footer Placeholder 3">
            <a:extLst>
              <a:ext uri="{FF2B5EF4-FFF2-40B4-BE49-F238E27FC236}">
                <a16:creationId xmlns:a16="http://schemas.microsoft.com/office/drawing/2014/main" id="{50A95279-2917-12CD-D65B-FC96DCC4719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E78E20D-46E0-F5E7-005E-56335FF5B105}"/>
              </a:ext>
            </a:extLst>
          </p:cNvPr>
          <p:cNvSpPr>
            <a:spLocks noGrp="1"/>
          </p:cNvSpPr>
          <p:nvPr>
            <p:ph type="sldNum" sz="quarter" idx="12"/>
          </p:nvPr>
        </p:nvSpPr>
        <p:spPr/>
        <p:txBody>
          <a:bodyPr/>
          <a:lstStyle/>
          <a:p>
            <a:fld id="{68AF9D02-E785-4835-97A2-0C1C6AAEF3BB}" type="slidenum">
              <a:rPr lang="en-GB" smtClean="0"/>
              <a:t>‹#›</a:t>
            </a:fld>
            <a:endParaRPr lang="en-GB"/>
          </a:p>
        </p:txBody>
      </p:sp>
    </p:spTree>
    <p:extLst>
      <p:ext uri="{BB962C8B-B14F-4D97-AF65-F5344CB8AC3E}">
        <p14:creationId xmlns:p14="http://schemas.microsoft.com/office/powerpoint/2010/main" val="2091462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83410E-9942-C84A-A139-3E6A6DF3889B}"/>
              </a:ext>
            </a:extLst>
          </p:cNvPr>
          <p:cNvSpPr>
            <a:spLocks noGrp="1"/>
          </p:cNvSpPr>
          <p:nvPr>
            <p:ph type="dt" sz="half" idx="10"/>
          </p:nvPr>
        </p:nvSpPr>
        <p:spPr/>
        <p:txBody>
          <a:bodyPr/>
          <a:lstStyle/>
          <a:p>
            <a:fld id="{29D2B256-7289-44E0-BA3A-E1874852888C}" type="datetimeFigureOut">
              <a:rPr lang="en-GB" smtClean="0"/>
              <a:t>19/03/2026</a:t>
            </a:fld>
            <a:endParaRPr lang="en-GB"/>
          </a:p>
        </p:txBody>
      </p:sp>
      <p:sp>
        <p:nvSpPr>
          <p:cNvPr id="3" name="Footer Placeholder 2">
            <a:extLst>
              <a:ext uri="{FF2B5EF4-FFF2-40B4-BE49-F238E27FC236}">
                <a16:creationId xmlns:a16="http://schemas.microsoft.com/office/drawing/2014/main" id="{4709C4A2-88FD-48CF-2AE3-6CE1412A2E7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D520951-8BD0-DA88-20FA-A21D4E267D84}"/>
              </a:ext>
            </a:extLst>
          </p:cNvPr>
          <p:cNvSpPr>
            <a:spLocks noGrp="1"/>
          </p:cNvSpPr>
          <p:nvPr>
            <p:ph type="sldNum" sz="quarter" idx="12"/>
          </p:nvPr>
        </p:nvSpPr>
        <p:spPr/>
        <p:txBody>
          <a:bodyPr/>
          <a:lstStyle/>
          <a:p>
            <a:fld id="{68AF9D02-E785-4835-97A2-0C1C6AAEF3BB}" type="slidenum">
              <a:rPr lang="en-GB" smtClean="0"/>
              <a:t>‹#›</a:t>
            </a:fld>
            <a:endParaRPr lang="en-GB"/>
          </a:p>
        </p:txBody>
      </p:sp>
    </p:spTree>
    <p:extLst>
      <p:ext uri="{BB962C8B-B14F-4D97-AF65-F5344CB8AC3E}">
        <p14:creationId xmlns:p14="http://schemas.microsoft.com/office/powerpoint/2010/main" val="4230668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25205-A026-74E6-2208-9B9537D2EB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7E0E9BA-1508-D0AB-19BE-25AB2981F20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297622A-CEA0-F414-9E30-CDBBFD1C7D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71540E-42E8-2978-ADA1-E0F4D01C508F}"/>
              </a:ext>
            </a:extLst>
          </p:cNvPr>
          <p:cNvSpPr>
            <a:spLocks noGrp="1"/>
          </p:cNvSpPr>
          <p:nvPr>
            <p:ph type="dt" sz="half" idx="10"/>
          </p:nvPr>
        </p:nvSpPr>
        <p:spPr/>
        <p:txBody>
          <a:bodyPr/>
          <a:lstStyle/>
          <a:p>
            <a:fld id="{29D2B256-7289-44E0-BA3A-E1874852888C}" type="datetimeFigureOut">
              <a:rPr lang="en-GB" smtClean="0"/>
              <a:t>19/03/2026</a:t>
            </a:fld>
            <a:endParaRPr lang="en-GB"/>
          </a:p>
        </p:txBody>
      </p:sp>
      <p:sp>
        <p:nvSpPr>
          <p:cNvPr id="6" name="Footer Placeholder 5">
            <a:extLst>
              <a:ext uri="{FF2B5EF4-FFF2-40B4-BE49-F238E27FC236}">
                <a16:creationId xmlns:a16="http://schemas.microsoft.com/office/drawing/2014/main" id="{FF26BFC6-ABE4-1B76-3881-08E58832AE5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56F8F85-BFC7-116F-9CEC-B5CE00D75FA1}"/>
              </a:ext>
            </a:extLst>
          </p:cNvPr>
          <p:cNvSpPr>
            <a:spLocks noGrp="1"/>
          </p:cNvSpPr>
          <p:nvPr>
            <p:ph type="sldNum" sz="quarter" idx="12"/>
          </p:nvPr>
        </p:nvSpPr>
        <p:spPr/>
        <p:txBody>
          <a:bodyPr/>
          <a:lstStyle/>
          <a:p>
            <a:fld id="{68AF9D02-E785-4835-97A2-0C1C6AAEF3BB}" type="slidenum">
              <a:rPr lang="en-GB" smtClean="0"/>
              <a:t>‹#›</a:t>
            </a:fld>
            <a:endParaRPr lang="en-GB"/>
          </a:p>
        </p:txBody>
      </p:sp>
    </p:spTree>
    <p:extLst>
      <p:ext uri="{BB962C8B-B14F-4D97-AF65-F5344CB8AC3E}">
        <p14:creationId xmlns:p14="http://schemas.microsoft.com/office/powerpoint/2010/main" val="3584149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B9C67-F4E7-9540-E61A-37BF67AA13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0CDF229-4612-49A4-C15E-02EAB0AAFAF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6575B89-5B86-2C7A-EBB9-FF77C2069B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9A761F-0AA5-2D8C-A05C-BCEB28A40875}"/>
              </a:ext>
            </a:extLst>
          </p:cNvPr>
          <p:cNvSpPr>
            <a:spLocks noGrp="1"/>
          </p:cNvSpPr>
          <p:nvPr>
            <p:ph type="dt" sz="half" idx="10"/>
          </p:nvPr>
        </p:nvSpPr>
        <p:spPr/>
        <p:txBody>
          <a:bodyPr/>
          <a:lstStyle/>
          <a:p>
            <a:fld id="{29D2B256-7289-44E0-BA3A-E1874852888C}" type="datetimeFigureOut">
              <a:rPr lang="en-GB" smtClean="0"/>
              <a:t>19/03/2026</a:t>
            </a:fld>
            <a:endParaRPr lang="en-GB"/>
          </a:p>
        </p:txBody>
      </p:sp>
      <p:sp>
        <p:nvSpPr>
          <p:cNvPr id="6" name="Footer Placeholder 5">
            <a:extLst>
              <a:ext uri="{FF2B5EF4-FFF2-40B4-BE49-F238E27FC236}">
                <a16:creationId xmlns:a16="http://schemas.microsoft.com/office/drawing/2014/main" id="{D3BA85F2-E24E-FE69-AA94-F48295258F7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835BCA0-E4B1-0F02-4D04-3E01BC6A9107}"/>
              </a:ext>
            </a:extLst>
          </p:cNvPr>
          <p:cNvSpPr>
            <a:spLocks noGrp="1"/>
          </p:cNvSpPr>
          <p:nvPr>
            <p:ph type="sldNum" sz="quarter" idx="12"/>
          </p:nvPr>
        </p:nvSpPr>
        <p:spPr/>
        <p:txBody>
          <a:bodyPr/>
          <a:lstStyle/>
          <a:p>
            <a:fld id="{68AF9D02-E785-4835-97A2-0C1C6AAEF3BB}" type="slidenum">
              <a:rPr lang="en-GB" smtClean="0"/>
              <a:t>‹#›</a:t>
            </a:fld>
            <a:endParaRPr lang="en-GB"/>
          </a:p>
        </p:txBody>
      </p:sp>
    </p:spTree>
    <p:extLst>
      <p:ext uri="{BB962C8B-B14F-4D97-AF65-F5344CB8AC3E}">
        <p14:creationId xmlns:p14="http://schemas.microsoft.com/office/powerpoint/2010/main" val="40953834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CB08AD-3C17-CFCA-1C90-8E46C9755D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DB1ABE3-9E2B-1B62-891E-4C77738A94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AA19F59-04FD-32A5-B430-DCBC91C521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9D2B256-7289-44E0-BA3A-E1874852888C}" type="datetimeFigureOut">
              <a:rPr lang="en-GB" smtClean="0"/>
              <a:t>19/03/2026</a:t>
            </a:fld>
            <a:endParaRPr lang="en-GB"/>
          </a:p>
        </p:txBody>
      </p:sp>
      <p:sp>
        <p:nvSpPr>
          <p:cNvPr id="5" name="Footer Placeholder 4">
            <a:extLst>
              <a:ext uri="{FF2B5EF4-FFF2-40B4-BE49-F238E27FC236}">
                <a16:creationId xmlns:a16="http://schemas.microsoft.com/office/drawing/2014/main" id="{CE6E0300-65B5-F813-AD0E-0E7C3BAE093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7EE60EA6-30B5-0441-EF09-91ABC834CAB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8AF9D02-E785-4835-97A2-0C1C6AAEF3BB}" type="slidenum">
              <a:rPr lang="en-GB" smtClean="0"/>
              <a:t>‹#›</a:t>
            </a:fld>
            <a:endParaRPr lang="en-GB"/>
          </a:p>
        </p:txBody>
      </p:sp>
    </p:spTree>
    <p:extLst>
      <p:ext uri="{BB962C8B-B14F-4D97-AF65-F5344CB8AC3E}">
        <p14:creationId xmlns:p14="http://schemas.microsoft.com/office/powerpoint/2010/main" val="10735022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B5604B8-A300-A6DE-7911-9B5FB9FF7147}"/>
              </a:ext>
            </a:extLst>
          </p:cNvPr>
          <p:cNvPicPr>
            <a:picLocks noChangeAspect="1"/>
          </p:cNvPicPr>
          <p:nvPr/>
        </p:nvPicPr>
        <p:blipFill>
          <a:blip r:embed="rId2"/>
          <a:stretch>
            <a:fillRect/>
          </a:stretch>
        </p:blipFill>
        <p:spPr>
          <a:xfrm>
            <a:off x="0" y="0"/>
            <a:ext cx="12192000" cy="4950686"/>
          </a:xfrm>
          <a:prstGeom prst="rect">
            <a:avLst/>
          </a:prstGeom>
        </p:spPr>
      </p:pic>
      <p:pic>
        <p:nvPicPr>
          <p:cNvPr id="5" name="Picture 4">
            <a:extLst>
              <a:ext uri="{FF2B5EF4-FFF2-40B4-BE49-F238E27FC236}">
                <a16:creationId xmlns:a16="http://schemas.microsoft.com/office/drawing/2014/main" id="{D42E8055-5A91-DA5D-9E1E-531975BBD8AD}"/>
              </a:ext>
            </a:extLst>
          </p:cNvPr>
          <p:cNvPicPr>
            <a:picLocks noChangeAspect="1"/>
          </p:cNvPicPr>
          <p:nvPr/>
        </p:nvPicPr>
        <p:blipFill>
          <a:blip r:embed="rId3"/>
          <a:stretch>
            <a:fillRect/>
          </a:stretch>
        </p:blipFill>
        <p:spPr>
          <a:xfrm>
            <a:off x="4837471" y="0"/>
            <a:ext cx="1679158" cy="1606601"/>
          </a:xfrm>
          <a:prstGeom prst="rect">
            <a:avLst/>
          </a:prstGeom>
        </p:spPr>
      </p:pic>
      <p:sp>
        <p:nvSpPr>
          <p:cNvPr id="9" name="TextBox 8">
            <a:extLst>
              <a:ext uri="{FF2B5EF4-FFF2-40B4-BE49-F238E27FC236}">
                <a16:creationId xmlns:a16="http://schemas.microsoft.com/office/drawing/2014/main" id="{CB5166C5-A1A1-8CA3-E26C-7263704A56F6}"/>
              </a:ext>
            </a:extLst>
          </p:cNvPr>
          <p:cNvSpPr txBox="1"/>
          <p:nvPr/>
        </p:nvSpPr>
        <p:spPr>
          <a:xfrm>
            <a:off x="334297" y="5653232"/>
            <a:ext cx="12054348" cy="646331"/>
          </a:xfrm>
          <a:prstGeom prst="rect">
            <a:avLst/>
          </a:prstGeom>
          <a:noFill/>
        </p:spPr>
        <p:txBody>
          <a:bodyPr wrap="square">
            <a:spAutoFit/>
          </a:bodyPr>
          <a:lstStyle/>
          <a:p>
            <a:r>
              <a:rPr lang="en-US" sz="3600" dirty="0">
                <a:latin typeface="+mj-lt"/>
                <a:ea typeface="Arial"/>
                <a:cs typeface="Arial"/>
                <a:sym typeface="Arial"/>
              </a:rPr>
              <a:t>Year 6 </a:t>
            </a:r>
            <a:r>
              <a:rPr lang="en-US" sz="3600">
                <a:latin typeface="+mj-lt"/>
                <a:ea typeface="Arial"/>
                <a:cs typeface="Arial"/>
                <a:sym typeface="Arial"/>
              </a:rPr>
              <a:t>SATs 2026 </a:t>
            </a:r>
            <a:r>
              <a:rPr lang="en-US" sz="3600" dirty="0">
                <a:latin typeface="+mj-lt"/>
                <a:ea typeface="Arial"/>
                <a:cs typeface="Arial"/>
                <a:sym typeface="Arial"/>
              </a:rPr>
              <a:t>Presentation for Parents, Carers &amp; Guardians</a:t>
            </a:r>
            <a:endParaRPr lang="en-GB" sz="3600" dirty="0"/>
          </a:p>
        </p:txBody>
      </p:sp>
    </p:spTree>
    <p:extLst>
      <p:ext uri="{BB962C8B-B14F-4D97-AF65-F5344CB8AC3E}">
        <p14:creationId xmlns:p14="http://schemas.microsoft.com/office/powerpoint/2010/main" val="18202155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E9132-1788-4EEC-BDBF-94FA32ADE0CC}"/>
              </a:ext>
            </a:extLst>
          </p:cNvPr>
          <p:cNvSpPr>
            <a:spLocks noGrp="1"/>
          </p:cNvSpPr>
          <p:nvPr>
            <p:ph type="title"/>
          </p:nvPr>
        </p:nvSpPr>
        <p:spPr/>
        <p:txBody>
          <a:bodyPr/>
          <a:lstStyle/>
          <a:p>
            <a:r>
              <a:rPr lang="en-GB" dirty="0"/>
              <a:t>Grammar, Punctuation and Spelling: Paper 2 (spelling)</a:t>
            </a:r>
          </a:p>
        </p:txBody>
      </p:sp>
      <p:sp>
        <p:nvSpPr>
          <p:cNvPr id="3" name="Text Placeholder 2">
            <a:extLst>
              <a:ext uri="{FF2B5EF4-FFF2-40B4-BE49-F238E27FC236}">
                <a16:creationId xmlns:a16="http://schemas.microsoft.com/office/drawing/2014/main" id="{D12CDE19-AAB5-4F55-836B-B3BBFFE8B1EA}"/>
              </a:ext>
            </a:extLst>
          </p:cNvPr>
          <p:cNvSpPr>
            <a:spLocks noGrp="1"/>
          </p:cNvSpPr>
          <p:nvPr>
            <p:ph type="body" idx="1"/>
          </p:nvPr>
        </p:nvSpPr>
        <p:spPr>
          <a:xfrm>
            <a:off x="415600" y="985737"/>
            <a:ext cx="11360800" cy="1358880"/>
          </a:xfrm>
        </p:spPr>
        <p:txBody>
          <a:bodyPr/>
          <a:lstStyle/>
          <a:p>
            <a:pPr marL="152396" indent="0">
              <a:buNone/>
            </a:pPr>
            <a:r>
              <a:rPr lang="en-GB" dirty="0"/>
              <a:t>Paper 2 is a shorter paper that focuses solely on spellings. </a:t>
            </a:r>
          </a:p>
          <a:p>
            <a:pPr marL="152396" indent="0">
              <a:buNone/>
            </a:pPr>
            <a:endParaRPr lang="en-GB" dirty="0"/>
          </a:p>
          <a:p>
            <a:pPr marL="152396" indent="0">
              <a:buNone/>
            </a:pPr>
            <a:r>
              <a:rPr lang="en-GB" dirty="0"/>
              <a:t>Example questions:  </a:t>
            </a:r>
          </a:p>
        </p:txBody>
      </p:sp>
      <p:sp>
        <p:nvSpPr>
          <p:cNvPr id="4" name="Slide Number Placeholder 3">
            <a:extLst>
              <a:ext uri="{FF2B5EF4-FFF2-40B4-BE49-F238E27FC236}">
                <a16:creationId xmlns:a16="http://schemas.microsoft.com/office/drawing/2014/main" id="{E0D0A05F-89F2-4245-B61A-3C7273A60812}"/>
              </a:ext>
            </a:extLst>
          </p:cNvPr>
          <p:cNvSpPr>
            <a:spLocks noGrp="1"/>
          </p:cNvSpPr>
          <p:nvPr>
            <p:ph type="sldNum" idx="12"/>
          </p:nvPr>
        </p:nvSpPr>
        <p:spPr/>
        <p:txBody>
          <a:bodyPr/>
          <a:lstStyle/>
          <a:p>
            <a:fld id="{00000000-1234-1234-1234-123412341234}" type="slidenum">
              <a:rPr lang="en" smtClean="0"/>
              <a:pPr/>
              <a:t>10</a:t>
            </a:fld>
            <a:endParaRPr lang="en"/>
          </a:p>
        </p:txBody>
      </p:sp>
      <p:pic>
        <p:nvPicPr>
          <p:cNvPr id="7" name="Picture 6">
            <a:extLst>
              <a:ext uri="{FF2B5EF4-FFF2-40B4-BE49-F238E27FC236}">
                <a16:creationId xmlns:a16="http://schemas.microsoft.com/office/drawing/2014/main" id="{5907B87B-5176-014A-8053-7721F8BE78EB}"/>
              </a:ext>
            </a:extLst>
          </p:cNvPr>
          <p:cNvPicPr>
            <a:picLocks noChangeAspect="1"/>
          </p:cNvPicPr>
          <p:nvPr/>
        </p:nvPicPr>
        <p:blipFill>
          <a:blip r:embed="rId3"/>
          <a:stretch>
            <a:fillRect/>
          </a:stretch>
        </p:blipFill>
        <p:spPr>
          <a:xfrm>
            <a:off x="415601" y="2550576"/>
            <a:ext cx="5424164" cy="2565249"/>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8D9833AA-D6EA-4A47-9007-84D4E4402F4F}"/>
              </a:ext>
            </a:extLst>
          </p:cNvPr>
          <p:cNvPicPr>
            <a:picLocks noChangeAspect="1"/>
          </p:cNvPicPr>
          <p:nvPr/>
        </p:nvPicPr>
        <p:blipFill>
          <a:blip r:embed="rId4"/>
          <a:stretch>
            <a:fillRect/>
          </a:stretch>
        </p:blipFill>
        <p:spPr>
          <a:xfrm>
            <a:off x="7639247" y="2969945"/>
            <a:ext cx="3273664" cy="308687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4406435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r>
              <a:rPr lang="en-GB" sz="3200" dirty="0"/>
              <a:t>Reading: Tuesday 12</a:t>
            </a:r>
            <a:r>
              <a:rPr lang="en-GB" sz="3200" baseline="30000" dirty="0"/>
              <a:t>th</a:t>
            </a:r>
            <a:r>
              <a:rPr lang="en-GB" sz="3200" dirty="0"/>
              <a:t> May </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p:txBody>
          <a:bodyPr/>
          <a:lstStyle/>
          <a:p>
            <a:pPr marL="152396" indent="0">
              <a:buNone/>
            </a:pPr>
            <a:r>
              <a:rPr lang="en-GB" sz="2400" dirty="0"/>
              <a:t>There is one reading test that lasts for </a:t>
            </a:r>
            <a:r>
              <a:rPr lang="en-GB" sz="2400" dirty="0">
                <a:solidFill>
                  <a:srgbClr val="283593"/>
                </a:solidFill>
              </a:rPr>
              <a:t>60 minutes</a:t>
            </a:r>
            <a:r>
              <a:rPr lang="en-GB" sz="2400" dirty="0"/>
              <a:t>. </a:t>
            </a:r>
          </a:p>
          <a:p>
            <a:pPr marL="152396" indent="0">
              <a:buNone/>
            </a:pPr>
            <a:r>
              <a:rPr lang="en-GB" sz="2400" dirty="0"/>
              <a:t>The test is designed to measure if the children’s comprehension of age-appropriate reading material meets the national standard. There are three different set texts for children to read. These could be any combination of </a:t>
            </a:r>
            <a:r>
              <a:rPr lang="en-GB" sz="2400" dirty="0">
                <a:solidFill>
                  <a:srgbClr val="283593"/>
                </a:solidFill>
              </a:rPr>
              <a:t>non-fiction, fiction and/ or poetry</a:t>
            </a:r>
            <a:r>
              <a:rPr lang="en-GB" sz="2400" dirty="0"/>
              <a:t>. </a:t>
            </a:r>
          </a:p>
          <a:p>
            <a:pPr marL="152396" indent="0">
              <a:buNone/>
            </a:pPr>
            <a:endParaRPr lang="en-GB" sz="1400" dirty="0"/>
          </a:p>
          <a:p>
            <a:pPr marL="152396" indent="0">
              <a:buNone/>
            </a:pPr>
            <a:r>
              <a:rPr lang="en-GB" sz="2400" dirty="0"/>
              <a:t>The test covers the following areas (known as Content Domains): </a:t>
            </a:r>
          </a:p>
          <a:p>
            <a:r>
              <a:rPr lang="en-GB" sz="2000" dirty="0">
                <a:solidFill>
                  <a:srgbClr val="283593"/>
                </a:solidFill>
              </a:rPr>
              <a:t>Give/ explain the meaning of words in context;</a:t>
            </a:r>
          </a:p>
          <a:p>
            <a:r>
              <a:rPr lang="en-GB" sz="2000" dirty="0">
                <a:solidFill>
                  <a:srgbClr val="283593"/>
                </a:solidFill>
              </a:rPr>
              <a:t>Retrieve and record information/ identify key details from fiction and non-fiction;</a:t>
            </a:r>
          </a:p>
          <a:p>
            <a:r>
              <a:rPr lang="en-GB" sz="2000" dirty="0">
                <a:solidFill>
                  <a:srgbClr val="283593"/>
                </a:solidFill>
              </a:rPr>
              <a:t>Summarise main ideas from more than one paragraph;</a:t>
            </a:r>
          </a:p>
          <a:p>
            <a:r>
              <a:rPr lang="en-GB" sz="2000" dirty="0">
                <a:solidFill>
                  <a:srgbClr val="283593"/>
                </a:solidFill>
              </a:rPr>
              <a:t>Make inferences from the text/ explain and justify inferences with evidence from the text;</a:t>
            </a:r>
          </a:p>
          <a:p>
            <a:r>
              <a:rPr lang="en-GB" sz="2000" dirty="0">
                <a:solidFill>
                  <a:srgbClr val="283593"/>
                </a:solidFill>
              </a:rPr>
              <a:t>Predict what might happen from details stated and implied;</a:t>
            </a:r>
          </a:p>
          <a:p>
            <a:r>
              <a:rPr lang="en-GB" sz="2000" dirty="0">
                <a:solidFill>
                  <a:srgbClr val="283593"/>
                </a:solidFill>
              </a:rPr>
              <a:t>Identify/ explain how information/ narrative content is related and contributes to meaning as a whole; </a:t>
            </a:r>
          </a:p>
          <a:p>
            <a:r>
              <a:rPr lang="en-GB" sz="2000" dirty="0">
                <a:solidFill>
                  <a:srgbClr val="283593"/>
                </a:solidFill>
              </a:rPr>
              <a:t>Identify/ explain how meaning is enhanced through choice of words and phrases;</a:t>
            </a:r>
          </a:p>
          <a:p>
            <a:r>
              <a:rPr lang="en-GB" sz="2000" dirty="0">
                <a:solidFill>
                  <a:srgbClr val="283593"/>
                </a:solidFill>
              </a:rPr>
              <a:t>Make comparisons within the text. </a:t>
            </a: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11</a:t>
            </a:fld>
            <a:endParaRPr lang="en"/>
          </a:p>
        </p:txBody>
      </p:sp>
    </p:spTree>
    <p:extLst>
      <p:ext uri="{BB962C8B-B14F-4D97-AF65-F5344CB8AC3E}">
        <p14:creationId xmlns:p14="http://schemas.microsoft.com/office/powerpoint/2010/main" val="1167310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fade">
                                      <p:cBhvr>
                                        <p:cTn id="19" dur="500"/>
                                        <p:tgtEl>
                                          <p:spTgt spid="3">
                                            <p:txEl>
                                              <p:pRg st="7" end="7"/>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fade">
                                      <p:cBhvr>
                                        <p:cTn id="22" dur="500"/>
                                        <p:tgtEl>
                                          <p:spTgt spid="3">
                                            <p:txEl>
                                              <p:pRg st="8" end="8"/>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animEffect transition="in" filter="fade">
                                      <p:cBhvr>
                                        <p:cTn id="25" dur="500"/>
                                        <p:tgtEl>
                                          <p:spTgt spid="3">
                                            <p:txEl>
                                              <p:pRg st="9" end="9"/>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10" end="10"/>
                                            </p:txEl>
                                          </p:spTgt>
                                        </p:tgtEl>
                                        <p:attrNameLst>
                                          <p:attrName>style.visibility</p:attrName>
                                        </p:attrNameLst>
                                      </p:cBhvr>
                                      <p:to>
                                        <p:strVal val="visible"/>
                                      </p:to>
                                    </p:set>
                                    <p:animEffect transition="in" filter="fade">
                                      <p:cBhvr>
                                        <p:cTn id="28" dur="500"/>
                                        <p:tgtEl>
                                          <p:spTgt spid="3">
                                            <p:txEl>
                                              <p:pRg st="10" end="10"/>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animEffect transition="in" filter="fade">
                                      <p:cBhvr>
                                        <p:cTn id="31"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r>
              <a:rPr lang="en-GB" dirty="0"/>
              <a:t>Reading </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a:xfrm>
            <a:off x="415600" y="985737"/>
            <a:ext cx="11360801" cy="883943"/>
          </a:xfrm>
        </p:spPr>
        <p:txBody>
          <a:bodyPr/>
          <a:lstStyle/>
          <a:p>
            <a:pPr marL="152396" indent="0">
              <a:buNone/>
            </a:pPr>
            <a:r>
              <a:rPr lang="en-GB" dirty="0"/>
              <a:t>The reading SATs paper requires a range of answer styles.</a:t>
            </a:r>
          </a:p>
          <a:p>
            <a:pPr marL="152396" indent="0">
              <a:buNone/>
            </a:pPr>
            <a:endParaRPr lang="en-GB" dirty="0"/>
          </a:p>
          <a:p>
            <a:pPr marL="152396" indent="0">
              <a:buNone/>
            </a:pPr>
            <a:r>
              <a:rPr lang="en-GB" dirty="0"/>
              <a:t>Example questions:</a:t>
            </a: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12</a:t>
            </a:fld>
            <a:endParaRPr lang="en"/>
          </a:p>
        </p:txBody>
      </p:sp>
      <p:pic>
        <p:nvPicPr>
          <p:cNvPr id="5" name="Picture 4">
            <a:extLst>
              <a:ext uri="{FF2B5EF4-FFF2-40B4-BE49-F238E27FC236}">
                <a16:creationId xmlns:a16="http://schemas.microsoft.com/office/drawing/2014/main" id="{C9DD6C51-6AA3-044A-81E6-9C906A81E3B7}"/>
              </a:ext>
            </a:extLst>
          </p:cNvPr>
          <p:cNvPicPr>
            <a:picLocks noChangeAspect="1"/>
          </p:cNvPicPr>
          <p:nvPr/>
        </p:nvPicPr>
        <p:blipFill>
          <a:blip r:embed="rId3"/>
          <a:stretch>
            <a:fillRect/>
          </a:stretch>
        </p:blipFill>
        <p:spPr>
          <a:xfrm>
            <a:off x="415599" y="2402128"/>
            <a:ext cx="5810813" cy="1163803"/>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60C38190-C38C-9A45-B684-0984AB9A355F}"/>
              </a:ext>
            </a:extLst>
          </p:cNvPr>
          <p:cNvPicPr>
            <a:picLocks noChangeAspect="1"/>
          </p:cNvPicPr>
          <p:nvPr/>
        </p:nvPicPr>
        <p:blipFill>
          <a:blip r:embed="rId4"/>
          <a:stretch>
            <a:fillRect/>
          </a:stretch>
        </p:blipFill>
        <p:spPr>
          <a:xfrm>
            <a:off x="6356827" y="2402129"/>
            <a:ext cx="5518760" cy="2838937"/>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10762B32-DB79-1A42-94C8-E1FCDF9BC949}"/>
              </a:ext>
            </a:extLst>
          </p:cNvPr>
          <p:cNvPicPr>
            <a:picLocks noChangeAspect="1"/>
          </p:cNvPicPr>
          <p:nvPr/>
        </p:nvPicPr>
        <p:blipFill>
          <a:blip r:embed="rId5"/>
          <a:stretch>
            <a:fillRect/>
          </a:stretch>
        </p:blipFill>
        <p:spPr>
          <a:xfrm>
            <a:off x="3190591" y="5356173"/>
            <a:ext cx="5810815" cy="126564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40207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r>
              <a:rPr lang="en-GB" dirty="0"/>
              <a:t>Reading </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a:xfrm>
            <a:off x="415599" y="985735"/>
            <a:ext cx="5640911" cy="664311"/>
          </a:xfrm>
        </p:spPr>
        <p:txBody>
          <a:bodyPr/>
          <a:lstStyle/>
          <a:p>
            <a:pPr marL="152396" indent="0">
              <a:buNone/>
            </a:pPr>
            <a:r>
              <a:rPr lang="en-GB" dirty="0"/>
              <a:t>Example questions:</a:t>
            </a: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13</a:t>
            </a:fld>
            <a:endParaRPr lang="en"/>
          </a:p>
        </p:txBody>
      </p:sp>
      <p:pic>
        <p:nvPicPr>
          <p:cNvPr id="5" name="Picture 4">
            <a:extLst>
              <a:ext uri="{FF2B5EF4-FFF2-40B4-BE49-F238E27FC236}">
                <a16:creationId xmlns:a16="http://schemas.microsoft.com/office/drawing/2014/main" id="{E61A1F81-5C09-D242-930D-2CB9BB9ABAD4}"/>
              </a:ext>
            </a:extLst>
          </p:cNvPr>
          <p:cNvPicPr>
            <a:picLocks noChangeAspect="1"/>
          </p:cNvPicPr>
          <p:nvPr/>
        </p:nvPicPr>
        <p:blipFill>
          <a:blip r:embed="rId3"/>
          <a:stretch>
            <a:fillRect/>
          </a:stretch>
        </p:blipFill>
        <p:spPr>
          <a:xfrm>
            <a:off x="6606998" y="521714"/>
            <a:ext cx="5421213" cy="2539737"/>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F3C37DBC-4D86-0D4D-88F0-03992D2C9562}"/>
              </a:ext>
            </a:extLst>
          </p:cNvPr>
          <p:cNvPicPr>
            <a:picLocks noChangeAspect="1"/>
          </p:cNvPicPr>
          <p:nvPr/>
        </p:nvPicPr>
        <p:blipFill>
          <a:blip r:embed="rId4"/>
          <a:stretch>
            <a:fillRect/>
          </a:stretch>
        </p:blipFill>
        <p:spPr>
          <a:xfrm>
            <a:off x="6680930" y="3306831"/>
            <a:ext cx="5273349" cy="2571483"/>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2917E15E-47F8-0F49-8D17-6A19A2DD14F7}"/>
              </a:ext>
            </a:extLst>
          </p:cNvPr>
          <p:cNvPicPr>
            <a:picLocks noChangeAspect="1"/>
          </p:cNvPicPr>
          <p:nvPr/>
        </p:nvPicPr>
        <p:blipFill>
          <a:blip r:embed="rId5"/>
          <a:stretch>
            <a:fillRect/>
          </a:stretch>
        </p:blipFill>
        <p:spPr>
          <a:xfrm>
            <a:off x="290467" y="2028160"/>
            <a:ext cx="5421213" cy="1700925"/>
          </a:xfrm>
          <a:prstGeom prst="rect">
            <a:avLst/>
          </a:prstGeom>
          <a:effectLst>
            <a:outerShdw blurRad="50800" dist="38100" dir="2700000" algn="tl" rotWithShape="0">
              <a:prstClr val="black">
                <a:alpha val="40000"/>
              </a:prstClr>
            </a:outerShdw>
          </a:effectLst>
        </p:spPr>
      </p:pic>
      <p:pic>
        <p:nvPicPr>
          <p:cNvPr id="10" name="Picture 9">
            <a:extLst>
              <a:ext uri="{FF2B5EF4-FFF2-40B4-BE49-F238E27FC236}">
                <a16:creationId xmlns:a16="http://schemas.microsoft.com/office/drawing/2014/main" id="{3B8C77CA-1323-0B45-A827-EE6A39CE23B3}"/>
              </a:ext>
            </a:extLst>
          </p:cNvPr>
          <p:cNvPicPr>
            <a:picLocks noChangeAspect="1"/>
          </p:cNvPicPr>
          <p:nvPr/>
        </p:nvPicPr>
        <p:blipFill>
          <a:blip r:embed="rId6"/>
          <a:stretch>
            <a:fillRect/>
          </a:stretch>
        </p:blipFill>
        <p:spPr>
          <a:xfrm>
            <a:off x="364399" y="3855257"/>
            <a:ext cx="5273349" cy="209190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8549164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r>
              <a:rPr lang="en-GB" dirty="0"/>
              <a:t>Reading </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a:xfrm>
            <a:off x="415600" y="985737"/>
            <a:ext cx="11360801" cy="931639"/>
          </a:xfrm>
        </p:spPr>
        <p:txBody>
          <a:bodyPr/>
          <a:lstStyle/>
          <a:p>
            <a:pPr marL="152396" indent="0">
              <a:buNone/>
            </a:pPr>
            <a:r>
              <a:rPr lang="en-GB" dirty="0"/>
              <a:t>Example questions:</a:t>
            </a:r>
          </a:p>
          <a:p>
            <a:pPr marL="152396" indent="0">
              <a:buNone/>
            </a:pPr>
            <a:r>
              <a:rPr lang="en-GB" dirty="0"/>
              <a:t>3-mark question</a:t>
            </a: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14</a:t>
            </a:fld>
            <a:endParaRPr lang="en"/>
          </a:p>
        </p:txBody>
      </p:sp>
      <p:pic>
        <p:nvPicPr>
          <p:cNvPr id="5" name="Picture 4">
            <a:extLst>
              <a:ext uri="{FF2B5EF4-FFF2-40B4-BE49-F238E27FC236}">
                <a16:creationId xmlns:a16="http://schemas.microsoft.com/office/drawing/2014/main" id="{0490806F-7E57-D647-AB37-C50AE5E08D62}"/>
              </a:ext>
            </a:extLst>
          </p:cNvPr>
          <p:cNvPicPr>
            <a:picLocks noChangeAspect="1"/>
          </p:cNvPicPr>
          <p:nvPr/>
        </p:nvPicPr>
        <p:blipFill>
          <a:blip r:embed="rId3"/>
          <a:stretch>
            <a:fillRect/>
          </a:stretch>
        </p:blipFill>
        <p:spPr>
          <a:xfrm>
            <a:off x="415599" y="2047077"/>
            <a:ext cx="5731309" cy="3095564"/>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299AFFCE-D7F1-1A48-B9B6-D716E5C061D4}"/>
              </a:ext>
            </a:extLst>
          </p:cNvPr>
          <p:cNvPicPr>
            <a:picLocks noChangeAspect="1"/>
          </p:cNvPicPr>
          <p:nvPr/>
        </p:nvPicPr>
        <p:blipFill>
          <a:blip r:embed="rId4"/>
          <a:stretch>
            <a:fillRect/>
          </a:stretch>
        </p:blipFill>
        <p:spPr>
          <a:xfrm>
            <a:off x="6586734" y="1105451"/>
            <a:ext cx="5330260" cy="497881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0316813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E68E8-F786-4D94-BB26-B66563F6E789}"/>
              </a:ext>
            </a:extLst>
          </p:cNvPr>
          <p:cNvSpPr>
            <a:spLocks noGrp="1"/>
          </p:cNvSpPr>
          <p:nvPr>
            <p:ph type="title"/>
          </p:nvPr>
        </p:nvSpPr>
        <p:spPr/>
        <p:txBody>
          <a:bodyPr/>
          <a:lstStyle/>
          <a:p>
            <a:r>
              <a:rPr lang="en-GB" dirty="0"/>
              <a:t>Reading </a:t>
            </a:r>
          </a:p>
        </p:txBody>
      </p:sp>
      <p:sp>
        <p:nvSpPr>
          <p:cNvPr id="3" name="Text Placeholder 2">
            <a:extLst>
              <a:ext uri="{FF2B5EF4-FFF2-40B4-BE49-F238E27FC236}">
                <a16:creationId xmlns:a16="http://schemas.microsoft.com/office/drawing/2014/main" id="{8B7EEAD6-3768-4FDE-B4F0-D6A435F06A15}"/>
              </a:ext>
            </a:extLst>
          </p:cNvPr>
          <p:cNvSpPr>
            <a:spLocks noGrp="1"/>
          </p:cNvSpPr>
          <p:nvPr>
            <p:ph type="body" idx="1"/>
          </p:nvPr>
        </p:nvSpPr>
        <p:spPr/>
        <p:txBody>
          <a:bodyPr/>
          <a:lstStyle/>
          <a:p>
            <a:pPr marL="152396" indent="0">
              <a:buNone/>
            </a:pPr>
            <a:r>
              <a:rPr lang="en-GB" dirty="0"/>
              <a:t>Since the current testing formation for the SATs began in 2016, there has been a tendency for three types of questions to be the most popular. </a:t>
            </a:r>
          </a:p>
          <a:p>
            <a:pPr marL="152396" indent="0">
              <a:buNone/>
            </a:pPr>
            <a:endParaRPr lang="en-GB" dirty="0"/>
          </a:p>
          <a:p>
            <a:pPr marL="152396" indent="0">
              <a:buNone/>
            </a:pPr>
            <a:r>
              <a:rPr lang="en-GB" dirty="0"/>
              <a:t>In the Reading SATs paper,</a:t>
            </a:r>
          </a:p>
          <a:p>
            <a:r>
              <a:rPr lang="en-GB" dirty="0">
                <a:solidFill>
                  <a:srgbClr val="283593"/>
                </a:solidFill>
              </a:rPr>
              <a:t>10% of marks could be gained from answering questions involving giving and explaining the meaning of words in context;</a:t>
            </a:r>
          </a:p>
          <a:p>
            <a:r>
              <a:rPr lang="en-GB" dirty="0">
                <a:solidFill>
                  <a:srgbClr val="283593"/>
                </a:solidFill>
              </a:rPr>
              <a:t>38% of marks could be gained from answering questions involving </a:t>
            </a:r>
            <a:r>
              <a:rPr lang="en-US" dirty="0">
                <a:solidFill>
                  <a:srgbClr val="283593"/>
                </a:solidFill>
              </a:rPr>
              <a:t>retrieving and recording information or identifying key details from a text;</a:t>
            </a:r>
          </a:p>
          <a:p>
            <a:r>
              <a:rPr lang="en-GB" dirty="0">
                <a:solidFill>
                  <a:srgbClr val="283593"/>
                </a:solidFill>
              </a:rPr>
              <a:t>44% of marks could be gained from answering questions involving making inferences from a text and justifying inferences with text evidence. </a:t>
            </a:r>
          </a:p>
          <a:p>
            <a:pPr marL="152396" indent="0">
              <a:buNone/>
            </a:pPr>
            <a:endParaRPr lang="en-GB" dirty="0"/>
          </a:p>
          <a:p>
            <a:pPr marL="152396" indent="0">
              <a:buNone/>
            </a:pPr>
            <a:r>
              <a:rPr lang="en-GB" dirty="0"/>
              <a:t>When reading with your child at home try focusing on these types of questions. </a:t>
            </a:r>
          </a:p>
          <a:p>
            <a:endParaRPr lang="en-GB" dirty="0"/>
          </a:p>
        </p:txBody>
      </p:sp>
      <p:sp>
        <p:nvSpPr>
          <p:cNvPr id="4" name="Slide Number Placeholder 3">
            <a:extLst>
              <a:ext uri="{FF2B5EF4-FFF2-40B4-BE49-F238E27FC236}">
                <a16:creationId xmlns:a16="http://schemas.microsoft.com/office/drawing/2014/main" id="{474889D6-6DFE-402C-9D18-81D5ED767394}"/>
              </a:ext>
            </a:extLst>
          </p:cNvPr>
          <p:cNvSpPr>
            <a:spLocks noGrp="1"/>
          </p:cNvSpPr>
          <p:nvPr>
            <p:ph type="sldNum" idx="12"/>
          </p:nvPr>
        </p:nvSpPr>
        <p:spPr/>
        <p:txBody>
          <a:bodyPr/>
          <a:lstStyle/>
          <a:p>
            <a:fld id="{00000000-1234-1234-1234-123412341234}" type="slidenum">
              <a:rPr lang="en" smtClean="0"/>
              <a:pPr/>
              <a:t>15</a:t>
            </a:fld>
            <a:endParaRPr lang="en"/>
          </a:p>
        </p:txBody>
      </p:sp>
    </p:spTree>
    <p:extLst>
      <p:ext uri="{BB962C8B-B14F-4D97-AF65-F5344CB8AC3E}">
        <p14:creationId xmlns:p14="http://schemas.microsoft.com/office/powerpoint/2010/main" val="12436685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EB9A0-7B25-442B-9EA0-309CC7F2590A}"/>
              </a:ext>
            </a:extLst>
          </p:cNvPr>
          <p:cNvSpPr>
            <a:spLocks noGrp="1"/>
          </p:cNvSpPr>
          <p:nvPr>
            <p:ph type="title"/>
          </p:nvPr>
        </p:nvSpPr>
        <p:spPr/>
        <p:txBody>
          <a:bodyPr/>
          <a:lstStyle/>
          <a:p>
            <a:r>
              <a:rPr lang="en-GB" sz="2800" dirty="0"/>
              <a:t>Maths: Wednesday 13</a:t>
            </a:r>
            <a:r>
              <a:rPr lang="en-GB" sz="2800" baseline="30000" dirty="0"/>
              <a:t>th</a:t>
            </a:r>
            <a:r>
              <a:rPr lang="en-GB" sz="2800" dirty="0"/>
              <a:t> May and Thursday 14</a:t>
            </a:r>
            <a:r>
              <a:rPr lang="en-GB" sz="2800" baseline="30000" dirty="0"/>
              <a:t>th</a:t>
            </a:r>
            <a:r>
              <a:rPr lang="en-GB" sz="2800" dirty="0"/>
              <a:t> May</a:t>
            </a:r>
          </a:p>
        </p:txBody>
      </p:sp>
      <p:sp>
        <p:nvSpPr>
          <p:cNvPr id="3" name="Text Placeholder 2">
            <a:extLst>
              <a:ext uri="{FF2B5EF4-FFF2-40B4-BE49-F238E27FC236}">
                <a16:creationId xmlns:a16="http://schemas.microsoft.com/office/drawing/2014/main" id="{1E75F246-19B7-4FB4-8C49-078651BDCF17}"/>
              </a:ext>
            </a:extLst>
          </p:cNvPr>
          <p:cNvSpPr>
            <a:spLocks noGrp="1"/>
          </p:cNvSpPr>
          <p:nvPr>
            <p:ph type="body" idx="1"/>
          </p:nvPr>
        </p:nvSpPr>
        <p:spPr>
          <a:xfrm>
            <a:off x="415600" y="1496100"/>
            <a:ext cx="11360800" cy="4432929"/>
          </a:xfrm>
        </p:spPr>
        <p:txBody>
          <a:bodyPr/>
          <a:lstStyle/>
          <a:p>
            <a:pPr marL="152396" indent="0">
              <a:buNone/>
            </a:pPr>
            <a:r>
              <a:rPr lang="en-GB" sz="3200" dirty="0"/>
              <a:t>The maths assessments consist of three tests.</a:t>
            </a:r>
          </a:p>
          <a:p>
            <a:pPr marL="152396" indent="0">
              <a:buNone/>
            </a:pPr>
            <a:endParaRPr lang="en-GB" sz="3200" dirty="0"/>
          </a:p>
          <a:p>
            <a:r>
              <a:rPr lang="en-GB" sz="3200" dirty="0"/>
              <a:t>Paper 1: Arithmetic (30 minutes) – Wednesday 13</a:t>
            </a:r>
            <a:r>
              <a:rPr lang="en-GB" sz="3200" baseline="30000" dirty="0"/>
              <a:t>th</a:t>
            </a:r>
            <a:r>
              <a:rPr lang="en-GB" sz="3200" dirty="0"/>
              <a:t> May</a:t>
            </a:r>
          </a:p>
          <a:p>
            <a:endParaRPr lang="en-GB" sz="3200" dirty="0"/>
          </a:p>
          <a:p>
            <a:r>
              <a:rPr lang="en-GB" sz="3200" dirty="0"/>
              <a:t>Paper 2: Reasoning (40 minutes) – Wednesday 13</a:t>
            </a:r>
            <a:r>
              <a:rPr lang="en-GB" sz="3200" baseline="30000" dirty="0"/>
              <a:t>th</a:t>
            </a:r>
            <a:r>
              <a:rPr lang="en-GB" sz="3200" dirty="0"/>
              <a:t> May</a:t>
            </a:r>
          </a:p>
          <a:p>
            <a:endParaRPr lang="en-GB" sz="3200" dirty="0"/>
          </a:p>
          <a:p>
            <a:r>
              <a:rPr lang="en-GB" sz="3200" dirty="0"/>
              <a:t>Paper 3: Reasoning (40 minutes) – Thursday 14</a:t>
            </a:r>
            <a:r>
              <a:rPr lang="en-GB" sz="3200" baseline="30000" dirty="0"/>
              <a:t>th</a:t>
            </a:r>
            <a:r>
              <a:rPr lang="en-GB" sz="3200" dirty="0"/>
              <a:t> May</a:t>
            </a:r>
          </a:p>
        </p:txBody>
      </p:sp>
      <p:sp>
        <p:nvSpPr>
          <p:cNvPr id="4" name="Slide Number Placeholder 3">
            <a:extLst>
              <a:ext uri="{FF2B5EF4-FFF2-40B4-BE49-F238E27FC236}">
                <a16:creationId xmlns:a16="http://schemas.microsoft.com/office/drawing/2014/main" id="{EF33231D-A024-48F1-923C-670851680BDB}"/>
              </a:ext>
            </a:extLst>
          </p:cNvPr>
          <p:cNvSpPr>
            <a:spLocks noGrp="1"/>
          </p:cNvSpPr>
          <p:nvPr>
            <p:ph type="sldNum" idx="12"/>
          </p:nvPr>
        </p:nvSpPr>
        <p:spPr/>
        <p:txBody>
          <a:bodyPr/>
          <a:lstStyle/>
          <a:p>
            <a:fld id="{00000000-1234-1234-1234-123412341234}" type="slidenum">
              <a:rPr lang="en" smtClean="0"/>
              <a:pPr/>
              <a:t>16</a:t>
            </a:fld>
            <a:endParaRPr lang="en"/>
          </a:p>
        </p:txBody>
      </p:sp>
    </p:spTree>
    <p:extLst>
      <p:ext uri="{BB962C8B-B14F-4D97-AF65-F5344CB8AC3E}">
        <p14:creationId xmlns:p14="http://schemas.microsoft.com/office/powerpoint/2010/main" val="29758524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EB9A0-7B25-442B-9EA0-309CC7F2590A}"/>
              </a:ext>
            </a:extLst>
          </p:cNvPr>
          <p:cNvSpPr>
            <a:spLocks noGrp="1"/>
          </p:cNvSpPr>
          <p:nvPr>
            <p:ph type="title"/>
          </p:nvPr>
        </p:nvSpPr>
        <p:spPr/>
        <p:txBody>
          <a:bodyPr/>
          <a:lstStyle/>
          <a:p>
            <a:r>
              <a:rPr lang="en-GB" dirty="0"/>
              <a:t>Maths Paper 1 (Arithmetic)</a:t>
            </a:r>
          </a:p>
        </p:txBody>
      </p:sp>
      <p:sp>
        <p:nvSpPr>
          <p:cNvPr id="3" name="Text Placeholder 2">
            <a:extLst>
              <a:ext uri="{FF2B5EF4-FFF2-40B4-BE49-F238E27FC236}">
                <a16:creationId xmlns:a16="http://schemas.microsoft.com/office/drawing/2014/main" id="{1E75F246-19B7-4FB4-8C49-078651BDCF17}"/>
              </a:ext>
            </a:extLst>
          </p:cNvPr>
          <p:cNvSpPr>
            <a:spLocks noGrp="1"/>
          </p:cNvSpPr>
          <p:nvPr>
            <p:ph type="body" idx="1"/>
          </p:nvPr>
        </p:nvSpPr>
        <p:spPr>
          <a:xfrm>
            <a:off x="415600" y="985737"/>
            <a:ext cx="11360800" cy="2807331"/>
          </a:xfrm>
        </p:spPr>
        <p:txBody>
          <a:bodyPr/>
          <a:lstStyle/>
          <a:p>
            <a:pPr marL="152396" indent="0">
              <a:buNone/>
            </a:pPr>
            <a:r>
              <a:rPr lang="en-GB" dirty="0"/>
              <a:t>The maths arithmetic paper has a total of </a:t>
            </a:r>
            <a:r>
              <a:rPr lang="en-GB" dirty="0">
                <a:solidFill>
                  <a:srgbClr val="283593"/>
                </a:solidFill>
              </a:rPr>
              <a:t>40 marks </a:t>
            </a:r>
            <a:r>
              <a:rPr lang="en-GB" dirty="0"/>
              <a:t>and lasts for </a:t>
            </a:r>
            <a:r>
              <a:rPr lang="en-GB" dirty="0">
                <a:solidFill>
                  <a:srgbClr val="283593"/>
                </a:solidFill>
              </a:rPr>
              <a:t>30 minutes. </a:t>
            </a:r>
            <a:endParaRPr lang="en-GB" dirty="0"/>
          </a:p>
          <a:p>
            <a:pPr marL="152396" indent="0">
              <a:buNone/>
            </a:pPr>
            <a:endParaRPr lang="en-GB" dirty="0"/>
          </a:p>
          <a:p>
            <a:pPr marL="152396" indent="0">
              <a:buNone/>
            </a:pPr>
            <a:r>
              <a:rPr lang="en-GB" dirty="0"/>
              <a:t>The test covers the four operations (addition, subtraction, multiplication, division, including order of operations requiring BIDMAS), percentages of amounts and calculating with decimals and fractions. </a:t>
            </a:r>
          </a:p>
          <a:p>
            <a:pPr marL="152396" indent="0">
              <a:buNone/>
            </a:pPr>
            <a:endParaRPr lang="en-GB" dirty="0"/>
          </a:p>
          <a:p>
            <a:pPr marL="152396" indent="0">
              <a:buNone/>
            </a:pPr>
            <a:r>
              <a:rPr lang="en-GB" dirty="0"/>
              <a:t>Example questions: </a:t>
            </a:r>
          </a:p>
        </p:txBody>
      </p:sp>
      <p:sp>
        <p:nvSpPr>
          <p:cNvPr id="4" name="Slide Number Placeholder 3">
            <a:extLst>
              <a:ext uri="{FF2B5EF4-FFF2-40B4-BE49-F238E27FC236}">
                <a16:creationId xmlns:a16="http://schemas.microsoft.com/office/drawing/2014/main" id="{EF33231D-A024-48F1-923C-670851680BDB}"/>
              </a:ext>
            </a:extLst>
          </p:cNvPr>
          <p:cNvSpPr>
            <a:spLocks noGrp="1"/>
          </p:cNvSpPr>
          <p:nvPr>
            <p:ph type="sldNum" idx="12"/>
          </p:nvPr>
        </p:nvSpPr>
        <p:spPr/>
        <p:txBody>
          <a:bodyPr/>
          <a:lstStyle/>
          <a:p>
            <a:fld id="{00000000-1234-1234-1234-123412341234}" type="slidenum">
              <a:rPr lang="en" smtClean="0"/>
              <a:pPr/>
              <a:t>17</a:t>
            </a:fld>
            <a:endParaRPr lang="en"/>
          </a:p>
        </p:txBody>
      </p:sp>
      <p:pic>
        <p:nvPicPr>
          <p:cNvPr id="7" name="Picture 6">
            <a:extLst>
              <a:ext uri="{FF2B5EF4-FFF2-40B4-BE49-F238E27FC236}">
                <a16:creationId xmlns:a16="http://schemas.microsoft.com/office/drawing/2014/main" id="{1D564DC7-68AE-1F46-9C20-137472475C8D}"/>
              </a:ext>
            </a:extLst>
          </p:cNvPr>
          <p:cNvPicPr>
            <a:picLocks noChangeAspect="1"/>
          </p:cNvPicPr>
          <p:nvPr/>
        </p:nvPicPr>
        <p:blipFill>
          <a:blip r:embed="rId3"/>
          <a:stretch>
            <a:fillRect/>
          </a:stretch>
        </p:blipFill>
        <p:spPr>
          <a:xfrm>
            <a:off x="7485469" y="2937736"/>
            <a:ext cx="4477359" cy="3387273"/>
          </a:xfrm>
          <a:prstGeom prst="rect">
            <a:avLst/>
          </a:prstGeom>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884545C5-54F5-E14D-A8D2-A61A83DD3878}"/>
              </a:ext>
            </a:extLst>
          </p:cNvPr>
          <p:cNvPicPr>
            <a:picLocks noChangeAspect="1"/>
          </p:cNvPicPr>
          <p:nvPr/>
        </p:nvPicPr>
        <p:blipFill>
          <a:blip r:embed="rId4"/>
          <a:stretch>
            <a:fillRect/>
          </a:stretch>
        </p:blipFill>
        <p:spPr>
          <a:xfrm>
            <a:off x="3164366" y="2937735"/>
            <a:ext cx="4154885" cy="380468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63988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BB244C6-4D24-894A-ADE6-ABF0058E0B79}"/>
              </a:ext>
            </a:extLst>
          </p:cNvPr>
          <p:cNvPicPr>
            <a:picLocks noChangeAspect="1"/>
          </p:cNvPicPr>
          <p:nvPr/>
        </p:nvPicPr>
        <p:blipFill>
          <a:blip r:embed="rId3"/>
          <a:stretch>
            <a:fillRect/>
          </a:stretch>
        </p:blipFill>
        <p:spPr>
          <a:xfrm>
            <a:off x="6262164" y="4039446"/>
            <a:ext cx="5078121" cy="2161829"/>
          </a:xfrm>
          <a:prstGeom prst="rect">
            <a:avLst/>
          </a:prstGeom>
        </p:spPr>
      </p:pic>
      <p:pic>
        <p:nvPicPr>
          <p:cNvPr id="7" name="Picture 6">
            <a:extLst>
              <a:ext uri="{FF2B5EF4-FFF2-40B4-BE49-F238E27FC236}">
                <a16:creationId xmlns:a16="http://schemas.microsoft.com/office/drawing/2014/main" id="{234E48BF-7FB3-4F4F-B646-4F1A0F4D7A38}"/>
              </a:ext>
            </a:extLst>
          </p:cNvPr>
          <p:cNvPicPr>
            <a:picLocks noChangeAspect="1"/>
          </p:cNvPicPr>
          <p:nvPr/>
        </p:nvPicPr>
        <p:blipFill>
          <a:blip r:embed="rId4"/>
          <a:stretch>
            <a:fillRect/>
          </a:stretch>
        </p:blipFill>
        <p:spPr>
          <a:xfrm>
            <a:off x="707711" y="4039446"/>
            <a:ext cx="5096675" cy="2169727"/>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D8735556-6D03-104B-B603-79DF96095CB2}"/>
              </a:ext>
            </a:extLst>
          </p:cNvPr>
          <p:cNvPicPr>
            <a:picLocks noChangeAspect="1"/>
          </p:cNvPicPr>
          <p:nvPr/>
        </p:nvPicPr>
        <p:blipFill>
          <a:blip r:embed="rId5"/>
          <a:stretch>
            <a:fillRect/>
          </a:stretch>
        </p:blipFill>
        <p:spPr>
          <a:xfrm>
            <a:off x="6255950" y="1567793"/>
            <a:ext cx="5084335" cy="2157211"/>
          </a:xfrm>
          <a:prstGeom prst="rect">
            <a:avLst/>
          </a:prstGeom>
          <a:effectLst>
            <a:outerShdw blurRad="50800" dist="38100" dir="2700000" algn="tl" rotWithShape="0">
              <a:prstClr val="black">
                <a:alpha val="40000"/>
              </a:prstClr>
            </a:outerShdw>
          </a:effectLst>
        </p:spPr>
      </p:pic>
      <p:pic>
        <p:nvPicPr>
          <p:cNvPr id="5" name="Picture 4">
            <a:extLst>
              <a:ext uri="{FF2B5EF4-FFF2-40B4-BE49-F238E27FC236}">
                <a16:creationId xmlns:a16="http://schemas.microsoft.com/office/drawing/2014/main" id="{242B0BD5-57D2-174E-8EEE-B0A085A2B4ED}"/>
              </a:ext>
            </a:extLst>
          </p:cNvPr>
          <p:cNvPicPr>
            <a:picLocks noChangeAspect="1"/>
          </p:cNvPicPr>
          <p:nvPr/>
        </p:nvPicPr>
        <p:blipFill>
          <a:blip r:embed="rId6"/>
          <a:stretch>
            <a:fillRect/>
          </a:stretch>
        </p:blipFill>
        <p:spPr>
          <a:xfrm>
            <a:off x="707711" y="1561537"/>
            <a:ext cx="5089392" cy="2169727"/>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07426673-6604-48CB-BADD-A66D347A8311}"/>
              </a:ext>
            </a:extLst>
          </p:cNvPr>
          <p:cNvSpPr>
            <a:spLocks noGrp="1"/>
          </p:cNvSpPr>
          <p:nvPr>
            <p:ph type="title"/>
          </p:nvPr>
        </p:nvSpPr>
        <p:spPr/>
        <p:txBody>
          <a:bodyPr/>
          <a:lstStyle/>
          <a:p>
            <a:r>
              <a:rPr lang="en-GB" dirty="0"/>
              <a:t>Maths Paper 1 (Arithmetic)</a:t>
            </a:r>
          </a:p>
        </p:txBody>
      </p:sp>
      <p:sp>
        <p:nvSpPr>
          <p:cNvPr id="3" name="Text Placeholder 2">
            <a:extLst>
              <a:ext uri="{FF2B5EF4-FFF2-40B4-BE49-F238E27FC236}">
                <a16:creationId xmlns:a16="http://schemas.microsoft.com/office/drawing/2014/main" id="{2CC7ADAC-359D-4B91-80CE-6EC0C3B21C91}"/>
              </a:ext>
            </a:extLst>
          </p:cNvPr>
          <p:cNvSpPr>
            <a:spLocks noGrp="1"/>
          </p:cNvSpPr>
          <p:nvPr>
            <p:ph type="body" idx="1"/>
          </p:nvPr>
        </p:nvSpPr>
        <p:spPr>
          <a:xfrm>
            <a:off x="415600" y="985737"/>
            <a:ext cx="11360800" cy="579703"/>
          </a:xfrm>
        </p:spPr>
        <p:txBody>
          <a:bodyPr/>
          <a:lstStyle/>
          <a:p>
            <a:pPr marL="152396" indent="0">
              <a:buNone/>
            </a:pPr>
            <a:r>
              <a:rPr lang="en-GB" dirty="0"/>
              <a:t>Example 1 mark questions: </a:t>
            </a:r>
          </a:p>
        </p:txBody>
      </p:sp>
      <p:sp>
        <p:nvSpPr>
          <p:cNvPr id="4" name="Slide Number Placeholder 3">
            <a:extLst>
              <a:ext uri="{FF2B5EF4-FFF2-40B4-BE49-F238E27FC236}">
                <a16:creationId xmlns:a16="http://schemas.microsoft.com/office/drawing/2014/main" id="{892BFA25-509C-4B10-AE06-BB9C9B06208A}"/>
              </a:ext>
            </a:extLst>
          </p:cNvPr>
          <p:cNvSpPr>
            <a:spLocks noGrp="1"/>
          </p:cNvSpPr>
          <p:nvPr>
            <p:ph type="sldNum" idx="12"/>
          </p:nvPr>
        </p:nvSpPr>
        <p:spPr/>
        <p:txBody>
          <a:bodyPr/>
          <a:lstStyle/>
          <a:p>
            <a:fld id="{00000000-1234-1234-1234-123412341234}" type="slidenum">
              <a:rPr lang="en" smtClean="0"/>
              <a:pPr/>
              <a:t>18</a:t>
            </a:fld>
            <a:endParaRPr lang="en"/>
          </a:p>
        </p:txBody>
      </p:sp>
      <p:grpSp>
        <p:nvGrpSpPr>
          <p:cNvPr id="29" name="Group 28">
            <a:extLst>
              <a:ext uri="{FF2B5EF4-FFF2-40B4-BE49-F238E27FC236}">
                <a16:creationId xmlns:a16="http://schemas.microsoft.com/office/drawing/2014/main" id="{CA17912D-93B3-45AF-B046-E67593CEFED4}"/>
              </a:ext>
            </a:extLst>
          </p:cNvPr>
          <p:cNvGrpSpPr/>
          <p:nvPr/>
        </p:nvGrpSpPr>
        <p:grpSpPr>
          <a:xfrm>
            <a:off x="1379499" y="2307928"/>
            <a:ext cx="3612517" cy="1142919"/>
            <a:chOff x="1034624" y="1730945"/>
            <a:chExt cx="2709388" cy="857189"/>
          </a:xfrm>
        </p:grpSpPr>
        <p:sp>
          <p:nvSpPr>
            <p:cNvPr id="13" name="Text Placeholder 2">
              <a:extLst>
                <a:ext uri="{FF2B5EF4-FFF2-40B4-BE49-F238E27FC236}">
                  <a16:creationId xmlns:a16="http://schemas.microsoft.com/office/drawing/2014/main" id="{1682EA5A-F01E-48DC-BC6E-C26E41DD909A}"/>
                </a:ext>
              </a:extLst>
            </p:cNvPr>
            <p:cNvSpPr txBox="1">
              <a:spLocks/>
            </p:cNvSpPr>
            <p:nvPr/>
          </p:nvSpPr>
          <p:spPr>
            <a:xfrm>
              <a:off x="1034624" y="1730945"/>
              <a:ext cx="831883" cy="741773"/>
            </a:xfrm>
            <a:prstGeom prst="rect">
              <a:avLst/>
            </a:prstGeom>
            <a:solidFill>
              <a:schemeClr val="bg1"/>
            </a:solid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None/>
              </a:pPr>
              <a:r>
                <a:rPr lang="en-GB" dirty="0"/>
                <a:t>     7.680</a:t>
              </a:r>
            </a:p>
            <a:p>
              <a:pPr marL="0" indent="0">
                <a:lnSpc>
                  <a:spcPct val="100000"/>
                </a:lnSpc>
                <a:buNone/>
              </a:pPr>
              <a:r>
                <a:rPr lang="en-GB" u="sng" dirty="0"/>
                <a:t>+ 13.493</a:t>
              </a:r>
              <a:r>
                <a:rPr lang="en-GB" u="sng" dirty="0">
                  <a:solidFill>
                    <a:schemeClr val="bg1"/>
                  </a:solidFill>
                </a:rPr>
                <a:t>.</a:t>
              </a:r>
            </a:p>
            <a:p>
              <a:pPr marL="0" indent="0">
                <a:lnSpc>
                  <a:spcPct val="100000"/>
                </a:lnSpc>
                <a:buNone/>
              </a:pPr>
              <a:r>
                <a:rPr lang="en-GB" u="sng" dirty="0"/>
                <a:t>   21.173 </a:t>
              </a:r>
            </a:p>
            <a:p>
              <a:pPr marL="0" indent="0">
                <a:lnSpc>
                  <a:spcPct val="150000"/>
                </a:lnSpc>
                <a:buNone/>
              </a:pPr>
              <a:r>
                <a:rPr lang="en-GB" baseline="30000" dirty="0"/>
                <a:t>     1  1  1</a:t>
              </a:r>
            </a:p>
          </p:txBody>
        </p:sp>
        <p:sp>
          <p:nvSpPr>
            <p:cNvPr id="28" name="TextBox 27">
              <a:extLst>
                <a:ext uri="{FF2B5EF4-FFF2-40B4-BE49-F238E27FC236}">
                  <a16:creationId xmlns:a16="http://schemas.microsoft.com/office/drawing/2014/main" id="{A94B5319-A9F1-42D8-A840-FCF394EA1ACA}"/>
                </a:ext>
              </a:extLst>
            </p:cNvPr>
            <p:cNvSpPr txBox="1"/>
            <p:nvPr/>
          </p:nvSpPr>
          <p:spPr>
            <a:xfrm>
              <a:off x="3067538" y="2334218"/>
              <a:ext cx="676474" cy="253916"/>
            </a:xfrm>
            <a:prstGeom prst="rect">
              <a:avLst/>
            </a:prstGeom>
            <a:noFill/>
          </p:spPr>
          <p:txBody>
            <a:bodyPr wrap="square">
              <a:spAutoFit/>
            </a:bodyPr>
            <a:lstStyle/>
            <a:p>
              <a:r>
                <a:rPr lang="en-GB" sz="1600" dirty="0"/>
                <a:t>21.173</a:t>
              </a:r>
            </a:p>
          </p:txBody>
        </p:sp>
      </p:grpSp>
      <p:grpSp>
        <p:nvGrpSpPr>
          <p:cNvPr id="31" name="Group 30">
            <a:extLst>
              <a:ext uri="{FF2B5EF4-FFF2-40B4-BE49-F238E27FC236}">
                <a16:creationId xmlns:a16="http://schemas.microsoft.com/office/drawing/2014/main" id="{EF34D132-4F52-4B87-902B-9FA395C10DC7}"/>
              </a:ext>
            </a:extLst>
          </p:cNvPr>
          <p:cNvGrpSpPr/>
          <p:nvPr/>
        </p:nvGrpSpPr>
        <p:grpSpPr>
          <a:xfrm>
            <a:off x="6959685" y="2193094"/>
            <a:ext cx="3576409" cy="1257442"/>
            <a:chOff x="5219763" y="1644821"/>
            <a:chExt cx="2682307" cy="943082"/>
          </a:xfrm>
        </p:grpSpPr>
        <p:sp>
          <p:nvSpPr>
            <p:cNvPr id="14" name="Text Placeholder 2">
              <a:extLst>
                <a:ext uri="{FF2B5EF4-FFF2-40B4-BE49-F238E27FC236}">
                  <a16:creationId xmlns:a16="http://schemas.microsoft.com/office/drawing/2014/main" id="{BAC7E6FA-E3FD-47CE-815E-85C43E52A580}"/>
                </a:ext>
              </a:extLst>
            </p:cNvPr>
            <p:cNvSpPr txBox="1">
              <a:spLocks/>
            </p:cNvSpPr>
            <p:nvPr/>
          </p:nvSpPr>
          <p:spPr>
            <a:xfrm>
              <a:off x="5219763" y="1644821"/>
              <a:ext cx="2434802" cy="637741"/>
            </a:xfrm>
            <a:prstGeom prst="rect">
              <a:avLst/>
            </a:prstGeom>
            <a:solidFill>
              <a:schemeClr val="bg1"/>
            </a:solid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None/>
              </a:pPr>
              <a:r>
                <a:rPr lang="en-GB" dirty="0"/>
                <a:t>Mental method: </a:t>
              </a:r>
            </a:p>
            <a:p>
              <a:pPr marL="0" indent="0">
                <a:lnSpc>
                  <a:spcPct val="100000"/>
                </a:lnSpc>
                <a:buNone/>
              </a:pPr>
              <a:r>
                <a:rPr lang="en-GB" dirty="0"/>
                <a:t>Using known fact of 64 ÷ 8 = 8</a:t>
              </a:r>
            </a:p>
          </p:txBody>
        </p:sp>
        <p:sp>
          <p:nvSpPr>
            <p:cNvPr id="30" name="TextBox 29">
              <a:extLst>
                <a:ext uri="{FF2B5EF4-FFF2-40B4-BE49-F238E27FC236}">
                  <a16:creationId xmlns:a16="http://schemas.microsoft.com/office/drawing/2014/main" id="{7B1FB633-1282-45F6-A240-985296EBD057}"/>
                </a:ext>
              </a:extLst>
            </p:cNvPr>
            <p:cNvSpPr txBox="1"/>
            <p:nvPr/>
          </p:nvSpPr>
          <p:spPr>
            <a:xfrm>
              <a:off x="7280746" y="2333987"/>
              <a:ext cx="621324" cy="253916"/>
            </a:xfrm>
            <a:prstGeom prst="rect">
              <a:avLst/>
            </a:prstGeom>
            <a:noFill/>
          </p:spPr>
          <p:txBody>
            <a:bodyPr wrap="square">
              <a:spAutoFit/>
            </a:bodyPr>
            <a:lstStyle/>
            <a:p>
              <a:pPr algn="ctr"/>
              <a:r>
                <a:rPr lang="en-GB" sz="1600" dirty="0"/>
                <a:t>80</a:t>
              </a:r>
            </a:p>
          </p:txBody>
        </p:sp>
      </p:grpSp>
      <p:grpSp>
        <p:nvGrpSpPr>
          <p:cNvPr id="34" name="Group 33">
            <a:extLst>
              <a:ext uri="{FF2B5EF4-FFF2-40B4-BE49-F238E27FC236}">
                <a16:creationId xmlns:a16="http://schemas.microsoft.com/office/drawing/2014/main" id="{9E3589F5-E1F4-4DA7-A885-C56F8A7E1314}"/>
              </a:ext>
            </a:extLst>
          </p:cNvPr>
          <p:cNvGrpSpPr/>
          <p:nvPr/>
        </p:nvGrpSpPr>
        <p:grpSpPr>
          <a:xfrm>
            <a:off x="6824189" y="4633290"/>
            <a:ext cx="3711904" cy="1258626"/>
            <a:chOff x="897119" y="3500318"/>
            <a:chExt cx="2783928" cy="943970"/>
          </a:xfrm>
        </p:grpSpPr>
        <p:sp>
          <p:nvSpPr>
            <p:cNvPr id="19" name="Text Placeholder 2">
              <a:extLst>
                <a:ext uri="{FF2B5EF4-FFF2-40B4-BE49-F238E27FC236}">
                  <a16:creationId xmlns:a16="http://schemas.microsoft.com/office/drawing/2014/main" id="{FC81C51A-3D42-4BC9-814C-0FBA118FEA6F}"/>
                </a:ext>
              </a:extLst>
            </p:cNvPr>
            <p:cNvSpPr txBox="1">
              <a:spLocks/>
            </p:cNvSpPr>
            <p:nvPr/>
          </p:nvSpPr>
          <p:spPr>
            <a:xfrm>
              <a:off x="897119" y="3500318"/>
              <a:ext cx="1000775" cy="492687"/>
            </a:xfrm>
            <a:prstGeom prst="rect">
              <a:avLst/>
            </a:prstGeom>
            <a:solidFill>
              <a:schemeClr val="bg1"/>
            </a:solid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None/>
              </a:pPr>
              <a:r>
                <a:rPr lang="en-GB" dirty="0"/>
                <a:t>       3</a:t>
              </a:r>
              <a:r>
                <a:rPr lang="en-GB" baseline="30000" dirty="0"/>
                <a:t>3</a:t>
              </a:r>
              <a:r>
                <a:rPr lang="en-GB" dirty="0"/>
                <a:t> = 27</a:t>
              </a:r>
            </a:p>
            <a:p>
              <a:pPr marL="0" indent="0">
                <a:lnSpc>
                  <a:spcPct val="100000"/>
                </a:lnSpc>
                <a:buNone/>
              </a:pPr>
              <a:r>
                <a:rPr lang="en-GB" dirty="0"/>
                <a:t>2 + 27 = 29</a:t>
              </a:r>
              <a:endParaRPr lang="en-GB" u="sng" dirty="0"/>
            </a:p>
          </p:txBody>
        </p:sp>
        <p:sp>
          <p:nvSpPr>
            <p:cNvPr id="32" name="TextBox 31">
              <a:extLst>
                <a:ext uri="{FF2B5EF4-FFF2-40B4-BE49-F238E27FC236}">
                  <a16:creationId xmlns:a16="http://schemas.microsoft.com/office/drawing/2014/main" id="{9D88F928-3FF6-41CC-AE09-10D666CCB001}"/>
                </a:ext>
              </a:extLst>
            </p:cNvPr>
            <p:cNvSpPr txBox="1"/>
            <p:nvPr/>
          </p:nvSpPr>
          <p:spPr>
            <a:xfrm>
              <a:off x="3059723" y="4190372"/>
              <a:ext cx="621324" cy="253916"/>
            </a:xfrm>
            <a:prstGeom prst="rect">
              <a:avLst/>
            </a:prstGeom>
            <a:noFill/>
          </p:spPr>
          <p:txBody>
            <a:bodyPr wrap="square">
              <a:spAutoFit/>
            </a:bodyPr>
            <a:lstStyle/>
            <a:p>
              <a:r>
                <a:rPr lang="en-GB" sz="1600" dirty="0"/>
                <a:t>29</a:t>
              </a:r>
            </a:p>
          </p:txBody>
        </p:sp>
      </p:grpSp>
      <p:grpSp>
        <p:nvGrpSpPr>
          <p:cNvPr id="35" name="Group 34">
            <a:extLst>
              <a:ext uri="{FF2B5EF4-FFF2-40B4-BE49-F238E27FC236}">
                <a16:creationId xmlns:a16="http://schemas.microsoft.com/office/drawing/2014/main" id="{DF943A2A-E007-439D-8B94-5188B3B26456}"/>
              </a:ext>
            </a:extLst>
          </p:cNvPr>
          <p:cNvGrpSpPr/>
          <p:nvPr/>
        </p:nvGrpSpPr>
        <p:grpSpPr>
          <a:xfrm>
            <a:off x="1248519" y="4571047"/>
            <a:ext cx="3695791" cy="1471107"/>
            <a:chOff x="5082006" y="3429792"/>
            <a:chExt cx="2771843" cy="1103330"/>
          </a:xfrm>
        </p:grpSpPr>
        <mc:AlternateContent xmlns:mc="http://schemas.openxmlformats.org/markup-compatibility/2006" xmlns:a14="http://schemas.microsoft.com/office/drawing/2010/main">
          <mc:Choice Requires="a14">
            <p:sp>
              <p:nvSpPr>
                <p:cNvPr id="20" name="Text Placeholder 2">
                  <a:extLst>
                    <a:ext uri="{FF2B5EF4-FFF2-40B4-BE49-F238E27FC236}">
                      <a16:creationId xmlns:a16="http://schemas.microsoft.com/office/drawing/2014/main" id="{3385265D-4835-43DA-8E26-DD6FABF542B7}"/>
                    </a:ext>
                  </a:extLst>
                </p:cNvPr>
                <p:cNvSpPr txBox="1">
                  <a:spLocks/>
                </p:cNvSpPr>
                <p:nvPr/>
              </p:nvSpPr>
              <p:spPr>
                <a:xfrm>
                  <a:off x="5082006" y="3429792"/>
                  <a:ext cx="1587437" cy="1082274"/>
                </a:xfrm>
                <a:prstGeom prst="rect">
                  <a:avLst/>
                </a:prstGeom>
                <a:solidFill>
                  <a:schemeClr val="bg1"/>
                </a:solid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50000"/>
                    </a:lnSpc>
                    <a:buNone/>
                  </a:pPr>
                  <a14:m>
                    <m:oMath xmlns:m="http://schemas.openxmlformats.org/officeDocument/2006/math">
                      <m:f>
                        <m:fPr>
                          <m:ctrlPr>
                            <a:rPr lang="en-GB" i="1" dirty="0">
                              <a:latin typeface="Cambria Math" panose="02040503050406030204" pitchFamily="18" charset="0"/>
                            </a:rPr>
                          </m:ctrlPr>
                        </m:fPr>
                        <m:num>
                          <m:r>
                            <m:rPr>
                              <m:nor/>
                            </m:rPr>
                            <a:rPr lang="en-GB" dirty="0"/>
                            <m:t>1</m:t>
                          </m:r>
                        </m:num>
                        <m:den>
                          <m:r>
                            <m:rPr>
                              <m:nor/>
                            </m:rPr>
                            <a:rPr lang="en-GB" dirty="0"/>
                            <m:t>3</m:t>
                          </m:r>
                        </m:den>
                      </m:f>
                    </m:oMath>
                  </a14:m>
                  <a:r>
                    <a:rPr lang="en-GB" dirty="0"/>
                    <a:t> = </a:t>
                  </a:r>
                  <a14:m>
                    <m:oMath xmlns:m="http://schemas.openxmlformats.org/officeDocument/2006/math">
                      <m:f>
                        <m:fPr>
                          <m:ctrlPr>
                            <a:rPr lang="en-GB" i="1" dirty="0">
                              <a:latin typeface="Cambria Math" panose="02040503050406030204" pitchFamily="18" charset="0"/>
                            </a:rPr>
                          </m:ctrlPr>
                        </m:fPr>
                        <m:num>
                          <m:r>
                            <m:rPr>
                              <m:nor/>
                            </m:rPr>
                            <a:rPr lang="en-GB" dirty="0"/>
                            <m:t>4</m:t>
                          </m:r>
                        </m:num>
                        <m:den>
                          <m:r>
                            <m:rPr>
                              <m:nor/>
                            </m:rPr>
                            <a:rPr lang="en-GB" dirty="0"/>
                            <m:t>12</m:t>
                          </m:r>
                        </m:den>
                      </m:f>
                    </m:oMath>
                  </a14:m>
                  <a:r>
                    <a:rPr lang="en-GB" dirty="0"/>
                    <a:t> </a:t>
                  </a:r>
                </a:p>
                <a:p>
                  <a:pPr marL="0" indent="0">
                    <a:lnSpc>
                      <a:spcPct val="150000"/>
                    </a:lnSpc>
                    <a:buNone/>
                  </a:pPr>
                  <a14:m>
                    <m:oMath xmlns:m="http://schemas.openxmlformats.org/officeDocument/2006/math">
                      <m:f>
                        <m:fPr>
                          <m:ctrlPr>
                            <a:rPr lang="en-GB" i="1" dirty="0">
                              <a:latin typeface="Cambria Math" panose="02040503050406030204" pitchFamily="18" charset="0"/>
                            </a:rPr>
                          </m:ctrlPr>
                        </m:fPr>
                        <m:num>
                          <m:r>
                            <m:rPr>
                              <m:nor/>
                            </m:rPr>
                            <a:rPr lang="en-GB" dirty="0"/>
                            <m:t>5</m:t>
                          </m:r>
                        </m:num>
                        <m:den>
                          <m:r>
                            <m:rPr>
                              <m:nor/>
                            </m:rPr>
                            <a:rPr lang="en-GB" dirty="0"/>
                            <m:t>12</m:t>
                          </m:r>
                        </m:den>
                      </m:f>
                    </m:oMath>
                  </a14:m>
                  <a:r>
                    <a:rPr lang="en-GB" dirty="0"/>
                    <a:t> + </a:t>
                  </a:r>
                  <a14:m>
                    <m:oMath xmlns:m="http://schemas.openxmlformats.org/officeDocument/2006/math">
                      <m:f>
                        <m:fPr>
                          <m:ctrlPr>
                            <a:rPr lang="en-GB" i="1" dirty="0">
                              <a:latin typeface="Cambria Math" panose="02040503050406030204" pitchFamily="18" charset="0"/>
                            </a:rPr>
                          </m:ctrlPr>
                        </m:fPr>
                        <m:num>
                          <m:r>
                            <m:rPr>
                              <m:nor/>
                            </m:rPr>
                            <a:rPr lang="en-GB" dirty="0"/>
                            <m:t>4</m:t>
                          </m:r>
                        </m:num>
                        <m:den>
                          <m:r>
                            <m:rPr>
                              <m:nor/>
                            </m:rPr>
                            <a:rPr lang="en-GB" dirty="0"/>
                            <m:t>12</m:t>
                          </m:r>
                        </m:den>
                      </m:f>
                    </m:oMath>
                  </a14:m>
                  <a:r>
                    <a:rPr lang="en-GB" dirty="0"/>
                    <a:t> = </a:t>
                  </a:r>
                  <a14:m>
                    <m:oMath xmlns:m="http://schemas.openxmlformats.org/officeDocument/2006/math">
                      <m:f>
                        <m:fPr>
                          <m:ctrlPr>
                            <a:rPr lang="en-GB" i="1" dirty="0">
                              <a:latin typeface="Cambria Math" panose="02040503050406030204" pitchFamily="18" charset="0"/>
                            </a:rPr>
                          </m:ctrlPr>
                        </m:fPr>
                        <m:num>
                          <m:r>
                            <m:rPr>
                              <m:nor/>
                            </m:rPr>
                            <a:rPr lang="en-GB" dirty="0"/>
                            <m:t>9</m:t>
                          </m:r>
                        </m:num>
                        <m:den>
                          <m:r>
                            <m:rPr>
                              <m:nor/>
                            </m:rPr>
                            <a:rPr lang="en-GB" dirty="0"/>
                            <m:t>12</m:t>
                          </m:r>
                        </m:den>
                      </m:f>
                    </m:oMath>
                  </a14:m>
                  <a:r>
                    <a:rPr lang="en-GB" dirty="0"/>
                    <a:t> </a:t>
                  </a:r>
                </a:p>
              </p:txBody>
            </p:sp>
          </mc:Choice>
          <mc:Fallback xmlns="">
            <p:sp>
              <p:nvSpPr>
                <p:cNvPr id="20" name="Text Placeholder 2">
                  <a:extLst>
                    <a:ext uri="{FF2B5EF4-FFF2-40B4-BE49-F238E27FC236}">
                      <a16:creationId xmlns:a16="http://schemas.microsoft.com/office/drawing/2014/main" id="{3385265D-4835-43DA-8E26-DD6FABF542B7}"/>
                    </a:ext>
                  </a:extLst>
                </p:cNvPr>
                <p:cNvSpPr txBox="1">
                  <a:spLocks noRot="1" noChangeAspect="1" noMove="1" noResize="1" noEditPoints="1" noAdjustHandles="1" noChangeArrowheads="1" noChangeShapeType="1" noTextEdit="1"/>
                </p:cNvSpPr>
                <p:nvPr/>
              </p:nvSpPr>
              <p:spPr>
                <a:xfrm>
                  <a:off x="5082006" y="3429792"/>
                  <a:ext cx="1587437" cy="1082274"/>
                </a:xfrm>
                <a:prstGeom prst="rect">
                  <a:avLst/>
                </a:prstGeom>
                <a:blipFill>
                  <a:blip r:embed="rId7"/>
                  <a:stretch>
                    <a:fillRect/>
                  </a:stretch>
                </a:blipFill>
                <a:ln>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B3E3E3BC-FE28-46CB-8B0C-F4F1D4876978}"/>
                    </a:ext>
                  </a:extLst>
                </p:cNvPr>
                <p:cNvSpPr txBox="1"/>
                <p:nvPr/>
              </p:nvSpPr>
              <p:spPr>
                <a:xfrm>
                  <a:off x="7232525" y="4122481"/>
                  <a:ext cx="621324" cy="41064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GB" sz="1600" i="1" dirty="0">
                                <a:latin typeface="Cambria Math" panose="02040503050406030204" pitchFamily="18" charset="0"/>
                              </a:rPr>
                            </m:ctrlPr>
                          </m:fPr>
                          <m:num>
                            <m:r>
                              <m:rPr>
                                <m:nor/>
                              </m:rPr>
                              <a:rPr lang="en-GB" sz="1600" dirty="0"/>
                              <m:t>9</m:t>
                            </m:r>
                          </m:num>
                          <m:den>
                            <m:r>
                              <m:rPr>
                                <m:nor/>
                              </m:rPr>
                              <a:rPr lang="en-GB" sz="1600" dirty="0"/>
                              <m:t>12</m:t>
                            </m:r>
                          </m:den>
                        </m:f>
                      </m:oMath>
                    </m:oMathPara>
                  </a14:m>
                  <a:endParaRPr lang="en-GB" sz="1600" dirty="0"/>
                </a:p>
              </p:txBody>
            </p:sp>
          </mc:Choice>
          <mc:Fallback xmlns="">
            <p:sp>
              <p:nvSpPr>
                <p:cNvPr id="33" name="TextBox 32">
                  <a:extLst>
                    <a:ext uri="{FF2B5EF4-FFF2-40B4-BE49-F238E27FC236}">
                      <a16:creationId xmlns:a16="http://schemas.microsoft.com/office/drawing/2014/main" id="{B3E3E3BC-FE28-46CB-8B0C-F4F1D4876978}"/>
                    </a:ext>
                  </a:extLst>
                </p:cNvPr>
                <p:cNvSpPr txBox="1">
                  <a:spLocks noRot="1" noChangeAspect="1" noMove="1" noResize="1" noEditPoints="1" noAdjustHandles="1" noChangeArrowheads="1" noChangeShapeType="1" noTextEdit="1"/>
                </p:cNvSpPr>
                <p:nvPr/>
              </p:nvSpPr>
              <p:spPr>
                <a:xfrm>
                  <a:off x="7232525" y="4122481"/>
                  <a:ext cx="621324" cy="410641"/>
                </a:xfrm>
                <a:prstGeom prst="rect">
                  <a:avLst/>
                </a:prstGeom>
                <a:blipFill>
                  <a:blip r:embed="rId8"/>
                  <a:stretch>
                    <a:fillRect/>
                  </a:stretch>
                </a:blipFill>
              </p:spPr>
              <p:txBody>
                <a:bodyPr/>
                <a:lstStyle/>
                <a:p>
                  <a:r>
                    <a:rPr lang="en-GB">
                      <a:noFill/>
                    </a:rPr>
                    <a:t> </a:t>
                  </a:r>
                </a:p>
              </p:txBody>
            </p:sp>
          </mc:Fallback>
        </mc:AlternateContent>
      </p:grpSp>
    </p:spTree>
    <p:extLst>
      <p:ext uri="{BB962C8B-B14F-4D97-AF65-F5344CB8AC3E}">
        <p14:creationId xmlns:p14="http://schemas.microsoft.com/office/powerpoint/2010/main" val="3905531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childTnLst>
                                </p:cTn>
                              </p:par>
                              <p:par>
                                <p:cTn id="11" presetID="10" presetClass="entr" presetSubtype="0" fill="hold"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500"/>
                                        <p:tgtEl>
                                          <p:spTgt spid="34"/>
                                        </p:tgtEl>
                                      </p:cBhvr>
                                    </p:animEffect>
                                  </p:childTnLst>
                                </p:cTn>
                              </p:par>
                              <p:par>
                                <p:cTn id="14" presetID="10" presetClass="entr" presetSubtype="0" fill="hold"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fade">
                                      <p:cBhvr>
                                        <p:cTn id="1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26673-6604-48CB-BADD-A66D347A8311}"/>
              </a:ext>
            </a:extLst>
          </p:cNvPr>
          <p:cNvSpPr>
            <a:spLocks noGrp="1"/>
          </p:cNvSpPr>
          <p:nvPr>
            <p:ph type="title"/>
          </p:nvPr>
        </p:nvSpPr>
        <p:spPr/>
        <p:txBody>
          <a:bodyPr/>
          <a:lstStyle/>
          <a:p>
            <a:r>
              <a:rPr lang="en-GB" dirty="0"/>
              <a:t>Maths Paper 1 (Arithmetic)</a:t>
            </a:r>
          </a:p>
        </p:txBody>
      </p:sp>
      <p:sp>
        <p:nvSpPr>
          <p:cNvPr id="3" name="Text Placeholder 2">
            <a:extLst>
              <a:ext uri="{FF2B5EF4-FFF2-40B4-BE49-F238E27FC236}">
                <a16:creationId xmlns:a16="http://schemas.microsoft.com/office/drawing/2014/main" id="{2CC7ADAC-359D-4B91-80CE-6EC0C3B21C91}"/>
              </a:ext>
            </a:extLst>
          </p:cNvPr>
          <p:cNvSpPr>
            <a:spLocks noGrp="1"/>
          </p:cNvSpPr>
          <p:nvPr>
            <p:ph type="body" idx="1"/>
          </p:nvPr>
        </p:nvSpPr>
        <p:spPr>
          <a:xfrm>
            <a:off x="415600" y="985737"/>
            <a:ext cx="11360800" cy="579703"/>
          </a:xfrm>
        </p:spPr>
        <p:txBody>
          <a:bodyPr/>
          <a:lstStyle/>
          <a:p>
            <a:pPr marL="152396" indent="0">
              <a:buNone/>
            </a:pPr>
            <a:r>
              <a:rPr lang="en-GB" dirty="0"/>
              <a:t>Example 2 mark question: </a:t>
            </a:r>
          </a:p>
        </p:txBody>
      </p:sp>
      <p:sp>
        <p:nvSpPr>
          <p:cNvPr id="4" name="Slide Number Placeholder 3">
            <a:extLst>
              <a:ext uri="{FF2B5EF4-FFF2-40B4-BE49-F238E27FC236}">
                <a16:creationId xmlns:a16="http://schemas.microsoft.com/office/drawing/2014/main" id="{892BFA25-509C-4B10-AE06-BB9C9B06208A}"/>
              </a:ext>
            </a:extLst>
          </p:cNvPr>
          <p:cNvSpPr>
            <a:spLocks noGrp="1"/>
          </p:cNvSpPr>
          <p:nvPr>
            <p:ph type="sldNum" idx="12"/>
          </p:nvPr>
        </p:nvSpPr>
        <p:spPr/>
        <p:txBody>
          <a:bodyPr/>
          <a:lstStyle/>
          <a:p>
            <a:fld id="{00000000-1234-1234-1234-123412341234}" type="slidenum">
              <a:rPr lang="en" smtClean="0"/>
              <a:pPr/>
              <a:t>19</a:t>
            </a:fld>
            <a:endParaRPr lang="en"/>
          </a:p>
        </p:txBody>
      </p:sp>
      <p:pic>
        <p:nvPicPr>
          <p:cNvPr id="6" name="Picture 5">
            <a:extLst>
              <a:ext uri="{FF2B5EF4-FFF2-40B4-BE49-F238E27FC236}">
                <a16:creationId xmlns:a16="http://schemas.microsoft.com/office/drawing/2014/main" id="{C05FC00D-8044-2D49-BF11-01FB13E52790}"/>
              </a:ext>
            </a:extLst>
          </p:cNvPr>
          <p:cNvPicPr>
            <a:picLocks noChangeAspect="1"/>
          </p:cNvPicPr>
          <p:nvPr/>
        </p:nvPicPr>
        <p:blipFill>
          <a:blip r:embed="rId3"/>
          <a:stretch>
            <a:fillRect/>
          </a:stretch>
        </p:blipFill>
        <p:spPr>
          <a:xfrm>
            <a:off x="290467" y="1695141"/>
            <a:ext cx="5428432" cy="2509004"/>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CEC17FA1-8A3C-EA49-B709-EDF435343678}"/>
              </a:ext>
            </a:extLst>
          </p:cNvPr>
          <p:cNvPicPr>
            <a:picLocks noChangeAspect="1"/>
          </p:cNvPicPr>
          <p:nvPr/>
        </p:nvPicPr>
        <p:blipFill>
          <a:blip r:embed="rId4"/>
          <a:stretch>
            <a:fillRect/>
          </a:stretch>
        </p:blipFill>
        <p:spPr>
          <a:xfrm>
            <a:off x="5854914" y="1275587"/>
            <a:ext cx="6173297" cy="494203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000258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0EFDB97-F843-089D-5F15-EFCFD1736904}"/>
              </a:ext>
            </a:extLst>
          </p:cNvPr>
          <p:cNvSpPr txBox="1"/>
          <p:nvPr/>
        </p:nvSpPr>
        <p:spPr>
          <a:xfrm>
            <a:off x="176981" y="169295"/>
            <a:ext cx="6096000" cy="646331"/>
          </a:xfrm>
          <a:prstGeom prst="rect">
            <a:avLst/>
          </a:prstGeom>
          <a:noFill/>
        </p:spPr>
        <p:txBody>
          <a:bodyPr wrap="square">
            <a:spAutoFit/>
          </a:bodyPr>
          <a:lstStyle/>
          <a:p>
            <a:r>
              <a:rPr lang="en-GB" sz="3600" dirty="0"/>
              <a:t>What are the SATs? </a:t>
            </a:r>
          </a:p>
        </p:txBody>
      </p:sp>
      <p:sp>
        <p:nvSpPr>
          <p:cNvPr id="6" name="Text Placeholder 2">
            <a:extLst>
              <a:ext uri="{FF2B5EF4-FFF2-40B4-BE49-F238E27FC236}">
                <a16:creationId xmlns:a16="http://schemas.microsoft.com/office/drawing/2014/main" id="{5923EEA7-ED2F-ECBE-7E30-5BE736D627FA}"/>
              </a:ext>
            </a:extLst>
          </p:cNvPr>
          <p:cNvSpPr txBox="1">
            <a:spLocks/>
          </p:cNvSpPr>
          <p:nvPr/>
        </p:nvSpPr>
        <p:spPr>
          <a:xfrm>
            <a:off x="176981" y="1250580"/>
            <a:ext cx="12008120" cy="5150220"/>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SATs are the Standardised Assessment Tests that are given to children at the end of Key Stage 2. </a:t>
            </a:r>
          </a:p>
          <a:p>
            <a:pPr marL="0" indent="0">
              <a:buNone/>
            </a:pPr>
            <a:endParaRPr lang="en-GB" dirty="0"/>
          </a:p>
          <a:p>
            <a:r>
              <a:rPr lang="en-GB" dirty="0"/>
              <a:t>The SATs take place over four days, starting on </a:t>
            </a:r>
            <a:r>
              <a:rPr lang="en-GB" dirty="0">
                <a:solidFill>
                  <a:srgbClr val="283593"/>
                </a:solidFill>
              </a:rPr>
              <a:t>Monday 11</a:t>
            </a:r>
            <a:r>
              <a:rPr lang="en-GB" baseline="30000" dirty="0">
                <a:solidFill>
                  <a:srgbClr val="283593"/>
                </a:solidFill>
              </a:rPr>
              <a:t>th</a:t>
            </a:r>
            <a:r>
              <a:rPr lang="en-GB" dirty="0">
                <a:solidFill>
                  <a:srgbClr val="283593"/>
                </a:solidFill>
              </a:rPr>
              <a:t> May </a:t>
            </a:r>
            <a:r>
              <a:rPr lang="en-GB" dirty="0"/>
              <a:t>ending on </a:t>
            </a:r>
            <a:r>
              <a:rPr lang="en-GB" dirty="0">
                <a:solidFill>
                  <a:srgbClr val="283593"/>
                </a:solidFill>
              </a:rPr>
              <a:t>Thursday 14</a:t>
            </a:r>
            <a:r>
              <a:rPr lang="en-GB" baseline="30000" dirty="0">
                <a:solidFill>
                  <a:srgbClr val="283593"/>
                </a:solidFill>
              </a:rPr>
              <a:t>th</a:t>
            </a:r>
            <a:r>
              <a:rPr lang="en-GB" dirty="0">
                <a:solidFill>
                  <a:srgbClr val="283593"/>
                </a:solidFill>
              </a:rPr>
              <a:t> May.</a:t>
            </a:r>
          </a:p>
          <a:p>
            <a:pPr marL="0" indent="0">
              <a:buNone/>
            </a:pPr>
            <a:endParaRPr lang="en-GB" dirty="0">
              <a:solidFill>
                <a:srgbClr val="283593"/>
              </a:solidFill>
            </a:endParaRPr>
          </a:p>
          <a:p>
            <a:r>
              <a:rPr lang="en-GB" dirty="0"/>
              <a:t>The SATs papers consist of:</a:t>
            </a:r>
          </a:p>
          <a:p>
            <a:pPr lvl="1">
              <a:lnSpc>
                <a:spcPct val="100000"/>
              </a:lnSpc>
              <a:spcBef>
                <a:spcPts val="0"/>
              </a:spcBef>
            </a:pPr>
            <a:r>
              <a:rPr lang="en-GB" dirty="0">
                <a:solidFill>
                  <a:srgbClr val="283593"/>
                </a:solidFill>
              </a:rPr>
              <a:t>Grammar, punctuation and spelling (paper 1: GPS) – Monday 11</a:t>
            </a:r>
            <a:r>
              <a:rPr lang="en-GB" baseline="30000" dirty="0">
                <a:solidFill>
                  <a:srgbClr val="283593"/>
                </a:solidFill>
              </a:rPr>
              <a:t>th</a:t>
            </a:r>
            <a:r>
              <a:rPr lang="en-GB" dirty="0">
                <a:solidFill>
                  <a:srgbClr val="283593"/>
                </a:solidFill>
              </a:rPr>
              <a:t> May</a:t>
            </a:r>
          </a:p>
          <a:p>
            <a:pPr lvl="1">
              <a:lnSpc>
                <a:spcPct val="100000"/>
              </a:lnSpc>
              <a:spcBef>
                <a:spcPts val="0"/>
              </a:spcBef>
            </a:pPr>
            <a:r>
              <a:rPr lang="en-GB" dirty="0">
                <a:solidFill>
                  <a:srgbClr val="283593"/>
                </a:solidFill>
              </a:rPr>
              <a:t>Grammar, punctuation and spelling (paper 2: Spelling) – Monday 11</a:t>
            </a:r>
            <a:r>
              <a:rPr lang="en-GB" baseline="30000" dirty="0">
                <a:solidFill>
                  <a:srgbClr val="283593"/>
                </a:solidFill>
              </a:rPr>
              <a:t>th</a:t>
            </a:r>
            <a:r>
              <a:rPr lang="en-GB" dirty="0">
                <a:solidFill>
                  <a:srgbClr val="283593"/>
                </a:solidFill>
              </a:rPr>
              <a:t> May</a:t>
            </a:r>
          </a:p>
          <a:p>
            <a:pPr lvl="1">
              <a:lnSpc>
                <a:spcPct val="100000"/>
              </a:lnSpc>
              <a:spcBef>
                <a:spcPts val="0"/>
              </a:spcBef>
            </a:pPr>
            <a:r>
              <a:rPr lang="en-GB" dirty="0">
                <a:solidFill>
                  <a:srgbClr val="283593"/>
                </a:solidFill>
              </a:rPr>
              <a:t>Reading – Tuesday 12</a:t>
            </a:r>
            <a:r>
              <a:rPr lang="en-GB" baseline="30000" dirty="0">
                <a:solidFill>
                  <a:srgbClr val="283593"/>
                </a:solidFill>
              </a:rPr>
              <a:t>th</a:t>
            </a:r>
            <a:r>
              <a:rPr lang="en-GB" dirty="0">
                <a:solidFill>
                  <a:srgbClr val="283593"/>
                </a:solidFill>
              </a:rPr>
              <a:t> May</a:t>
            </a:r>
          </a:p>
          <a:p>
            <a:pPr lvl="1">
              <a:lnSpc>
                <a:spcPct val="100000"/>
              </a:lnSpc>
              <a:spcBef>
                <a:spcPts val="0"/>
              </a:spcBef>
            </a:pPr>
            <a:r>
              <a:rPr lang="en-GB" dirty="0">
                <a:solidFill>
                  <a:srgbClr val="283593"/>
                </a:solidFill>
              </a:rPr>
              <a:t>Maths (paper 1: Arithmetic) – Wednesday 13</a:t>
            </a:r>
            <a:r>
              <a:rPr lang="en-GB" baseline="30000" dirty="0">
                <a:solidFill>
                  <a:srgbClr val="283593"/>
                </a:solidFill>
              </a:rPr>
              <a:t>th</a:t>
            </a:r>
            <a:r>
              <a:rPr lang="en-GB" dirty="0">
                <a:solidFill>
                  <a:srgbClr val="283593"/>
                </a:solidFill>
              </a:rPr>
              <a:t> May </a:t>
            </a:r>
          </a:p>
          <a:p>
            <a:pPr lvl="1">
              <a:lnSpc>
                <a:spcPct val="100000"/>
              </a:lnSpc>
              <a:spcBef>
                <a:spcPts val="0"/>
              </a:spcBef>
            </a:pPr>
            <a:r>
              <a:rPr lang="en-GB" dirty="0">
                <a:solidFill>
                  <a:srgbClr val="283593"/>
                </a:solidFill>
              </a:rPr>
              <a:t>Maths (paper 2: Reasoning) – Wednesday 13</a:t>
            </a:r>
            <a:r>
              <a:rPr lang="en-GB" baseline="30000" dirty="0">
                <a:solidFill>
                  <a:srgbClr val="283593"/>
                </a:solidFill>
              </a:rPr>
              <a:t>th</a:t>
            </a:r>
            <a:r>
              <a:rPr lang="en-GB" dirty="0">
                <a:solidFill>
                  <a:srgbClr val="283593"/>
                </a:solidFill>
              </a:rPr>
              <a:t> May </a:t>
            </a:r>
          </a:p>
          <a:p>
            <a:pPr lvl="1">
              <a:lnSpc>
                <a:spcPct val="100000"/>
              </a:lnSpc>
              <a:spcBef>
                <a:spcPts val="0"/>
              </a:spcBef>
            </a:pPr>
            <a:r>
              <a:rPr lang="en-GB" dirty="0">
                <a:solidFill>
                  <a:srgbClr val="283593"/>
                </a:solidFill>
              </a:rPr>
              <a:t>Maths (paper 3: Reasoning) – Thursday 14</a:t>
            </a:r>
            <a:r>
              <a:rPr lang="en-GB" baseline="30000" dirty="0">
                <a:solidFill>
                  <a:srgbClr val="283593"/>
                </a:solidFill>
              </a:rPr>
              <a:t>th</a:t>
            </a:r>
            <a:r>
              <a:rPr lang="en-GB" dirty="0">
                <a:solidFill>
                  <a:srgbClr val="283593"/>
                </a:solidFill>
              </a:rPr>
              <a:t> May</a:t>
            </a:r>
          </a:p>
          <a:p>
            <a:pPr lvl="1">
              <a:lnSpc>
                <a:spcPct val="100000"/>
              </a:lnSpc>
              <a:spcBef>
                <a:spcPts val="0"/>
              </a:spcBef>
            </a:pPr>
            <a:endParaRPr lang="en-GB" dirty="0">
              <a:solidFill>
                <a:srgbClr val="283593"/>
              </a:solidFill>
            </a:endParaRPr>
          </a:p>
          <a:p>
            <a:pPr marL="457200" indent="-342900">
              <a:lnSpc>
                <a:spcPct val="115000"/>
              </a:lnSpc>
              <a:spcBef>
                <a:spcPts val="0"/>
              </a:spcBef>
              <a:buClr>
                <a:srgbClr val="595959"/>
              </a:buClr>
              <a:buSzPts val="1800"/>
              <a:buFont typeface="Nunito"/>
              <a:buChar char="●"/>
              <a:defRPr/>
            </a:pPr>
            <a:r>
              <a:rPr lang="en-GB" sz="1900" kern="0" dirty="0">
                <a:solidFill>
                  <a:srgbClr val="000000"/>
                </a:solidFill>
                <a:latin typeface="Arial"/>
                <a:sym typeface="Nunito"/>
              </a:rPr>
              <a:t>Writing is assessed using evidence collected throughout Year 6 and during our writing window. There is no Year 6 SATs writing test. </a:t>
            </a:r>
          </a:p>
          <a:p>
            <a:pPr marL="114300" indent="0">
              <a:lnSpc>
                <a:spcPct val="115000"/>
              </a:lnSpc>
              <a:spcBef>
                <a:spcPts val="0"/>
              </a:spcBef>
              <a:buClr>
                <a:srgbClr val="595959"/>
              </a:buClr>
              <a:buSzPts val="1800"/>
              <a:buNone/>
              <a:defRPr/>
            </a:pPr>
            <a:endParaRPr lang="en-GB" sz="1600" kern="0" dirty="0">
              <a:solidFill>
                <a:srgbClr val="000000"/>
              </a:solidFill>
              <a:latin typeface="Arial"/>
              <a:sym typeface="Nunito"/>
            </a:endParaRPr>
          </a:p>
          <a:p>
            <a:pPr marL="114300" indent="0">
              <a:lnSpc>
                <a:spcPct val="115000"/>
              </a:lnSpc>
              <a:spcBef>
                <a:spcPts val="0"/>
              </a:spcBef>
              <a:buClr>
                <a:srgbClr val="595959"/>
              </a:buClr>
              <a:buSzPts val="1800"/>
              <a:buFont typeface="Arial" panose="020B0604020202020204" pitchFamily="34" charset="0"/>
              <a:buNone/>
              <a:defRPr/>
            </a:pPr>
            <a:r>
              <a:rPr lang="en-GB" sz="1500" i="1" kern="0" dirty="0">
                <a:solidFill>
                  <a:srgbClr val="000000"/>
                </a:solidFill>
                <a:latin typeface="Arial"/>
                <a:ea typeface="Arial"/>
                <a:cs typeface="Arial"/>
                <a:sym typeface="Arial"/>
              </a:rPr>
              <a:t>The key stage 2 tests will be taken on set dates unless your child is absent, in which case they may be able to take them up to 5 school days afterwards.</a:t>
            </a:r>
            <a:endParaRPr lang="en-GB" sz="1500" kern="0" dirty="0">
              <a:solidFill>
                <a:srgbClr val="000000"/>
              </a:solidFill>
              <a:latin typeface="Arial"/>
              <a:sym typeface="Nunito"/>
            </a:endParaRPr>
          </a:p>
        </p:txBody>
      </p:sp>
    </p:spTree>
    <p:extLst>
      <p:ext uri="{BB962C8B-B14F-4D97-AF65-F5344CB8AC3E}">
        <p14:creationId xmlns:p14="http://schemas.microsoft.com/office/powerpoint/2010/main" val="679258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fade">
                                      <p:cBhvr>
                                        <p:cTn id="17" dur="500"/>
                                        <p:tgtEl>
                                          <p:spTgt spid="6">
                                            <p:txEl>
                                              <p:pRg st="4" end="4"/>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6">
                                            <p:txEl>
                                              <p:pRg st="5" end="5"/>
                                            </p:txEl>
                                          </p:spTgt>
                                        </p:tgtEl>
                                        <p:attrNameLst>
                                          <p:attrName>style.visibility</p:attrName>
                                        </p:attrNameLst>
                                      </p:cBhvr>
                                      <p:to>
                                        <p:strVal val="visible"/>
                                      </p:to>
                                    </p:set>
                                    <p:animEffect transition="in" filter="fade">
                                      <p:cBhvr>
                                        <p:cTn id="20" dur="500"/>
                                        <p:tgtEl>
                                          <p:spTgt spid="6">
                                            <p:txEl>
                                              <p:pRg st="5" end="5"/>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animEffect transition="in" filter="fade">
                                      <p:cBhvr>
                                        <p:cTn id="23" dur="500"/>
                                        <p:tgtEl>
                                          <p:spTgt spid="6">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6">
                                            <p:txEl>
                                              <p:pRg st="7" end="7"/>
                                            </p:txEl>
                                          </p:spTgt>
                                        </p:tgtEl>
                                        <p:attrNameLst>
                                          <p:attrName>style.visibility</p:attrName>
                                        </p:attrNameLst>
                                      </p:cBhvr>
                                      <p:to>
                                        <p:strVal val="visible"/>
                                      </p:to>
                                    </p:set>
                                    <p:animEffect transition="in" filter="fade">
                                      <p:cBhvr>
                                        <p:cTn id="26" dur="500"/>
                                        <p:tgtEl>
                                          <p:spTgt spid="6">
                                            <p:txEl>
                                              <p:pRg st="7" end="7"/>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6">
                                            <p:txEl>
                                              <p:pRg st="8" end="8"/>
                                            </p:txEl>
                                          </p:spTgt>
                                        </p:tgtEl>
                                        <p:attrNameLst>
                                          <p:attrName>style.visibility</p:attrName>
                                        </p:attrNameLst>
                                      </p:cBhvr>
                                      <p:to>
                                        <p:strVal val="visible"/>
                                      </p:to>
                                    </p:set>
                                    <p:animEffect transition="in" filter="fade">
                                      <p:cBhvr>
                                        <p:cTn id="29" dur="500"/>
                                        <p:tgtEl>
                                          <p:spTgt spid="6">
                                            <p:txEl>
                                              <p:pRg st="8" end="8"/>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6">
                                            <p:txEl>
                                              <p:pRg st="9" end="9"/>
                                            </p:txEl>
                                          </p:spTgt>
                                        </p:tgtEl>
                                        <p:attrNameLst>
                                          <p:attrName>style.visibility</p:attrName>
                                        </p:attrNameLst>
                                      </p:cBhvr>
                                      <p:to>
                                        <p:strVal val="visible"/>
                                      </p:to>
                                    </p:set>
                                    <p:animEffect transition="in" filter="fade">
                                      <p:cBhvr>
                                        <p:cTn id="32" dur="500"/>
                                        <p:tgtEl>
                                          <p:spTgt spid="6">
                                            <p:txEl>
                                              <p:pRg st="9" end="9"/>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6">
                                            <p:txEl>
                                              <p:pRg st="10" end="10"/>
                                            </p:txEl>
                                          </p:spTgt>
                                        </p:tgtEl>
                                        <p:attrNameLst>
                                          <p:attrName>style.visibility</p:attrName>
                                        </p:attrNameLst>
                                      </p:cBhvr>
                                      <p:to>
                                        <p:strVal val="visible"/>
                                      </p:to>
                                    </p:set>
                                    <p:animEffect transition="in" filter="fade">
                                      <p:cBhvr>
                                        <p:cTn id="35" dur="500"/>
                                        <p:tgtEl>
                                          <p:spTgt spid="6">
                                            <p:txEl>
                                              <p:pRg st="10" end="1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6">
                                            <p:txEl>
                                              <p:pRg st="12" end="12"/>
                                            </p:txEl>
                                          </p:spTgt>
                                        </p:tgtEl>
                                        <p:attrNameLst>
                                          <p:attrName>style.visibility</p:attrName>
                                        </p:attrNameLst>
                                      </p:cBhvr>
                                      <p:to>
                                        <p:strVal val="visible"/>
                                      </p:to>
                                    </p:set>
                                    <p:animEffect transition="in" filter="fade">
                                      <p:cBhvr>
                                        <p:cTn id="40" dur="500"/>
                                        <p:tgtEl>
                                          <p:spTgt spid="6">
                                            <p:txEl>
                                              <p:pRg st="12" end="12"/>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6">
                                            <p:txEl>
                                              <p:pRg st="14" end="14"/>
                                            </p:txEl>
                                          </p:spTgt>
                                        </p:tgtEl>
                                        <p:attrNameLst>
                                          <p:attrName>style.visibility</p:attrName>
                                        </p:attrNameLst>
                                      </p:cBhvr>
                                      <p:to>
                                        <p:strVal val="visible"/>
                                      </p:to>
                                    </p:set>
                                    <p:animEffect transition="in" filter="fade">
                                      <p:cBhvr>
                                        <p:cTn id="43" dur="500"/>
                                        <p:tgtEl>
                                          <p:spTgt spid="6">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0450E-C71B-47FF-800C-2C2D9F6BF090}"/>
              </a:ext>
            </a:extLst>
          </p:cNvPr>
          <p:cNvSpPr>
            <a:spLocks noGrp="1"/>
          </p:cNvSpPr>
          <p:nvPr>
            <p:ph type="title"/>
          </p:nvPr>
        </p:nvSpPr>
        <p:spPr/>
        <p:txBody>
          <a:bodyPr/>
          <a:lstStyle/>
          <a:p>
            <a:r>
              <a:rPr lang="en-GB" dirty="0"/>
              <a:t>Maths Papers 2 and 3 (Reasoning)</a:t>
            </a:r>
          </a:p>
        </p:txBody>
      </p:sp>
      <p:sp>
        <p:nvSpPr>
          <p:cNvPr id="3" name="Text Placeholder 2">
            <a:extLst>
              <a:ext uri="{FF2B5EF4-FFF2-40B4-BE49-F238E27FC236}">
                <a16:creationId xmlns:a16="http://schemas.microsoft.com/office/drawing/2014/main" id="{9912E2BE-9B62-4ADB-B867-2B967DE309B2}"/>
              </a:ext>
            </a:extLst>
          </p:cNvPr>
          <p:cNvSpPr>
            <a:spLocks noGrp="1"/>
          </p:cNvSpPr>
          <p:nvPr>
            <p:ph type="body" idx="1"/>
          </p:nvPr>
        </p:nvSpPr>
        <p:spPr>
          <a:xfrm>
            <a:off x="415600" y="985737"/>
            <a:ext cx="11360800" cy="5433300"/>
          </a:xfrm>
        </p:spPr>
        <p:txBody>
          <a:bodyPr/>
          <a:lstStyle/>
          <a:p>
            <a:pPr marL="152396" indent="0">
              <a:buNone/>
            </a:pPr>
            <a:r>
              <a:rPr lang="en-GB" sz="2400" dirty="0">
                <a:solidFill>
                  <a:srgbClr val="283593"/>
                </a:solidFill>
              </a:rPr>
              <a:t>Paper 2 </a:t>
            </a:r>
            <a:r>
              <a:rPr lang="en-GB" sz="2400" dirty="0"/>
              <a:t>will take place </a:t>
            </a:r>
            <a:r>
              <a:rPr lang="en-GB" sz="2400" dirty="0">
                <a:solidFill>
                  <a:srgbClr val="283593"/>
                </a:solidFill>
              </a:rPr>
              <a:t>on Wednesday 13</a:t>
            </a:r>
            <a:r>
              <a:rPr lang="en-GB" sz="2400" baseline="30000" dirty="0">
                <a:solidFill>
                  <a:srgbClr val="283593"/>
                </a:solidFill>
              </a:rPr>
              <a:t>th</a:t>
            </a:r>
            <a:r>
              <a:rPr lang="en-GB" sz="2400" dirty="0">
                <a:solidFill>
                  <a:srgbClr val="283593"/>
                </a:solidFill>
              </a:rPr>
              <a:t> May </a:t>
            </a:r>
            <a:r>
              <a:rPr lang="en-GB" sz="2400" dirty="0"/>
              <a:t>and </a:t>
            </a:r>
            <a:r>
              <a:rPr lang="en-GB" sz="2400" dirty="0">
                <a:solidFill>
                  <a:srgbClr val="283593"/>
                </a:solidFill>
              </a:rPr>
              <a:t>paper 3 </a:t>
            </a:r>
            <a:r>
              <a:rPr lang="en-GB" sz="2400" dirty="0"/>
              <a:t>will take place on </a:t>
            </a:r>
            <a:r>
              <a:rPr lang="en-GB" sz="2400" dirty="0">
                <a:solidFill>
                  <a:srgbClr val="283593"/>
                </a:solidFill>
              </a:rPr>
              <a:t>Thursday 14</a:t>
            </a:r>
            <a:r>
              <a:rPr lang="en-GB" sz="2400" baseline="30000" dirty="0">
                <a:solidFill>
                  <a:srgbClr val="283593"/>
                </a:solidFill>
              </a:rPr>
              <a:t>th</a:t>
            </a:r>
            <a:r>
              <a:rPr lang="en-GB" sz="2400" dirty="0">
                <a:solidFill>
                  <a:srgbClr val="283593"/>
                </a:solidFill>
              </a:rPr>
              <a:t> May</a:t>
            </a:r>
            <a:r>
              <a:rPr lang="en-GB" sz="2400" dirty="0"/>
              <a:t>. These tests have a total of </a:t>
            </a:r>
            <a:r>
              <a:rPr lang="en-GB" sz="2400" dirty="0">
                <a:solidFill>
                  <a:srgbClr val="283593"/>
                </a:solidFill>
              </a:rPr>
              <a:t>35 marks</a:t>
            </a:r>
            <a:r>
              <a:rPr lang="en-GB" sz="2400" dirty="0"/>
              <a:t> each and lasts for </a:t>
            </a:r>
            <a:r>
              <a:rPr lang="en-GB" sz="2400" dirty="0">
                <a:solidFill>
                  <a:srgbClr val="283593"/>
                </a:solidFill>
              </a:rPr>
              <a:t>40 minutes</a:t>
            </a:r>
            <a:r>
              <a:rPr lang="en-GB" sz="2400" dirty="0"/>
              <a:t> each.  </a:t>
            </a:r>
          </a:p>
          <a:p>
            <a:pPr marL="152396" indent="0">
              <a:buNone/>
            </a:pPr>
            <a:endParaRPr lang="en-GB" sz="2400" dirty="0"/>
          </a:p>
          <a:p>
            <a:pPr marL="152396" indent="0">
              <a:buNone/>
            </a:pPr>
            <a:r>
              <a:rPr lang="en-GB" sz="2400" dirty="0"/>
              <a:t>These papers require children to demonstrate their mathematical knowledge and skills, as well as their ability to solve problems and their mathematical reasoning. They cover a wide range of mathematical topics from key stage 2 including,</a:t>
            </a:r>
          </a:p>
          <a:p>
            <a:r>
              <a:rPr lang="en-GB" sz="2400" dirty="0">
                <a:solidFill>
                  <a:srgbClr val="283593"/>
                </a:solidFill>
              </a:rPr>
              <a:t>Number and place value (including Roman numerals);</a:t>
            </a:r>
          </a:p>
          <a:p>
            <a:r>
              <a:rPr lang="en-GB" sz="2400" dirty="0">
                <a:solidFill>
                  <a:srgbClr val="283593"/>
                </a:solidFill>
              </a:rPr>
              <a:t>The four operations;</a:t>
            </a:r>
          </a:p>
          <a:p>
            <a:r>
              <a:rPr lang="en-GB" sz="2400" dirty="0">
                <a:solidFill>
                  <a:srgbClr val="283593"/>
                </a:solidFill>
              </a:rPr>
              <a:t>Geometry (properties of shape, position and direction);</a:t>
            </a:r>
          </a:p>
          <a:p>
            <a:r>
              <a:rPr lang="en-GB" sz="2400" dirty="0">
                <a:solidFill>
                  <a:srgbClr val="283593"/>
                </a:solidFill>
              </a:rPr>
              <a:t>Statistics;</a:t>
            </a:r>
          </a:p>
          <a:p>
            <a:r>
              <a:rPr lang="en-GB" sz="2400" dirty="0">
                <a:solidFill>
                  <a:srgbClr val="283593"/>
                </a:solidFill>
              </a:rPr>
              <a:t>Measurement (length, perimeter, mass, volume, time, money);</a:t>
            </a:r>
          </a:p>
          <a:p>
            <a:r>
              <a:rPr lang="en-GB" sz="2400" dirty="0">
                <a:solidFill>
                  <a:srgbClr val="283593"/>
                </a:solidFill>
              </a:rPr>
              <a:t>Algebra;</a:t>
            </a:r>
          </a:p>
          <a:p>
            <a:r>
              <a:rPr lang="en-GB" sz="2400" dirty="0">
                <a:solidFill>
                  <a:srgbClr val="283593"/>
                </a:solidFill>
              </a:rPr>
              <a:t>Ratio and proportion;</a:t>
            </a:r>
          </a:p>
          <a:p>
            <a:r>
              <a:rPr lang="en-GB" sz="2400" dirty="0">
                <a:solidFill>
                  <a:srgbClr val="283593"/>
                </a:solidFill>
              </a:rPr>
              <a:t>Fractions, decimals and percentages. </a:t>
            </a:r>
          </a:p>
        </p:txBody>
      </p:sp>
      <p:sp>
        <p:nvSpPr>
          <p:cNvPr id="4" name="Slide Number Placeholder 3">
            <a:extLst>
              <a:ext uri="{FF2B5EF4-FFF2-40B4-BE49-F238E27FC236}">
                <a16:creationId xmlns:a16="http://schemas.microsoft.com/office/drawing/2014/main" id="{A3875FDC-D420-4B8C-B01E-B4EED38D7018}"/>
              </a:ext>
            </a:extLst>
          </p:cNvPr>
          <p:cNvSpPr>
            <a:spLocks noGrp="1"/>
          </p:cNvSpPr>
          <p:nvPr>
            <p:ph type="sldNum" idx="12"/>
          </p:nvPr>
        </p:nvSpPr>
        <p:spPr/>
        <p:txBody>
          <a:bodyPr/>
          <a:lstStyle/>
          <a:p>
            <a:fld id="{00000000-1234-1234-1234-123412341234}" type="slidenum">
              <a:rPr lang="en" smtClean="0"/>
              <a:pPr/>
              <a:t>20</a:t>
            </a:fld>
            <a:endParaRPr lang="en"/>
          </a:p>
        </p:txBody>
      </p:sp>
    </p:spTree>
    <p:extLst>
      <p:ext uri="{BB962C8B-B14F-4D97-AF65-F5344CB8AC3E}">
        <p14:creationId xmlns:p14="http://schemas.microsoft.com/office/powerpoint/2010/main" val="1255798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500"/>
                                        <p:tgtEl>
                                          <p:spTgt spid="3">
                                            <p:txEl>
                                              <p:pRg st="9" end="9"/>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Effect transition="in" filter="fade">
                                      <p:cBhvr>
                                        <p:cTn id="31"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2F60F93-8838-6F4D-B784-61F86DBF79F9}"/>
              </a:ext>
            </a:extLst>
          </p:cNvPr>
          <p:cNvPicPr>
            <a:picLocks noChangeAspect="1"/>
          </p:cNvPicPr>
          <p:nvPr/>
        </p:nvPicPr>
        <p:blipFill>
          <a:blip r:embed="rId3"/>
          <a:stretch>
            <a:fillRect/>
          </a:stretch>
        </p:blipFill>
        <p:spPr>
          <a:xfrm>
            <a:off x="319944" y="1568761"/>
            <a:ext cx="5391309" cy="2322769"/>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181B9226-DA9C-C74B-8F9C-11F4C85FA220}"/>
              </a:ext>
            </a:extLst>
          </p:cNvPr>
          <p:cNvPicPr>
            <a:picLocks noChangeAspect="1"/>
          </p:cNvPicPr>
          <p:nvPr/>
        </p:nvPicPr>
        <p:blipFill>
          <a:blip r:embed="rId4"/>
          <a:stretch>
            <a:fillRect/>
          </a:stretch>
        </p:blipFill>
        <p:spPr>
          <a:xfrm>
            <a:off x="6163411" y="1560827"/>
            <a:ext cx="5391311" cy="2533452"/>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4000450E-C71B-47FF-800C-2C2D9F6BF090}"/>
              </a:ext>
            </a:extLst>
          </p:cNvPr>
          <p:cNvSpPr>
            <a:spLocks noGrp="1"/>
          </p:cNvSpPr>
          <p:nvPr>
            <p:ph type="title"/>
          </p:nvPr>
        </p:nvSpPr>
        <p:spPr/>
        <p:txBody>
          <a:bodyPr/>
          <a:lstStyle/>
          <a:p>
            <a:r>
              <a:rPr lang="en-GB" dirty="0"/>
              <a:t>Maths Papers 2 (Reasoning)</a:t>
            </a:r>
          </a:p>
        </p:txBody>
      </p:sp>
      <p:sp>
        <p:nvSpPr>
          <p:cNvPr id="3" name="Text Placeholder 2">
            <a:extLst>
              <a:ext uri="{FF2B5EF4-FFF2-40B4-BE49-F238E27FC236}">
                <a16:creationId xmlns:a16="http://schemas.microsoft.com/office/drawing/2014/main" id="{9912E2BE-9B62-4ADB-B867-2B967DE309B2}"/>
              </a:ext>
            </a:extLst>
          </p:cNvPr>
          <p:cNvSpPr>
            <a:spLocks noGrp="1"/>
          </p:cNvSpPr>
          <p:nvPr>
            <p:ph type="body" idx="1"/>
          </p:nvPr>
        </p:nvSpPr>
        <p:spPr>
          <a:xfrm>
            <a:off x="415600" y="985738"/>
            <a:ext cx="11360800" cy="579701"/>
          </a:xfrm>
        </p:spPr>
        <p:txBody>
          <a:bodyPr/>
          <a:lstStyle/>
          <a:p>
            <a:pPr marL="152396" indent="0">
              <a:buNone/>
            </a:pPr>
            <a:r>
              <a:rPr lang="en-GB" dirty="0"/>
              <a:t>Example questions:</a:t>
            </a:r>
          </a:p>
        </p:txBody>
      </p:sp>
      <p:sp>
        <p:nvSpPr>
          <p:cNvPr id="4" name="Slide Number Placeholder 3">
            <a:extLst>
              <a:ext uri="{FF2B5EF4-FFF2-40B4-BE49-F238E27FC236}">
                <a16:creationId xmlns:a16="http://schemas.microsoft.com/office/drawing/2014/main" id="{A3875FDC-D420-4B8C-B01E-B4EED38D7018}"/>
              </a:ext>
            </a:extLst>
          </p:cNvPr>
          <p:cNvSpPr>
            <a:spLocks noGrp="1"/>
          </p:cNvSpPr>
          <p:nvPr>
            <p:ph type="sldNum" idx="12"/>
          </p:nvPr>
        </p:nvSpPr>
        <p:spPr/>
        <p:txBody>
          <a:bodyPr/>
          <a:lstStyle/>
          <a:p>
            <a:fld id="{00000000-1234-1234-1234-123412341234}" type="slidenum">
              <a:rPr lang="en" smtClean="0"/>
              <a:pPr/>
              <a:t>21</a:t>
            </a:fld>
            <a:endParaRPr lang="en"/>
          </a:p>
        </p:txBody>
      </p:sp>
      <p:sp>
        <p:nvSpPr>
          <p:cNvPr id="7" name="Text Placeholder 2">
            <a:extLst>
              <a:ext uri="{FF2B5EF4-FFF2-40B4-BE49-F238E27FC236}">
                <a16:creationId xmlns:a16="http://schemas.microsoft.com/office/drawing/2014/main" id="{9B39232F-C961-4FFC-B099-8023916A0EC2}"/>
              </a:ext>
            </a:extLst>
          </p:cNvPr>
          <p:cNvSpPr txBox="1">
            <a:spLocks/>
          </p:cNvSpPr>
          <p:nvPr/>
        </p:nvSpPr>
        <p:spPr>
          <a:xfrm>
            <a:off x="2473575" y="2140661"/>
            <a:ext cx="491755" cy="508579"/>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gn="ctr">
              <a:lnSpc>
                <a:spcPct val="100000"/>
              </a:lnSpc>
              <a:buNone/>
            </a:pPr>
            <a:r>
              <a:rPr lang="en-GB" dirty="0"/>
              <a:t>2</a:t>
            </a:r>
            <a:endParaRPr lang="en-GB" u="sng" dirty="0"/>
          </a:p>
        </p:txBody>
      </p:sp>
      <p:sp>
        <p:nvSpPr>
          <p:cNvPr id="9" name="Text Placeholder 2">
            <a:extLst>
              <a:ext uri="{FF2B5EF4-FFF2-40B4-BE49-F238E27FC236}">
                <a16:creationId xmlns:a16="http://schemas.microsoft.com/office/drawing/2014/main" id="{66004582-6EA4-400E-9A0B-42DA726726DE}"/>
              </a:ext>
            </a:extLst>
          </p:cNvPr>
          <p:cNvSpPr txBox="1">
            <a:spLocks/>
          </p:cNvSpPr>
          <p:nvPr/>
        </p:nvSpPr>
        <p:spPr>
          <a:xfrm>
            <a:off x="6067327" y="2944496"/>
            <a:ext cx="1612773" cy="5248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None/>
            </a:pPr>
            <a:r>
              <a:rPr lang="en-GB" dirty="0">
                <a:latin typeface="Arial" panose="020B0604020202020204" pitchFamily="34" charset="0"/>
                <a:cs typeface="Arial" panose="020B0604020202020204" pitchFamily="34" charset="0"/>
              </a:rPr>
              <a:t>3,500 to 4,499</a:t>
            </a:r>
          </a:p>
        </p:txBody>
      </p:sp>
      <p:sp>
        <p:nvSpPr>
          <p:cNvPr id="10" name="Text Placeholder 2">
            <a:extLst>
              <a:ext uri="{FF2B5EF4-FFF2-40B4-BE49-F238E27FC236}">
                <a16:creationId xmlns:a16="http://schemas.microsoft.com/office/drawing/2014/main" id="{D26DE7DF-06F2-744C-9121-C049D6B709CF}"/>
              </a:ext>
            </a:extLst>
          </p:cNvPr>
          <p:cNvSpPr txBox="1">
            <a:spLocks/>
          </p:cNvSpPr>
          <p:nvPr/>
        </p:nvSpPr>
        <p:spPr>
          <a:xfrm>
            <a:off x="5832217" y="3521004"/>
            <a:ext cx="2009659" cy="5248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None/>
            </a:pPr>
            <a:r>
              <a:rPr lang="en-GB" dirty="0">
                <a:latin typeface="Arial" panose="020B0604020202020204" pitchFamily="34" charset="0"/>
                <a:cs typeface="Arial" panose="020B0604020202020204" pitchFamily="34" charset="0"/>
              </a:rPr>
              <a:t>815,000 to 824,999</a:t>
            </a:r>
          </a:p>
        </p:txBody>
      </p:sp>
      <p:sp>
        <p:nvSpPr>
          <p:cNvPr id="12" name="Text Placeholder 2">
            <a:extLst>
              <a:ext uri="{FF2B5EF4-FFF2-40B4-BE49-F238E27FC236}">
                <a16:creationId xmlns:a16="http://schemas.microsoft.com/office/drawing/2014/main" id="{6D88FBC8-D0DE-664F-87F2-C6B4D1EB2B78}"/>
              </a:ext>
            </a:extLst>
          </p:cNvPr>
          <p:cNvSpPr txBox="1">
            <a:spLocks/>
          </p:cNvSpPr>
          <p:nvPr/>
        </p:nvSpPr>
        <p:spPr>
          <a:xfrm>
            <a:off x="3235776" y="2140661"/>
            <a:ext cx="491755" cy="508579"/>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gn="ctr">
              <a:lnSpc>
                <a:spcPct val="100000"/>
              </a:lnSpc>
              <a:buNone/>
            </a:pPr>
            <a:r>
              <a:rPr lang="en-GB" dirty="0"/>
              <a:t>4</a:t>
            </a:r>
            <a:endParaRPr lang="en-GB" u="sng" dirty="0"/>
          </a:p>
        </p:txBody>
      </p:sp>
      <p:sp>
        <p:nvSpPr>
          <p:cNvPr id="13" name="Text Placeholder 2">
            <a:extLst>
              <a:ext uri="{FF2B5EF4-FFF2-40B4-BE49-F238E27FC236}">
                <a16:creationId xmlns:a16="http://schemas.microsoft.com/office/drawing/2014/main" id="{993DD15E-6702-6E45-8317-2D7628AF5BD8}"/>
              </a:ext>
            </a:extLst>
          </p:cNvPr>
          <p:cNvSpPr txBox="1">
            <a:spLocks/>
          </p:cNvSpPr>
          <p:nvPr/>
        </p:nvSpPr>
        <p:spPr>
          <a:xfrm>
            <a:off x="2855731" y="3310524"/>
            <a:ext cx="491755" cy="508579"/>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gn="ctr">
              <a:lnSpc>
                <a:spcPct val="100000"/>
              </a:lnSpc>
              <a:buNone/>
            </a:pPr>
            <a:r>
              <a:rPr lang="en-GB" dirty="0"/>
              <a:t>6</a:t>
            </a:r>
            <a:endParaRPr lang="en-GB" u="sng" dirty="0"/>
          </a:p>
        </p:txBody>
      </p:sp>
    </p:spTree>
    <p:extLst>
      <p:ext uri="{BB962C8B-B14F-4D97-AF65-F5344CB8AC3E}">
        <p14:creationId xmlns:p14="http://schemas.microsoft.com/office/powerpoint/2010/main" val="1180818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3D122-6C0B-4951-BAA6-DF8D385E784F}"/>
              </a:ext>
            </a:extLst>
          </p:cNvPr>
          <p:cNvSpPr>
            <a:spLocks noGrp="1"/>
          </p:cNvSpPr>
          <p:nvPr>
            <p:ph type="title"/>
          </p:nvPr>
        </p:nvSpPr>
        <p:spPr/>
        <p:txBody>
          <a:bodyPr/>
          <a:lstStyle/>
          <a:p>
            <a:r>
              <a:rPr lang="en-GB" dirty="0"/>
              <a:t>Maths Papers 2 (Reasoning)</a:t>
            </a:r>
          </a:p>
        </p:txBody>
      </p:sp>
      <p:sp>
        <p:nvSpPr>
          <p:cNvPr id="3" name="Text Placeholder 2">
            <a:extLst>
              <a:ext uri="{FF2B5EF4-FFF2-40B4-BE49-F238E27FC236}">
                <a16:creationId xmlns:a16="http://schemas.microsoft.com/office/drawing/2014/main" id="{C7E0621A-5ECF-4B52-9DA2-C1DC231B1D43}"/>
              </a:ext>
            </a:extLst>
          </p:cNvPr>
          <p:cNvSpPr>
            <a:spLocks noGrp="1"/>
          </p:cNvSpPr>
          <p:nvPr>
            <p:ph type="body" idx="1"/>
          </p:nvPr>
        </p:nvSpPr>
        <p:spPr>
          <a:xfrm>
            <a:off x="415600" y="985737"/>
            <a:ext cx="11360800" cy="524800"/>
          </a:xfrm>
        </p:spPr>
        <p:txBody>
          <a:bodyPr/>
          <a:lstStyle/>
          <a:p>
            <a:pPr marL="152396" indent="0">
              <a:buNone/>
            </a:pPr>
            <a:r>
              <a:rPr lang="en-GB" dirty="0"/>
              <a:t>Example questions:</a:t>
            </a:r>
          </a:p>
        </p:txBody>
      </p:sp>
      <p:sp>
        <p:nvSpPr>
          <p:cNvPr id="4" name="Slide Number Placeholder 3">
            <a:extLst>
              <a:ext uri="{FF2B5EF4-FFF2-40B4-BE49-F238E27FC236}">
                <a16:creationId xmlns:a16="http://schemas.microsoft.com/office/drawing/2014/main" id="{55B5062E-BD2C-483A-9E71-29EE6B14C5AC}"/>
              </a:ext>
            </a:extLst>
          </p:cNvPr>
          <p:cNvSpPr>
            <a:spLocks noGrp="1"/>
          </p:cNvSpPr>
          <p:nvPr>
            <p:ph type="sldNum" idx="12"/>
          </p:nvPr>
        </p:nvSpPr>
        <p:spPr/>
        <p:txBody>
          <a:bodyPr/>
          <a:lstStyle/>
          <a:p>
            <a:fld id="{00000000-1234-1234-1234-123412341234}" type="slidenum">
              <a:rPr lang="en" smtClean="0"/>
              <a:pPr/>
              <a:t>22</a:t>
            </a:fld>
            <a:endParaRPr lang="en"/>
          </a:p>
        </p:txBody>
      </p:sp>
      <p:pic>
        <p:nvPicPr>
          <p:cNvPr id="7" name="Picture 6">
            <a:extLst>
              <a:ext uri="{FF2B5EF4-FFF2-40B4-BE49-F238E27FC236}">
                <a16:creationId xmlns:a16="http://schemas.microsoft.com/office/drawing/2014/main" id="{A4018F1B-902E-1D41-A7F1-2F31E2F8A285}"/>
              </a:ext>
            </a:extLst>
          </p:cNvPr>
          <p:cNvPicPr>
            <a:picLocks noChangeAspect="1"/>
          </p:cNvPicPr>
          <p:nvPr/>
        </p:nvPicPr>
        <p:blipFill>
          <a:blip r:embed="rId3"/>
          <a:stretch>
            <a:fillRect/>
          </a:stretch>
        </p:blipFill>
        <p:spPr>
          <a:xfrm>
            <a:off x="415600" y="1510538"/>
            <a:ext cx="4539256" cy="4493863"/>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707ECAE0-9102-4D46-874C-B66229B6CA39}"/>
              </a:ext>
            </a:extLst>
          </p:cNvPr>
          <p:cNvPicPr>
            <a:picLocks noChangeAspect="1"/>
          </p:cNvPicPr>
          <p:nvPr/>
        </p:nvPicPr>
        <p:blipFill>
          <a:blip r:embed="rId4"/>
          <a:stretch>
            <a:fillRect/>
          </a:stretch>
        </p:blipFill>
        <p:spPr>
          <a:xfrm>
            <a:off x="5646822" y="1510538"/>
            <a:ext cx="6303887" cy="394534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41465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1B67F-2B47-46E8-95AC-2EDB0735F6E3}"/>
              </a:ext>
            </a:extLst>
          </p:cNvPr>
          <p:cNvSpPr>
            <a:spLocks noGrp="1"/>
          </p:cNvSpPr>
          <p:nvPr>
            <p:ph type="title"/>
          </p:nvPr>
        </p:nvSpPr>
        <p:spPr/>
        <p:txBody>
          <a:bodyPr/>
          <a:lstStyle/>
          <a:p>
            <a:r>
              <a:rPr lang="en-GB" dirty="0"/>
              <a:t>Maths Papers 3 (Reasoning)</a:t>
            </a:r>
          </a:p>
        </p:txBody>
      </p:sp>
      <p:sp>
        <p:nvSpPr>
          <p:cNvPr id="3" name="Text Placeholder 2">
            <a:extLst>
              <a:ext uri="{FF2B5EF4-FFF2-40B4-BE49-F238E27FC236}">
                <a16:creationId xmlns:a16="http://schemas.microsoft.com/office/drawing/2014/main" id="{0121D635-F6AC-49E5-8C26-737CF574BAB2}"/>
              </a:ext>
            </a:extLst>
          </p:cNvPr>
          <p:cNvSpPr>
            <a:spLocks noGrp="1"/>
          </p:cNvSpPr>
          <p:nvPr>
            <p:ph type="body" idx="1"/>
          </p:nvPr>
        </p:nvSpPr>
        <p:spPr>
          <a:xfrm>
            <a:off x="415600" y="985737"/>
            <a:ext cx="11360800" cy="579703"/>
          </a:xfrm>
        </p:spPr>
        <p:txBody>
          <a:bodyPr/>
          <a:lstStyle/>
          <a:p>
            <a:pPr marL="152396" indent="0">
              <a:buNone/>
            </a:pPr>
            <a:r>
              <a:rPr lang="en-GB" dirty="0"/>
              <a:t>Example question:</a:t>
            </a:r>
          </a:p>
        </p:txBody>
      </p:sp>
      <p:sp>
        <p:nvSpPr>
          <p:cNvPr id="4" name="Slide Number Placeholder 3">
            <a:extLst>
              <a:ext uri="{FF2B5EF4-FFF2-40B4-BE49-F238E27FC236}">
                <a16:creationId xmlns:a16="http://schemas.microsoft.com/office/drawing/2014/main" id="{BB32512A-D8DA-4E43-97F7-D4ED9B7D41AB}"/>
              </a:ext>
            </a:extLst>
          </p:cNvPr>
          <p:cNvSpPr>
            <a:spLocks noGrp="1"/>
          </p:cNvSpPr>
          <p:nvPr>
            <p:ph type="sldNum" idx="12"/>
          </p:nvPr>
        </p:nvSpPr>
        <p:spPr/>
        <p:txBody>
          <a:bodyPr/>
          <a:lstStyle/>
          <a:p>
            <a:fld id="{00000000-1234-1234-1234-123412341234}" type="slidenum">
              <a:rPr lang="en" smtClean="0"/>
              <a:pPr/>
              <a:t>23</a:t>
            </a:fld>
            <a:endParaRPr lang="en"/>
          </a:p>
        </p:txBody>
      </p:sp>
      <p:pic>
        <p:nvPicPr>
          <p:cNvPr id="5" name="Picture 4">
            <a:extLst>
              <a:ext uri="{FF2B5EF4-FFF2-40B4-BE49-F238E27FC236}">
                <a16:creationId xmlns:a16="http://schemas.microsoft.com/office/drawing/2014/main" id="{612A1FC0-97C3-7A42-B05B-900345436203}"/>
              </a:ext>
            </a:extLst>
          </p:cNvPr>
          <p:cNvPicPr>
            <a:picLocks noChangeAspect="1"/>
          </p:cNvPicPr>
          <p:nvPr/>
        </p:nvPicPr>
        <p:blipFill>
          <a:blip r:embed="rId3"/>
          <a:stretch>
            <a:fillRect/>
          </a:stretch>
        </p:blipFill>
        <p:spPr>
          <a:xfrm>
            <a:off x="290466" y="1565437"/>
            <a:ext cx="4687169" cy="4318892"/>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7571ED9B-B5BC-D549-A9BA-8519329D029F}"/>
              </a:ext>
            </a:extLst>
          </p:cNvPr>
          <p:cNvPicPr>
            <a:picLocks noChangeAspect="1"/>
          </p:cNvPicPr>
          <p:nvPr/>
        </p:nvPicPr>
        <p:blipFill>
          <a:blip r:embed="rId4"/>
          <a:stretch>
            <a:fillRect/>
          </a:stretch>
        </p:blipFill>
        <p:spPr>
          <a:xfrm>
            <a:off x="5720243" y="1565436"/>
            <a:ext cx="6056157" cy="463804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98657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95BD3-45B1-203F-69A8-2D4FF2ABB608}"/>
              </a:ext>
            </a:extLst>
          </p:cNvPr>
          <p:cNvSpPr>
            <a:spLocks noGrp="1"/>
          </p:cNvSpPr>
          <p:nvPr>
            <p:ph type="title"/>
          </p:nvPr>
        </p:nvSpPr>
        <p:spPr>
          <a:xfrm>
            <a:off x="1258030" y="361395"/>
            <a:ext cx="11360800" cy="579701"/>
          </a:xfrm>
        </p:spPr>
        <p:txBody>
          <a:bodyPr/>
          <a:lstStyle/>
          <a:p>
            <a:r>
              <a:rPr lang="en-GB" sz="6600" dirty="0">
                <a:solidFill>
                  <a:schemeClr val="accent1"/>
                </a:solidFill>
              </a:rPr>
              <a:t>How writing is assessed </a:t>
            </a:r>
          </a:p>
        </p:txBody>
      </p:sp>
    </p:spTree>
    <p:extLst>
      <p:ext uri="{BB962C8B-B14F-4D97-AF65-F5344CB8AC3E}">
        <p14:creationId xmlns:p14="http://schemas.microsoft.com/office/powerpoint/2010/main" val="5115226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D2A41-0A42-46CD-AD70-4E98E55DB9B9}"/>
              </a:ext>
            </a:extLst>
          </p:cNvPr>
          <p:cNvSpPr>
            <a:spLocks noGrp="1"/>
          </p:cNvSpPr>
          <p:nvPr>
            <p:ph type="title"/>
          </p:nvPr>
        </p:nvSpPr>
        <p:spPr/>
        <p:txBody>
          <a:bodyPr/>
          <a:lstStyle/>
          <a:p>
            <a:r>
              <a:rPr lang="en-GB" dirty="0"/>
              <a:t>Supporting your child in preparing for the SATs</a:t>
            </a:r>
          </a:p>
        </p:txBody>
      </p:sp>
      <p:sp>
        <p:nvSpPr>
          <p:cNvPr id="4" name="Slide Number Placeholder 3">
            <a:extLst>
              <a:ext uri="{FF2B5EF4-FFF2-40B4-BE49-F238E27FC236}">
                <a16:creationId xmlns:a16="http://schemas.microsoft.com/office/drawing/2014/main" id="{1F469071-4B03-48FD-B6E0-2203FBB449B7}"/>
              </a:ext>
            </a:extLst>
          </p:cNvPr>
          <p:cNvSpPr>
            <a:spLocks noGrp="1"/>
          </p:cNvSpPr>
          <p:nvPr>
            <p:ph type="sldNum" idx="12"/>
          </p:nvPr>
        </p:nvSpPr>
        <p:spPr/>
        <p:txBody>
          <a:bodyPr/>
          <a:lstStyle/>
          <a:p>
            <a:fld id="{00000000-1234-1234-1234-123412341234}" type="slidenum">
              <a:rPr lang="en" smtClean="0"/>
              <a:pPr/>
              <a:t>25</a:t>
            </a:fld>
            <a:endParaRPr lang="en"/>
          </a:p>
        </p:txBody>
      </p:sp>
      <p:pic>
        <p:nvPicPr>
          <p:cNvPr id="6" name="Picture 5">
            <a:extLst>
              <a:ext uri="{FF2B5EF4-FFF2-40B4-BE49-F238E27FC236}">
                <a16:creationId xmlns:a16="http://schemas.microsoft.com/office/drawing/2014/main" id="{A1656EEE-275C-8240-69C7-A56AC3023853}"/>
              </a:ext>
            </a:extLst>
          </p:cNvPr>
          <p:cNvPicPr>
            <a:picLocks noChangeAspect="1"/>
          </p:cNvPicPr>
          <p:nvPr/>
        </p:nvPicPr>
        <p:blipFill>
          <a:blip r:embed="rId3"/>
          <a:stretch>
            <a:fillRect/>
          </a:stretch>
        </p:blipFill>
        <p:spPr>
          <a:xfrm>
            <a:off x="0" y="1914773"/>
            <a:ext cx="2882003" cy="860133"/>
          </a:xfrm>
          <a:prstGeom prst="rect">
            <a:avLst/>
          </a:prstGeom>
        </p:spPr>
      </p:pic>
      <p:sp>
        <p:nvSpPr>
          <p:cNvPr id="7" name="TextBox 6">
            <a:extLst>
              <a:ext uri="{FF2B5EF4-FFF2-40B4-BE49-F238E27FC236}">
                <a16:creationId xmlns:a16="http://schemas.microsoft.com/office/drawing/2014/main" id="{02A9CF5F-8EF9-8C38-8750-F3A95665E73A}"/>
              </a:ext>
            </a:extLst>
          </p:cNvPr>
          <p:cNvSpPr txBox="1"/>
          <p:nvPr/>
        </p:nvSpPr>
        <p:spPr>
          <a:xfrm>
            <a:off x="-812224" y="3270310"/>
            <a:ext cx="4058249" cy="646331"/>
          </a:xfrm>
          <a:prstGeom prst="rect">
            <a:avLst/>
          </a:prstGeom>
          <a:noFill/>
        </p:spPr>
        <p:txBody>
          <a:bodyPr wrap="square" rtlCol="0">
            <a:spAutoFit/>
          </a:bodyPr>
          <a:lstStyle/>
          <a:p>
            <a:pPr algn="ctr"/>
            <a:r>
              <a:rPr lang="en-GB" dirty="0"/>
              <a:t>Spelling games</a:t>
            </a:r>
          </a:p>
          <a:p>
            <a:pPr algn="ctr"/>
            <a:r>
              <a:rPr lang="en-GB" dirty="0"/>
              <a:t>Challenge Words</a:t>
            </a:r>
          </a:p>
        </p:txBody>
      </p:sp>
      <p:pic>
        <p:nvPicPr>
          <p:cNvPr id="9" name="Picture 8">
            <a:extLst>
              <a:ext uri="{FF2B5EF4-FFF2-40B4-BE49-F238E27FC236}">
                <a16:creationId xmlns:a16="http://schemas.microsoft.com/office/drawing/2014/main" id="{B0BC23D6-4DD2-1458-EDE1-3C9A43ABCB31}"/>
              </a:ext>
            </a:extLst>
          </p:cNvPr>
          <p:cNvPicPr>
            <a:picLocks noChangeAspect="1"/>
          </p:cNvPicPr>
          <p:nvPr/>
        </p:nvPicPr>
        <p:blipFill>
          <a:blip r:embed="rId4"/>
          <a:stretch>
            <a:fillRect/>
          </a:stretch>
        </p:blipFill>
        <p:spPr>
          <a:xfrm>
            <a:off x="3377947" y="1825740"/>
            <a:ext cx="4334849" cy="1767735"/>
          </a:xfrm>
          <a:prstGeom prst="rect">
            <a:avLst/>
          </a:prstGeom>
        </p:spPr>
      </p:pic>
      <p:sp>
        <p:nvSpPr>
          <p:cNvPr id="10" name="TextBox 9">
            <a:extLst>
              <a:ext uri="{FF2B5EF4-FFF2-40B4-BE49-F238E27FC236}">
                <a16:creationId xmlns:a16="http://schemas.microsoft.com/office/drawing/2014/main" id="{4FBBCE16-649D-74A6-EBF1-94C17FBE4B1F}"/>
              </a:ext>
            </a:extLst>
          </p:cNvPr>
          <p:cNvSpPr txBox="1"/>
          <p:nvPr/>
        </p:nvSpPr>
        <p:spPr>
          <a:xfrm>
            <a:off x="3377947" y="3593475"/>
            <a:ext cx="4742121" cy="369332"/>
          </a:xfrm>
          <a:prstGeom prst="rect">
            <a:avLst/>
          </a:prstGeom>
          <a:noFill/>
        </p:spPr>
        <p:txBody>
          <a:bodyPr wrap="square" rtlCol="0">
            <a:spAutoFit/>
          </a:bodyPr>
          <a:lstStyle/>
          <a:p>
            <a:r>
              <a:rPr lang="en-GB" dirty="0"/>
              <a:t>GPS, reading and maths homework</a:t>
            </a:r>
          </a:p>
        </p:txBody>
      </p:sp>
      <p:sp>
        <p:nvSpPr>
          <p:cNvPr id="11" name="TextBox 10">
            <a:extLst>
              <a:ext uri="{FF2B5EF4-FFF2-40B4-BE49-F238E27FC236}">
                <a16:creationId xmlns:a16="http://schemas.microsoft.com/office/drawing/2014/main" id="{EC98719E-72FA-EC7E-475B-A495832D6022}"/>
              </a:ext>
            </a:extLst>
          </p:cNvPr>
          <p:cNvSpPr txBox="1"/>
          <p:nvPr/>
        </p:nvSpPr>
        <p:spPr>
          <a:xfrm>
            <a:off x="7898485" y="2146716"/>
            <a:ext cx="3763926" cy="954107"/>
          </a:xfrm>
          <a:prstGeom prst="rect">
            <a:avLst/>
          </a:prstGeom>
          <a:noFill/>
        </p:spPr>
        <p:txBody>
          <a:bodyPr wrap="square" rtlCol="0">
            <a:spAutoFit/>
          </a:bodyPr>
          <a:lstStyle/>
          <a:p>
            <a:pPr algn="ctr"/>
            <a:r>
              <a:rPr lang="en-GB" sz="2800" b="1" dirty="0">
                <a:solidFill>
                  <a:schemeClr val="accent1"/>
                </a:solidFill>
              </a:rPr>
              <a:t>Booster</a:t>
            </a:r>
          </a:p>
          <a:p>
            <a:pPr algn="ctr"/>
            <a:r>
              <a:rPr lang="en-GB" sz="2800" b="1" dirty="0">
                <a:solidFill>
                  <a:schemeClr val="accent1"/>
                </a:solidFill>
              </a:rPr>
              <a:t>Groups</a:t>
            </a:r>
          </a:p>
        </p:txBody>
      </p:sp>
    </p:spTree>
    <p:extLst>
      <p:ext uri="{BB962C8B-B14F-4D97-AF65-F5344CB8AC3E}">
        <p14:creationId xmlns:p14="http://schemas.microsoft.com/office/powerpoint/2010/main" val="11890070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14C02-1EA2-4DC4-9AFA-3C3E99FBF17A}"/>
              </a:ext>
            </a:extLst>
          </p:cNvPr>
          <p:cNvSpPr>
            <a:spLocks noGrp="1"/>
          </p:cNvSpPr>
          <p:nvPr>
            <p:ph type="title"/>
          </p:nvPr>
        </p:nvSpPr>
        <p:spPr/>
        <p:txBody>
          <a:bodyPr/>
          <a:lstStyle/>
          <a:p>
            <a:r>
              <a:rPr lang="en-GB" dirty="0"/>
              <a:t>Things to remember about SATs</a:t>
            </a:r>
          </a:p>
        </p:txBody>
      </p:sp>
      <p:sp>
        <p:nvSpPr>
          <p:cNvPr id="3" name="Text Placeholder 2">
            <a:extLst>
              <a:ext uri="{FF2B5EF4-FFF2-40B4-BE49-F238E27FC236}">
                <a16:creationId xmlns:a16="http://schemas.microsoft.com/office/drawing/2014/main" id="{8981A03E-9C71-4396-B72D-1E59472BC720}"/>
              </a:ext>
            </a:extLst>
          </p:cNvPr>
          <p:cNvSpPr>
            <a:spLocks noGrp="1"/>
          </p:cNvSpPr>
          <p:nvPr>
            <p:ph type="body" idx="1"/>
          </p:nvPr>
        </p:nvSpPr>
        <p:spPr/>
        <p:txBody>
          <a:bodyPr/>
          <a:lstStyle/>
          <a:p>
            <a:pPr marL="152396" indent="0">
              <a:buNone/>
            </a:pPr>
            <a:r>
              <a:rPr lang="en-GB" sz="2800" dirty="0">
                <a:solidFill>
                  <a:srgbClr val="283593"/>
                </a:solidFill>
              </a:rPr>
              <a:t>SATs focus on what children know about Maths and English. </a:t>
            </a:r>
          </a:p>
          <a:p>
            <a:pPr marL="152396" indent="0">
              <a:buNone/>
            </a:pPr>
            <a:r>
              <a:rPr lang="en-GB" sz="2800" dirty="0"/>
              <a:t>They will not reflect how talented they are at science, geography, art, PE…, and they certainly won’t highlight all their amazing personal characteristics.</a:t>
            </a:r>
          </a:p>
          <a:p>
            <a:pPr marL="152396" indent="0">
              <a:buNone/>
            </a:pPr>
            <a:endParaRPr lang="en-GB" sz="2800" dirty="0"/>
          </a:p>
          <a:p>
            <a:pPr marL="152396" indent="0">
              <a:buNone/>
            </a:pPr>
            <a:r>
              <a:rPr lang="en-GB" sz="2800" dirty="0">
                <a:solidFill>
                  <a:srgbClr val="283593"/>
                </a:solidFill>
              </a:rPr>
              <a:t>SATs don’t tell the whole story.</a:t>
            </a:r>
          </a:p>
          <a:p>
            <a:pPr marL="152396" indent="0">
              <a:buNone/>
            </a:pPr>
            <a:r>
              <a:rPr lang="en-GB" sz="2800" dirty="0"/>
              <a:t>Their results will say if they did or did not meet a certain standard but not necessarily by what margin. </a:t>
            </a:r>
          </a:p>
          <a:p>
            <a:pPr marL="152396" indent="0">
              <a:buNone/>
            </a:pPr>
            <a:endParaRPr lang="en-GB" sz="2800" dirty="0"/>
          </a:p>
          <a:p>
            <a:pPr marL="152396" indent="0">
              <a:buNone/>
            </a:pPr>
            <a:r>
              <a:rPr lang="en-GB" sz="2800" dirty="0">
                <a:solidFill>
                  <a:srgbClr val="283593"/>
                </a:solidFill>
              </a:rPr>
              <a:t>SATs are only four days out of a whole Primary School career. </a:t>
            </a:r>
          </a:p>
          <a:p>
            <a:pPr marL="152396" indent="0">
              <a:buNone/>
            </a:pPr>
            <a:endParaRPr lang="en-GB" dirty="0">
              <a:solidFill>
                <a:srgbClr val="283593"/>
              </a:solidFill>
            </a:endParaRPr>
          </a:p>
        </p:txBody>
      </p:sp>
      <p:sp>
        <p:nvSpPr>
          <p:cNvPr id="4" name="Slide Number Placeholder 3">
            <a:extLst>
              <a:ext uri="{FF2B5EF4-FFF2-40B4-BE49-F238E27FC236}">
                <a16:creationId xmlns:a16="http://schemas.microsoft.com/office/drawing/2014/main" id="{597CEDDE-C14D-4AB4-9CB7-119D80FBA6C5}"/>
              </a:ext>
            </a:extLst>
          </p:cNvPr>
          <p:cNvSpPr>
            <a:spLocks noGrp="1"/>
          </p:cNvSpPr>
          <p:nvPr>
            <p:ph type="sldNum" idx="12"/>
          </p:nvPr>
        </p:nvSpPr>
        <p:spPr/>
        <p:txBody>
          <a:bodyPr/>
          <a:lstStyle/>
          <a:p>
            <a:fld id="{00000000-1234-1234-1234-123412341234}" type="slidenum">
              <a:rPr lang="en" smtClean="0"/>
              <a:pPr/>
              <a:t>26</a:t>
            </a:fld>
            <a:endParaRPr lang="en"/>
          </a:p>
        </p:txBody>
      </p:sp>
    </p:spTree>
    <p:extLst>
      <p:ext uri="{BB962C8B-B14F-4D97-AF65-F5344CB8AC3E}">
        <p14:creationId xmlns:p14="http://schemas.microsoft.com/office/powerpoint/2010/main" val="1408789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fade">
                                      <p:cBhvr>
                                        <p:cTn id="1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99115-8F99-AE1E-C082-1950FB4450E5}"/>
              </a:ext>
            </a:extLst>
          </p:cNvPr>
          <p:cNvSpPr>
            <a:spLocks noGrp="1"/>
          </p:cNvSpPr>
          <p:nvPr>
            <p:ph type="title"/>
          </p:nvPr>
        </p:nvSpPr>
        <p:spPr/>
        <p:txBody>
          <a:bodyPr/>
          <a:lstStyle/>
          <a:p>
            <a:pPr algn="ctr"/>
            <a:r>
              <a:rPr lang="en-GB" sz="4000" dirty="0">
                <a:solidFill>
                  <a:schemeClr val="accent1"/>
                </a:solidFill>
              </a:rPr>
              <a:t>Our message to children</a:t>
            </a:r>
          </a:p>
        </p:txBody>
      </p:sp>
      <p:sp>
        <p:nvSpPr>
          <p:cNvPr id="4" name="TextBox 3">
            <a:extLst>
              <a:ext uri="{FF2B5EF4-FFF2-40B4-BE49-F238E27FC236}">
                <a16:creationId xmlns:a16="http://schemas.microsoft.com/office/drawing/2014/main" id="{A2DBA5D7-0BAB-6CAA-975C-C56A4271657B}"/>
              </a:ext>
            </a:extLst>
          </p:cNvPr>
          <p:cNvSpPr txBox="1"/>
          <p:nvPr/>
        </p:nvSpPr>
        <p:spPr>
          <a:xfrm>
            <a:off x="595425" y="1892595"/>
            <a:ext cx="11447720" cy="2677656"/>
          </a:xfrm>
          <a:prstGeom prst="rect">
            <a:avLst/>
          </a:prstGeom>
          <a:noFill/>
        </p:spPr>
        <p:txBody>
          <a:bodyPr wrap="square" rtlCol="0">
            <a:spAutoFit/>
          </a:bodyPr>
          <a:lstStyle/>
          <a:p>
            <a:r>
              <a:rPr lang="en-GB" sz="2800" dirty="0"/>
              <a:t>We have been really impressed with the commitment and effort that the children have already shown.</a:t>
            </a:r>
          </a:p>
          <a:p>
            <a:endParaRPr lang="en-GB" sz="2800" dirty="0"/>
          </a:p>
          <a:p>
            <a:r>
              <a:rPr lang="en-GB" sz="2800" dirty="0"/>
              <a:t>Our message to children is that we want them to show the best version of themselves and to be the best that they can be. We will continue to explain that all that can be expected of them is to try their very best.   </a:t>
            </a:r>
          </a:p>
        </p:txBody>
      </p:sp>
    </p:spTree>
    <p:extLst>
      <p:ext uri="{BB962C8B-B14F-4D97-AF65-F5344CB8AC3E}">
        <p14:creationId xmlns:p14="http://schemas.microsoft.com/office/powerpoint/2010/main" val="35485442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20B6307-EEEA-2421-06B6-4D93CB5C3DBD}"/>
              </a:ext>
            </a:extLst>
          </p:cNvPr>
          <p:cNvSpPr>
            <a:spLocks noGrp="1"/>
          </p:cNvSpPr>
          <p:nvPr>
            <p:ph type="body" idx="1"/>
          </p:nvPr>
        </p:nvSpPr>
        <p:spPr>
          <a:xfrm>
            <a:off x="500661" y="294621"/>
            <a:ext cx="11360800" cy="1842523"/>
          </a:xfrm>
        </p:spPr>
        <p:txBody>
          <a:bodyPr/>
          <a:lstStyle/>
          <a:p>
            <a:pPr marL="152396" indent="0" algn="ctr">
              <a:buNone/>
            </a:pPr>
            <a:endParaRPr lang="en-GB" sz="3600" dirty="0"/>
          </a:p>
        </p:txBody>
      </p:sp>
      <p:pic>
        <p:nvPicPr>
          <p:cNvPr id="5" name="Picture 4">
            <a:extLst>
              <a:ext uri="{FF2B5EF4-FFF2-40B4-BE49-F238E27FC236}">
                <a16:creationId xmlns:a16="http://schemas.microsoft.com/office/drawing/2014/main" id="{0BBDE196-53EA-5BAA-CC56-8BBE801311D2}"/>
              </a:ext>
            </a:extLst>
          </p:cNvPr>
          <p:cNvPicPr>
            <a:picLocks noChangeAspect="1"/>
          </p:cNvPicPr>
          <p:nvPr/>
        </p:nvPicPr>
        <p:blipFill>
          <a:blip r:embed="rId2"/>
          <a:stretch>
            <a:fillRect/>
          </a:stretch>
        </p:blipFill>
        <p:spPr>
          <a:xfrm>
            <a:off x="2102232" y="1499479"/>
            <a:ext cx="7221007" cy="3610504"/>
          </a:xfrm>
          <a:prstGeom prst="rect">
            <a:avLst/>
          </a:prstGeom>
        </p:spPr>
      </p:pic>
    </p:spTree>
    <p:extLst>
      <p:ext uri="{BB962C8B-B14F-4D97-AF65-F5344CB8AC3E}">
        <p14:creationId xmlns:p14="http://schemas.microsoft.com/office/powerpoint/2010/main" val="19671786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9917205-F99A-A5BA-CC1E-95EC04A61D2B}"/>
              </a:ext>
            </a:extLst>
          </p:cNvPr>
          <p:cNvSpPr>
            <a:spLocks noGrp="1"/>
          </p:cNvSpPr>
          <p:nvPr>
            <p:ph type="title"/>
          </p:nvPr>
        </p:nvSpPr>
        <p:spPr>
          <a:xfrm>
            <a:off x="217850" y="207250"/>
            <a:ext cx="8520600" cy="434776"/>
          </a:xfrm>
        </p:spPr>
        <p:txBody>
          <a:bodyPr>
            <a:normAutofit fontScale="90000"/>
          </a:bodyPr>
          <a:lstStyle/>
          <a:p>
            <a:r>
              <a:rPr lang="en-GB" dirty="0"/>
              <a:t>When and how the SATs are completed</a:t>
            </a:r>
          </a:p>
        </p:txBody>
      </p:sp>
      <p:sp>
        <p:nvSpPr>
          <p:cNvPr id="5" name="Text Placeholder 2">
            <a:extLst>
              <a:ext uri="{FF2B5EF4-FFF2-40B4-BE49-F238E27FC236}">
                <a16:creationId xmlns:a16="http://schemas.microsoft.com/office/drawing/2014/main" id="{F7657152-8ECB-4C43-9706-D15E39B40C36}"/>
              </a:ext>
            </a:extLst>
          </p:cNvPr>
          <p:cNvSpPr txBox="1">
            <a:spLocks/>
          </p:cNvSpPr>
          <p:nvPr/>
        </p:nvSpPr>
        <p:spPr>
          <a:xfrm>
            <a:off x="528008" y="794896"/>
            <a:ext cx="10867577" cy="5268208"/>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The tests take place during normal school hours, under exam conditions. </a:t>
            </a:r>
          </a:p>
          <a:p>
            <a:r>
              <a:rPr lang="en-GB" dirty="0"/>
              <a:t>Children are not allowed to talk to each other from the moment the assessments are handed out until they are collected at the end of the test. </a:t>
            </a:r>
          </a:p>
          <a:p>
            <a:r>
              <a:rPr lang="en-GB" dirty="0"/>
              <a:t>After the tests are completed, the papers are sent away to be marked </a:t>
            </a:r>
            <a:r>
              <a:rPr lang="en-GB" dirty="0">
                <a:solidFill>
                  <a:srgbClr val="283593"/>
                </a:solidFill>
              </a:rPr>
              <a:t>externally</a:t>
            </a:r>
            <a:r>
              <a:rPr lang="en-GB" dirty="0"/>
              <a:t>. </a:t>
            </a:r>
          </a:p>
          <a:p>
            <a:r>
              <a:rPr lang="en-GB" dirty="0"/>
              <a:t>The results are then sent to the school in July. </a:t>
            </a:r>
          </a:p>
          <a:p>
            <a:r>
              <a:rPr lang="en-GB" dirty="0"/>
              <a:t>Each test lasts no longer than 60 minutes: </a:t>
            </a:r>
          </a:p>
          <a:p>
            <a:pPr lvl="1">
              <a:lnSpc>
                <a:spcPct val="100000"/>
              </a:lnSpc>
              <a:spcBef>
                <a:spcPts val="0"/>
              </a:spcBef>
            </a:pPr>
            <a:r>
              <a:rPr lang="en-GB" dirty="0">
                <a:solidFill>
                  <a:srgbClr val="283593"/>
                </a:solidFill>
              </a:rPr>
              <a:t>Spelling, punctuation and grammar (paper 1: Grammar/ Punctuation) – 45 minutes</a:t>
            </a:r>
          </a:p>
          <a:p>
            <a:pPr lvl="1">
              <a:lnSpc>
                <a:spcPct val="100000"/>
              </a:lnSpc>
              <a:spcBef>
                <a:spcPts val="0"/>
              </a:spcBef>
            </a:pPr>
            <a:r>
              <a:rPr lang="en-GB" dirty="0">
                <a:solidFill>
                  <a:srgbClr val="283593"/>
                </a:solidFill>
              </a:rPr>
              <a:t>Spelling, punctuation and grammar (paper 2: Spelling) – 15 minutes</a:t>
            </a:r>
          </a:p>
          <a:p>
            <a:pPr lvl="1">
              <a:lnSpc>
                <a:spcPct val="100000"/>
              </a:lnSpc>
              <a:spcBef>
                <a:spcPts val="0"/>
              </a:spcBef>
            </a:pPr>
            <a:r>
              <a:rPr lang="en-GB" dirty="0">
                <a:solidFill>
                  <a:srgbClr val="283593"/>
                </a:solidFill>
              </a:rPr>
              <a:t>Reading – 60 minutes </a:t>
            </a:r>
          </a:p>
          <a:p>
            <a:pPr lvl="1">
              <a:lnSpc>
                <a:spcPct val="100000"/>
              </a:lnSpc>
              <a:spcBef>
                <a:spcPts val="0"/>
              </a:spcBef>
            </a:pPr>
            <a:r>
              <a:rPr lang="en-GB" dirty="0">
                <a:solidFill>
                  <a:srgbClr val="283593"/>
                </a:solidFill>
              </a:rPr>
              <a:t>Maths (paper 1: Arithmetic) – 30 minutes</a:t>
            </a:r>
          </a:p>
          <a:p>
            <a:pPr lvl="1">
              <a:lnSpc>
                <a:spcPct val="100000"/>
              </a:lnSpc>
              <a:spcBef>
                <a:spcPts val="0"/>
              </a:spcBef>
            </a:pPr>
            <a:r>
              <a:rPr lang="en-GB" dirty="0">
                <a:solidFill>
                  <a:srgbClr val="283593"/>
                </a:solidFill>
              </a:rPr>
              <a:t>Maths (paper 2: Reasoning) – 40 minutes</a:t>
            </a:r>
          </a:p>
          <a:p>
            <a:pPr lvl="1">
              <a:lnSpc>
                <a:spcPct val="100000"/>
              </a:lnSpc>
              <a:spcBef>
                <a:spcPts val="0"/>
              </a:spcBef>
            </a:pPr>
            <a:r>
              <a:rPr lang="en-GB" dirty="0">
                <a:solidFill>
                  <a:srgbClr val="283593"/>
                </a:solidFill>
              </a:rPr>
              <a:t>Maths (paper 3: Reasoning) – 40 minutes</a:t>
            </a:r>
          </a:p>
        </p:txBody>
      </p:sp>
    </p:spTree>
    <p:extLst>
      <p:ext uri="{BB962C8B-B14F-4D97-AF65-F5344CB8AC3E}">
        <p14:creationId xmlns:p14="http://schemas.microsoft.com/office/powerpoint/2010/main" val="2789741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5">
                                            <p:txEl>
                                              <p:pRg st="5" end="5"/>
                                            </p:txEl>
                                          </p:spTgt>
                                        </p:tgtEl>
                                        <p:attrNameLst>
                                          <p:attrName>style.visibility</p:attrName>
                                        </p:attrNameLst>
                                      </p:cBhvr>
                                      <p:to>
                                        <p:strVal val="visible"/>
                                      </p:to>
                                    </p:set>
                                    <p:animEffect transition="in" filter="fade">
                                      <p:cBhvr>
                                        <p:cTn id="30" dur="500"/>
                                        <p:tgtEl>
                                          <p:spTgt spid="5">
                                            <p:txEl>
                                              <p:pRg st="5" end="5"/>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5">
                                            <p:txEl>
                                              <p:pRg st="6" end="6"/>
                                            </p:txEl>
                                          </p:spTgt>
                                        </p:tgtEl>
                                        <p:attrNameLst>
                                          <p:attrName>style.visibility</p:attrName>
                                        </p:attrNameLst>
                                      </p:cBhvr>
                                      <p:to>
                                        <p:strVal val="visible"/>
                                      </p:to>
                                    </p:set>
                                    <p:animEffect transition="in" filter="fade">
                                      <p:cBhvr>
                                        <p:cTn id="33" dur="500"/>
                                        <p:tgtEl>
                                          <p:spTgt spid="5">
                                            <p:txEl>
                                              <p:pRg st="6" end="6"/>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5">
                                            <p:txEl>
                                              <p:pRg st="7" end="7"/>
                                            </p:txEl>
                                          </p:spTgt>
                                        </p:tgtEl>
                                        <p:attrNameLst>
                                          <p:attrName>style.visibility</p:attrName>
                                        </p:attrNameLst>
                                      </p:cBhvr>
                                      <p:to>
                                        <p:strVal val="visible"/>
                                      </p:to>
                                    </p:set>
                                    <p:animEffect transition="in" filter="fade">
                                      <p:cBhvr>
                                        <p:cTn id="36" dur="500"/>
                                        <p:tgtEl>
                                          <p:spTgt spid="5">
                                            <p:txEl>
                                              <p:pRg st="7" end="7"/>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animEffect transition="in" filter="fade">
                                      <p:cBhvr>
                                        <p:cTn id="39" dur="500"/>
                                        <p:tgtEl>
                                          <p:spTgt spid="5">
                                            <p:txEl>
                                              <p:pRg st="8" end="8"/>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5">
                                            <p:txEl>
                                              <p:pRg st="9" end="9"/>
                                            </p:txEl>
                                          </p:spTgt>
                                        </p:tgtEl>
                                        <p:attrNameLst>
                                          <p:attrName>style.visibility</p:attrName>
                                        </p:attrNameLst>
                                      </p:cBhvr>
                                      <p:to>
                                        <p:strVal val="visible"/>
                                      </p:to>
                                    </p:set>
                                    <p:animEffect transition="in" filter="fade">
                                      <p:cBhvr>
                                        <p:cTn id="42" dur="500"/>
                                        <p:tgtEl>
                                          <p:spTgt spid="5">
                                            <p:txEl>
                                              <p:pRg st="9" end="9"/>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5">
                                            <p:txEl>
                                              <p:pRg st="10" end="10"/>
                                            </p:txEl>
                                          </p:spTgt>
                                        </p:tgtEl>
                                        <p:attrNameLst>
                                          <p:attrName>style.visibility</p:attrName>
                                        </p:attrNameLst>
                                      </p:cBhvr>
                                      <p:to>
                                        <p:strVal val="visible"/>
                                      </p:to>
                                    </p:set>
                                    <p:animEffect transition="in" filter="fade">
                                      <p:cBhvr>
                                        <p:cTn id="45"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D0FFD41-EC96-B7D5-CC99-C9D6E15A9D95}"/>
              </a:ext>
            </a:extLst>
          </p:cNvPr>
          <p:cNvSpPr>
            <a:spLocks noGrp="1"/>
          </p:cNvSpPr>
          <p:nvPr>
            <p:ph type="title"/>
          </p:nvPr>
        </p:nvSpPr>
        <p:spPr>
          <a:xfrm>
            <a:off x="217850" y="207250"/>
            <a:ext cx="8520600" cy="434776"/>
          </a:xfrm>
        </p:spPr>
        <p:txBody>
          <a:bodyPr>
            <a:normAutofit fontScale="90000"/>
          </a:bodyPr>
          <a:lstStyle/>
          <a:p>
            <a:r>
              <a:rPr lang="en-GB" dirty="0"/>
              <a:t>Specific arrangements for SATs</a:t>
            </a:r>
          </a:p>
        </p:txBody>
      </p:sp>
      <p:sp>
        <p:nvSpPr>
          <p:cNvPr id="5" name="Text Placeholder 2">
            <a:extLst>
              <a:ext uri="{FF2B5EF4-FFF2-40B4-BE49-F238E27FC236}">
                <a16:creationId xmlns:a16="http://schemas.microsoft.com/office/drawing/2014/main" id="{435BBDAC-6CAE-D53D-3524-01D3D3E07069}"/>
              </a:ext>
            </a:extLst>
          </p:cNvPr>
          <p:cNvSpPr txBox="1">
            <a:spLocks/>
          </p:cNvSpPr>
          <p:nvPr/>
        </p:nvSpPr>
        <p:spPr>
          <a:xfrm>
            <a:off x="370693" y="946552"/>
            <a:ext cx="11624661" cy="591144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 indent="0">
              <a:buFont typeface="Arial" panose="020B0604020202020204" pitchFamily="34" charset="0"/>
              <a:buNone/>
            </a:pPr>
            <a:r>
              <a:rPr lang="en-GB" dirty="0"/>
              <a:t>Children with additional needs (who have similar support as part of day-to-day learning in school) may be allotted specific arrangements, including:</a:t>
            </a:r>
          </a:p>
          <a:p>
            <a:r>
              <a:rPr lang="en-GB" dirty="0"/>
              <a:t>Additional (extra) time;</a:t>
            </a:r>
          </a:p>
          <a:p>
            <a:r>
              <a:rPr lang="en-GB" dirty="0"/>
              <a:t>Tests being opened early to be modified;</a:t>
            </a:r>
          </a:p>
          <a:p>
            <a:r>
              <a:rPr lang="en-GB" dirty="0"/>
              <a:t>An adult to scribe (write) for them;</a:t>
            </a:r>
          </a:p>
          <a:p>
            <a:r>
              <a:rPr lang="en-GB" dirty="0"/>
              <a:t>Using word processors independently; </a:t>
            </a:r>
          </a:p>
          <a:p>
            <a:r>
              <a:rPr lang="en-GB" dirty="0"/>
              <a:t>An adult to read for them (including a translator);</a:t>
            </a:r>
          </a:p>
          <a:p>
            <a:r>
              <a:rPr lang="en-GB" dirty="0"/>
              <a:t>The use of prompts or rest breaks;</a:t>
            </a:r>
          </a:p>
          <a:p>
            <a:r>
              <a:rPr lang="en-GB" dirty="0"/>
              <a:t>Arrangements for children who are ill or injured at the time of the tests. </a:t>
            </a:r>
          </a:p>
          <a:p>
            <a:pPr marL="114300" indent="0">
              <a:buFont typeface="Arial" panose="020B0604020202020204" pitchFamily="34" charset="0"/>
              <a:buNone/>
            </a:pPr>
            <a:endParaRPr lang="en-GB" dirty="0"/>
          </a:p>
          <a:p>
            <a:pPr marL="114300" indent="0">
              <a:buFont typeface="Arial" panose="020B0604020202020204" pitchFamily="34" charset="0"/>
              <a:buNone/>
            </a:pPr>
            <a:r>
              <a:rPr lang="en-GB" sz="1600" i="1" kern="0" dirty="0">
                <a:solidFill>
                  <a:srgbClr val="000000"/>
                </a:solidFill>
                <a:latin typeface="Arial"/>
                <a:ea typeface="Arial"/>
                <a:cs typeface="Arial"/>
                <a:sym typeface="Arial"/>
              </a:rPr>
              <a:t>Pupils with an EHCP are automatically allowed up to 25% additional time (except for the spelling paper, which is not strictly timed). Pupils who use the modified large print or braille versions of the tests are automatically allowed up to 100% additional time.</a:t>
            </a:r>
            <a:endParaRPr lang="en-GB" sz="1050" i="1" dirty="0"/>
          </a:p>
        </p:txBody>
      </p:sp>
    </p:spTree>
    <p:extLst>
      <p:ext uri="{BB962C8B-B14F-4D97-AF65-F5344CB8AC3E}">
        <p14:creationId xmlns:p14="http://schemas.microsoft.com/office/powerpoint/2010/main" val="38105907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8EB87-34E2-4FA1-BF4C-1A73D8B2D8D7}"/>
              </a:ext>
            </a:extLst>
          </p:cNvPr>
          <p:cNvSpPr>
            <a:spLocks noGrp="1"/>
          </p:cNvSpPr>
          <p:nvPr>
            <p:ph type="title"/>
          </p:nvPr>
        </p:nvSpPr>
        <p:spPr>
          <a:xfrm>
            <a:off x="162876" y="53291"/>
            <a:ext cx="11360800" cy="579701"/>
          </a:xfrm>
        </p:spPr>
        <p:txBody>
          <a:bodyPr/>
          <a:lstStyle/>
          <a:p>
            <a:r>
              <a:rPr lang="en-GB" sz="3600" dirty="0"/>
              <a:t>The results</a:t>
            </a:r>
          </a:p>
        </p:txBody>
      </p:sp>
      <p:sp>
        <p:nvSpPr>
          <p:cNvPr id="3" name="Text Placeholder 2">
            <a:extLst>
              <a:ext uri="{FF2B5EF4-FFF2-40B4-BE49-F238E27FC236}">
                <a16:creationId xmlns:a16="http://schemas.microsoft.com/office/drawing/2014/main" id="{3E834413-BBEC-4484-B7A4-0F7F630A4700}"/>
              </a:ext>
            </a:extLst>
          </p:cNvPr>
          <p:cNvSpPr>
            <a:spLocks noGrp="1"/>
          </p:cNvSpPr>
          <p:nvPr>
            <p:ph type="body" idx="1"/>
          </p:nvPr>
        </p:nvSpPr>
        <p:spPr/>
        <p:txBody>
          <a:bodyPr/>
          <a:lstStyle/>
          <a:p>
            <a:pPr marL="152396" indent="0">
              <a:buNone/>
            </a:pPr>
            <a:r>
              <a:rPr lang="en-GB" sz="2400" dirty="0"/>
              <a:t>Tests are marked externally. Once marked, the tests will be given the following scores:</a:t>
            </a:r>
          </a:p>
          <a:p>
            <a:r>
              <a:rPr lang="en-GB" sz="2400" dirty="0"/>
              <a:t>A raw score (total number of marks achieved for each paper);</a:t>
            </a:r>
          </a:p>
          <a:p>
            <a:r>
              <a:rPr lang="en-GB" sz="2400" dirty="0"/>
              <a:t>A scaled score (see below);</a:t>
            </a:r>
          </a:p>
          <a:p>
            <a:r>
              <a:rPr lang="en-GB" sz="2400" dirty="0"/>
              <a:t>A judgement on if the National Standard has been met. </a:t>
            </a:r>
          </a:p>
          <a:p>
            <a:endParaRPr lang="en-GB" sz="2400" dirty="0"/>
          </a:p>
          <a:p>
            <a:pPr marL="152396" indent="0">
              <a:buNone/>
            </a:pPr>
            <a:r>
              <a:rPr lang="en-GB" sz="2400" dirty="0"/>
              <a:t>After marking each test, the external marker will convert the raw score to a scaled score. Even though the tests are made to the same standard each year, the questions must be different. This means the difficulty of the tests may vary. Scaled scores ensures an accurate comparison of performance over time.</a:t>
            </a:r>
          </a:p>
          <a:p>
            <a:pPr marL="152396" indent="0">
              <a:buNone/>
            </a:pPr>
            <a:endParaRPr lang="en-GB" sz="2400" dirty="0"/>
          </a:p>
          <a:p>
            <a:pPr marL="152396" indent="0">
              <a:buNone/>
            </a:pPr>
            <a:r>
              <a:rPr lang="en-GB" sz="2400" dirty="0"/>
              <a:t>Scaled scores range from 80 to 120. </a:t>
            </a:r>
          </a:p>
          <a:p>
            <a:pPr marL="152396" indent="0">
              <a:buNone/>
            </a:pPr>
            <a:r>
              <a:rPr lang="en-GB" sz="2400" dirty="0">
                <a:solidFill>
                  <a:srgbClr val="283593"/>
                </a:solidFill>
              </a:rPr>
              <a:t>A scaled score of 100 or more shows the pupil is meeting the National Standard. </a:t>
            </a:r>
          </a:p>
          <a:p>
            <a:pPr marL="152396" indent="0">
              <a:buNone/>
            </a:pPr>
            <a:endParaRPr lang="en-GB" sz="2400" dirty="0">
              <a:solidFill>
                <a:srgbClr val="283593"/>
              </a:solidFill>
            </a:endParaRPr>
          </a:p>
          <a:p>
            <a:pPr marL="152396" indent="0">
              <a:buNone/>
            </a:pPr>
            <a:r>
              <a:rPr lang="en-GB" sz="2400" dirty="0">
                <a:solidFill>
                  <a:srgbClr val="283593"/>
                </a:solidFill>
                <a:highlight>
                  <a:srgbClr val="FFFF00"/>
                </a:highlight>
              </a:rPr>
              <a:t>GDS</a:t>
            </a:r>
          </a:p>
        </p:txBody>
      </p:sp>
      <p:sp>
        <p:nvSpPr>
          <p:cNvPr id="4" name="Slide Number Placeholder 3">
            <a:extLst>
              <a:ext uri="{FF2B5EF4-FFF2-40B4-BE49-F238E27FC236}">
                <a16:creationId xmlns:a16="http://schemas.microsoft.com/office/drawing/2014/main" id="{B1E5C3B9-0714-42EF-9E79-93F44F8F6E3B}"/>
              </a:ext>
            </a:extLst>
          </p:cNvPr>
          <p:cNvSpPr>
            <a:spLocks noGrp="1"/>
          </p:cNvSpPr>
          <p:nvPr>
            <p:ph type="sldNum" idx="12"/>
          </p:nvPr>
        </p:nvSpPr>
        <p:spPr/>
        <p:txBody>
          <a:bodyPr/>
          <a:lstStyle/>
          <a:p>
            <a:fld id="{00000000-1234-1234-1234-123412341234}" type="slidenum">
              <a:rPr lang="en" smtClean="0"/>
              <a:pPr/>
              <a:t>5</a:t>
            </a:fld>
            <a:endParaRPr lang="en"/>
          </a:p>
        </p:txBody>
      </p:sp>
    </p:spTree>
    <p:extLst>
      <p:ext uri="{BB962C8B-B14F-4D97-AF65-F5344CB8AC3E}">
        <p14:creationId xmlns:p14="http://schemas.microsoft.com/office/powerpoint/2010/main" val="960689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7" end="7"/>
                                            </p:txEl>
                                          </p:spTgt>
                                        </p:tgtEl>
                                        <p:attrNameLst>
                                          <p:attrName>style.visibility</p:attrName>
                                        </p:attrNameLst>
                                      </p:cBhvr>
                                      <p:to>
                                        <p:strVal val="visible"/>
                                      </p:to>
                                    </p:set>
                                    <p:animEffect transition="in" filter="fade">
                                      <p:cBhvr>
                                        <p:cTn id="10" dur="500"/>
                                        <p:tgtEl>
                                          <p:spTgt spid="3">
                                            <p:txEl>
                                              <p:pRg st="7" end="7"/>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animEffect transition="in" filter="fade">
                                      <p:cBhvr>
                                        <p:cTn id="13" dur="500"/>
                                        <p:tgtEl>
                                          <p:spTgt spid="3">
                                            <p:txEl>
                                              <p:pRg st="8" end="8"/>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10" end="10"/>
                                            </p:txEl>
                                          </p:spTgt>
                                        </p:tgtEl>
                                        <p:attrNameLst>
                                          <p:attrName>style.visibility</p:attrName>
                                        </p:attrNameLst>
                                      </p:cBhvr>
                                      <p:to>
                                        <p:strVal val="visible"/>
                                      </p:to>
                                    </p:set>
                                    <p:animEffect transition="in" filter="fade">
                                      <p:cBhvr>
                                        <p:cTn id="16"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EB894-B6F5-9B62-728B-9FF5A6C35B4F}"/>
              </a:ext>
            </a:extLst>
          </p:cNvPr>
          <p:cNvSpPr>
            <a:spLocks noGrp="1"/>
          </p:cNvSpPr>
          <p:nvPr>
            <p:ph type="title"/>
          </p:nvPr>
        </p:nvSpPr>
        <p:spPr/>
        <p:txBody>
          <a:bodyPr/>
          <a:lstStyle/>
          <a:p>
            <a:r>
              <a:rPr lang="en-GB" sz="3200" dirty="0"/>
              <a:t>What the results are used for</a:t>
            </a:r>
          </a:p>
        </p:txBody>
      </p:sp>
      <p:sp>
        <p:nvSpPr>
          <p:cNvPr id="3" name="Text Placeholder 2">
            <a:extLst>
              <a:ext uri="{FF2B5EF4-FFF2-40B4-BE49-F238E27FC236}">
                <a16:creationId xmlns:a16="http://schemas.microsoft.com/office/drawing/2014/main" id="{8A7CB93F-E105-5A40-7FD3-93517E4D6B43}"/>
              </a:ext>
            </a:extLst>
          </p:cNvPr>
          <p:cNvSpPr>
            <a:spLocks noGrp="1"/>
          </p:cNvSpPr>
          <p:nvPr>
            <p:ph type="body" idx="1"/>
          </p:nvPr>
        </p:nvSpPr>
        <p:spPr>
          <a:xfrm>
            <a:off x="415600" y="1581160"/>
            <a:ext cx="11360800" cy="5106097"/>
          </a:xfrm>
        </p:spPr>
        <p:txBody>
          <a:bodyPr/>
          <a:lstStyle/>
          <a:p>
            <a:pPr marL="152396" indent="0">
              <a:buNone/>
            </a:pPr>
            <a:r>
              <a:rPr lang="en-GB" sz="3200" dirty="0"/>
              <a:t>Secondary schools will use SATs results to place pupils into ability sets.</a:t>
            </a:r>
          </a:p>
          <a:p>
            <a:pPr marL="152396" indent="0">
              <a:buNone/>
            </a:pPr>
            <a:endParaRPr lang="en-GB" sz="3200" dirty="0"/>
          </a:p>
          <a:p>
            <a:pPr marL="152396" indent="0">
              <a:buNone/>
            </a:pPr>
            <a:r>
              <a:rPr lang="en-GB" sz="3200" dirty="0"/>
              <a:t>However, during in depth transition meetings teachers will share their own assessments with secondary schools. We will be able to give more context to a child’s ability and explain if they have had a bad day during their assessments.</a:t>
            </a:r>
          </a:p>
          <a:p>
            <a:pPr marL="152396" indent="0">
              <a:buNone/>
            </a:pPr>
            <a:r>
              <a:rPr lang="en-GB" dirty="0"/>
              <a:t> </a:t>
            </a:r>
          </a:p>
        </p:txBody>
      </p:sp>
    </p:spTree>
    <p:extLst>
      <p:ext uri="{BB962C8B-B14F-4D97-AF65-F5344CB8AC3E}">
        <p14:creationId xmlns:p14="http://schemas.microsoft.com/office/powerpoint/2010/main" val="13263461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0291D-AFEA-4124-B1F8-9952DA88D993}"/>
              </a:ext>
            </a:extLst>
          </p:cNvPr>
          <p:cNvSpPr>
            <a:spLocks noGrp="1"/>
          </p:cNvSpPr>
          <p:nvPr>
            <p:ph type="title"/>
          </p:nvPr>
        </p:nvSpPr>
        <p:spPr/>
        <p:txBody>
          <a:bodyPr/>
          <a:lstStyle/>
          <a:p>
            <a:r>
              <a:rPr lang="en-GB" dirty="0"/>
              <a:t>Grammar, Punctuation and Spelling: Monday 11</a:t>
            </a:r>
            <a:r>
              <a:rPr lang="en-GB" baseline="30000" dirty="0"/>
              <a:t>th</a:t>
            </a:r>
            <a:r>
              <a:rPr lang="en-GB" dirty="0"/>
              <a:t> May</a:t>
            </a:r>
          </a:p>
        </p:txBody>
      </p:sp>
      <p:sp>
        <p:nvSpPr>
          <p:cNvPr id="3" name="Text Placeholder 2">
            <a:extLst>
              <a:ext uri="{FF2B5EF4-FFF2-40B4-BE49-F238E27FC236}">
                <a16:creationId xmlns:a16="http://schemas.microsoft.com/office/drawing/2014/main" id="{A0C704FD-CCA7-4A19-AB0F-1FE779016FE4}"/>
              </a:ext>
            </a:extLst>
          </p:cNvPr>
          <p:cNvSpPr>
            <a:spLocks noGrp="1"/>
          </p:cNvSpPr>
          <p:nvPr>
            <p:ph type="body" idx="1"/>
          </p:nvPr>
        </p:nvSpPr>
        <p:spPr/>
        <p:txBody>
          <a:bodyPr/>
          <a:lstStyle/>
          <a:p>
            <a:pPr marL="152396" indent="0">
              <a:buNone/>
            </a:pPr>
            <a:r>
              <a:rPr lang="en-GB" sz="3200" dirty="0"/>
              <a:t>Grammar, punctuation and spelling consists of two papers.</a:t>
            </a:r>
          </a:p>
          <a:p>
            <a:pPr marL="152396" indent="0">
              <a:buNone/>
            </a:pPr>
            <a:endParaRPr lang="en-GB" sz="3200" dirty="0"/>
          </a:p>
          <a:p>
            <a:r>
              <a:rPr lang="en-GB" sz="3200" dirty="0"/>
              <a:t>Paper 1 focuses on all three elements (grammar, punctuation and spelling or GPS). The paper lasts for </a:t>
            </a:r>
            <a:r>
              <a:rPr lang="en-GB" sz="3200" dirty="0">
                <a:solidFill>
                  <a:srgbClr val="283593"/>
                </a:solidFill>
              </a:rPr>
              <a:t>45 minutes</a:t>
            </a:r>
            <a:r>
              <a:rPr lang="en-GB" sz="3200" dirty="0"/>
              <a:t>. </a:t>
            </a:r>
          </a:p>
          <a:p>
            <a:endParaRPr lang="en-GB" sz="3200" dirty="0"/>
          </a:p>
          <a:p>
            <a:r>
              <a:rPr lang="en-GB" sz="3200" dirty="0"/>
              <a:t>Paper 2 consists of a spelling test only. It should take approximately </a:t>
            </a:r>
            <a:r>
              <a:rPr lang="en-GB" sz="3200" dirty="0">
                <a:solidFill>
                  <a:srgbClr val="283593"/>
                </a:solidFill>
              </a:rPr>
              <a:t>15 minutes</a:t>
            </a:r>
            <a:r>
              <a:rPr lang="en-GB" sz="3200" dirty="0"/>
              <a:t>, although this is not a set amount of time (pupils should be given as much time as they need to complete the test).</a:t>
            </a:r>
          </a:p>
        </p:txBody>
      </p:sp>
      <p:sp>
        <p:nvSpPr>
          <p:cNvPr id="4" name="Slide Number Placeholder 3">
            <a:extLst>
              <a:ext uri="{FF2B5EF4-FFF2-40B4-BE49-F238E27FC236}">
                <a16:creationId xmlns:a16="http://schemas.microsoft.com/office/drawing/2014/main" id="{5B2C3E17-BA74-4697-B4C5-1419E32E1876}"/>
              </a:ext>
            </a:extLst>
          </p:cNvPr>
          <p:cNvSpPr>
            <a:spLocks noGrp="1"/>
          </p:cNvSpPr>
          <p:nvPr>
            <p:ph type="sldNum" idx="12"/>
          </p:nvPr>
        </p:nvSpPr>
        <p:spPr/>
        <p:txBody>
          <a:bodyPr/>
          <a:lstStyle/>
          <a:p>
            <a:fld id="{00000000-1234-1234-1234-123412341234}" type="slidenum">
              <a:rPr lang="en" smtClean="0"/>
              <a:pPr/>
              <a:t>7</a:t>
            </a:fld>
            <a:endParaRPr lang="en"/>
          </a:p>
        </p:txBody>
      </p:sp>
    </p:spTree>
    <p:extLst>
      <p:ext uri="{BB962C8B-B14F-4D97-AF65-F5344CB8AC3E}">
        <p14:creationId xmlns:p14="http://schemas.microsoft.com/office/powerpoint/2010/main" val="4105212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44FEE-BF17-403A-B56C-20102ECE6DD8}"/>
              </a:ext>
            </a:extLst>
          </p:cNvPr>
          <p:cNvSpPr>
            <a:spLocks noGrp="1"/>
          </p:cNvSpPr>
          <p:nvPr>
            <p:ph type="title"/>
          </p:nvPr>
        </p:nvSpPr>
        <p:spPr/>
        <p:txBody>
          <a:bodyPr/>
          <a:lstStyle/>
          <a:p>
            <a:r>
              <a:rPr lang="en-GB" sz="3200" dirty="0"/>
              <a:t>Grammar, Punctuation and Spelling: Paper 1 (GPS)</a:t>
            </a:r>
          </a:p>
        </p:txBody>
      </p:sp>
      <p:sp>
        <p:nvSpPr>
          <p:cNvPr id="3" name="Text Placeholder 2">
            <a:extLst>
              <a:ext uri="{FF2B5EF4-FFF2-40B4-BE49-F238E27FC236}">
                <a16:creationId xmlns:a16="http://schemas.microsoft.com/office/drawing/2014/main" id="{70E6D414-8B7F-4F09-9DB4-77ED9812EC3A}"/>
              </a:ext>
            </a:extLst>
          </p:cNvPr>
          <p:cNvSpPr>
            <a:spLocks noGrp="1"/>
          </p:cNvSpPr>
          <p:nvPr>
            <p:ph type="body" idx="1"/>
          </p:nvPr>
        </p:nvSpPr>
        <p:spPr/>
        <p:txBody>
          <a:bodyPr/>
          <a:lstStyle/>
          <a:p>
            <a:pPr marL="152396" indent="0">
              <a:buNone/>
            </a:pPr>
            <a:r>
              <a:rPr lang="en-GB" sz="2400" dirty="0"/>
              <a:t>The children will have been working hard with their class teacher on developing and securing their knowledge of the technical vocabulary needed in this test.</a:t>
            </a:r>
          </a:p>
          <a:p>
            <a:pPr marL="152396" indent="0">
              <a:buNone/>
            </a:pPr>
            <a:endParaRPr lang="en-GB" sz="2400" dirty="0"/>
          </a:p>
          <a:p>
            <a:pPr marL="152396" indent="0">
              <a:buNone/>
            </a:pPr>
            <a:r>
              <a:rPr lang="en-GB" sz="2400" dirty="0"/>
              <a:t>This test focuses on:</a:t>
            </a:r>
          </a:p>
          <a:p>
            <a:r>
              <a:rPr lang="en-GB" sz="2400" dirty="0">
                <a:solidFill>
                  <a:srgbClr val="283593"/>
                </a:solidFill>
              </a:rPr>
              <a:t>Grammatical terms/ word classes;</a:t>
            </a:r>
          </a:p>
          <a:p>
            <a:r>
              <a:rPr lang="en-GB" sz="2400" dirty="0">
                <a:solidFill>
                  <a:srgbClr val="283593"/>
                </a:solidFill>
              </a:rPr>
              <a:t>Functions of sentences;</a:t>
            </a:r>
          </a:p>
          <a:p>
            <a:r>
              <a:rPr lang="en-GB" sz="2400" dirty="0">
                <a:solidFill>
                  <a:srgbClr val="283593"/>
                </a:solidFill>
              </a:rPr>
              <a:t>Combining words, phrases and clauses;</a:t>
            </a:r>
          </a:p>
          <a:p>
            <a:r>
              <a:rPr lang="en-GB" sz="2400" dirty="0">
                <a:solidFill>
                  <a:srgbClr val="283593"/>
                </a:solidFill>
              </a:rPr>
              <a:t>Verb forms, tenses and consistency;</a:t>
            </a:r>
          </a:p>
          <a:p>
            <a:r>
              <a:rPr lang="en-GB" sz="2400" dirty="0">
                <a:solidFill>
                  <a:srgbClr val="283593"/>
                </a:solidFill>
              </a:rPr>
              <a:t>Punctuation;</a:t>
            </a:r>
          </a:p>
          <a:p>
            <a:r>
              <a:rPr lang="en-GB" sz="2400" dirty="0">
                <a:solidFill>
                  <a:srgbClr val="283593"/>
                </a:solidFill>
              </a:rPr>
              <a:t>Vocabulary;</a:t>
            </a:r>
          </a:p>
          <a:p>
            <a:r>
              <a:rPr lang="en-GB" sz="2400" dirty="0">
                <a:solidFill>
                  <a:srgbClr val="283593"/>
                </a:solidFill>
              </a:rPr>
              <a:t>Standard English and formality.</a:t>
            </a:r>
          </a:p>
          <a:p>
            <a:pPr marL="152396" indent="0">
              <a:buNone/>
            </a:pPr>
            <a:endParaRPr lang="en-GB" sz="2400" dirty="0"/>
          </a:p>
          <a:p>
            <a:pPr marL="152396" indent="0">
              <a:buNone/>
            </a:pPr>
            <a:r>
              <a:rPr lang="en-GB" sz="2400" dirty="0"/>
              <a:t>This test requires a range of answer types but does not require longer formal answers. </a:t>
            </a:r>
          </a:p>
        </p:txBody>
      </p:sp>
      <p:sp>
        <p:nvSpPr>
          <p:cNvPr id="4" name="Slide Number Placeholder 3">
            <a:extLst>
              <a:ext uri="{FF2B5EF4-FFF2-40B4-BE49-F238E27FC236}">
                <a16:creationId xmlns:a16="http://schemas.microsoft.com/office/drawing/2014/main" id="{5A1FE52C-928B-4680-BDAC-AE5863D8A471}"/>
              </a:ext>
            </a:extLst>
          </p:cNvPr>
          <p:cNvSpPr>
            <a:spLocks noGrp="1"/>
          </p:cNvSpPr>
          <p:nvPr>
            <p:ph type="sldNum" idx="12"/>
          </p:nvPr>
        </p:nvSpPr>
        <p:spPr/>
        <p:txBody>
          <a:bodyPr/>
          <a:lstStyle/>
          <a:p>
            <a:fld id="{00000000-1234-1234-1234-123412341234}" type="slidenum">
              <a:rPr lang="en" smtClean="0"/>
              <a:pPr/>
              <a:t>8</a:t>
            </a:fld>
            <a:endParaRPr lang="en"/>
          </a:p>
        </p:txBody>
      </p:sp>
    </p:spTree>
    <p:extLst>
      <p:ext uri="{BB962C8B-B14F-4D97-AF65-F5344CB8AC3E}">
        <p14:creationId xmlns:p14="http://schemas.microsoft.com/office/powerpoint/2010/main" val="766086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500"/>
                                        <p:tgtEl>
                                          <p:spTgt spid="3">
                                            <p:txEl>
                                              <p:pRg st="9" end="9"/>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animEffect transition="in" filter="fade">
                                      <p:cBhvr>
                                        <p:cTn id="31"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A06471C-ED3A-7840-A52D-A10ED78927C5}"/>
              </a:ext>
            </a:extLst>
          </p:cNvPr>
          <p:cNvPicPr>
            <a:picLocks noChangeAspect="1"/>
          </p:cNvPicPr>
          <p:nvPr/>
        </p:nvPicPr>
        <p:blipFill>
          <a:blip r:embed="rId3"/>
          <a:stretch>
            <a:fillRect/>
          </a:stretch>
        </p:blipFill>
        <p:spPr>
          <a:xfrm>
            <a:off x="1423155" y="5175686"/>
            <a:ext cx="6145756" cy="1393156"/>
          </a:xfrm>
          <a:prstGeom prst="rect">
            <a:avLst/>
          </a:prstGeom>
          <a:effectLst>
            <a:outerShdw blurRad="50800" dist="38100" dir="2700000" algn="tl" rotWithShape="0">
              <a:prstClr val="black">
                <a:alpha val="40000"/>
              </a:prstClr>
            </a:outerShdw>
          </a:effectLst>
        </p:spPr>
      </p:pic>
      <p:pic>
        <p:nvPicPr>
          <p:cNvPr id="15" name="Picture 14">
            <a:extLst>
              <a:ext uri="{FF2B5EF4-FFF2-40B4-BE49-F238E27FC236}">
                <a16:creationId xmlns:a16="http://schemas.microsoft.com/office/drawing/2014/main" id="{53838FE3-3647-7C45-AAE0-3A802657FF93}"/>
              </a:ext>
            </a:extLst>
          </p:cNvPr>
          <p:cNvPicPr>
            <a:picLocks noChangeAspect="1"/>
          </p:cNvPicPr>
          <p:nvPr/>
        </p:nvPicPr>
        <p:blipFill>
          <a:blip r:embed="rId4"/>
          <a:stretch>
            <a:fillRect/>
          </a:stretch>
        </p:blipFill>
        <p:spPr>
          <a:xfrm>
            <a:off x="298682" y="1611431"/>
            <a:ext cx="5615647" cy="2273771"/>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1809F75A-971B-3B4F-AE8C-CD179C22E67F}"/>
              </a:ext>
            </a:extLst>
          </p:cNvPr>
          <p:cNvPicPr>
            <a:picLocks noChangeAspect="1"/>
          </p:cNvPicPr>
          <p:nvPr/>
        </p:nvPicPr>
        <p:blipFill>
          <a:blip r:embed="rId5"/>
          <a:stretch>
            <a:fillRect/>
          </a:stretch>
        </p:blipFill>
        <p:spPr>
          <a:xfrm>
            <a:off x="5449026" y="3794716"/>
            <a:ext cx="6444293" cy="1164965"/>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A1044FEE-BF17-403A-B56C-20102ECE6DD8}"/>
              </a:ext>
            </a:extLst>
          </p:cNvPr>
          <p:cNvSpPr>
            <a:spLocks noGrp="1"/>
          </p:cNvSpPr>
          <p:nvPr>
            <p:ph type="title"/>
          </p:nvPr>
        </p:nvSpPr>
        <p:spPr/>
        <p:txBody>
          <a:bodyPr/>
          <a:lstStyle/>
          <a:p>
            <a:r>
              <a:rPr lang="en-GB" dirty="0"/>
              <a:t>Grammar, Punctuation and Spelling: Paper 1 (GPS)</a:t>
            </a:r>
          </a:p>
        </p:txBody>
      </p:sp>
      <p:sp>
        <p:nvSpPr>
          <p:cNvPr id="3" name="Text Placeholder 2">
            <a:extLst>
              <a:ext uri="{FF2B5EF4-FFF2-40B4-BE49-F238E27FC236}">
                <a16:creationId xmlns:a16="http://schemas.microsoft.com/office/drawing/2014/main" id="{70E6D414-8B7F-4F09-9DB4-77ED9812EC3A}"/>
              </a:ext>
            </a:extLst>
          </p:cNvPr>
          <p:cNvSpPr>
            <a:spLocks noGrp="1"/>
          </p:cNvSpPr>
          <p:nvPr>
            <p:ph type="body" idx="1"/>
          </p:nvPr>
        </p:nvSpPr>
        <p:spPr>
          <a:xfrm>
            <a:off x="415600" y="985737"/>
            <a:ext cx="11360800" cy="579703"/>
          </a:xfrm>
        </p:spPr>
        <p:txBody>
          <a:bodyPr/>
          <a:lstStyle/>
          <a:p>
            <a:pPr marL="152396" indent="0">
              <a:buNone/>
            </a:pPr>
            <a:r>
              <a:rPr lang="en-GB" dirty="0"/>
              <a:t>Example questions: </a:t>
            </a:r>
          </a:p>
        </p:txBody>
      </p:sp>
      <p:sp>
        <p:nvSpPr>
          <p:cNvPr id="4" name="Slide Number Placeholder 3">
            <a:extLst>
              <a:ext uri="{FF2B5EF4-FFF2-40B4-BE49-F238E27FC236}">
                <a16:creationId xmlns:a16="http://schemas.microsoft.com/office/drawing/2014/main" id="{5A1FE52C-928B-4680-BDAC-AE5863D8A471}"/>
              </a:ext>
            </a:extLst>
          </p:cNvPr>
          <p:cNvSpPr>
            <a:spLocks noGrp="1"/>
          </p:cNvSpPr>
          <p:nvPr>
            <p:ph type="sldNum" idx="12"/>
          </p:nvPr>
        </p:nvSpPr>
        <p:spPr/>
        <p:txBody>
          <a:bodyPr/>
          <a:lstStyle/>
          <a:p>
            <a:fld id="{00000000-1234-1234-1234-123412341234}" type="slidenum">
              <a:rPr lang="en" smtClean="0"/>
              <a:pPr/>
              <a:t>9</a:t>
            </a:fld>
            <a:endParaRPr lang="en"/>
          </a:p>
        </p:txBody>
      </p:sp>
      <p:grpSp>
        <p:nvGrpSpPr>
          <p:cNvPr id="5" name="Group 4">
            <a:extLst>
              <a:ext uri="{FF2B5EF4-FFF2-40B4-BE49-F238E27FC236}">
                <a16:creationId xmlns:a16="http://schemas.microsoft.com/office/drawing/2014/main" id="{32506F66-DA2B-4F27-8604-E2CE54DA20FA}"/>
              </a:ext>
            </a:extLst>
          </p:cNvPr>
          <p:cNvGrpSpPr/>
          <p:nvPr/>
        </p:nvGrpSpPr>
        <p:grpSpPr>
          <a:xfrm>
            <a:off x="1950294" y="2190690"/>
            <a:ext cx="7046004" cy="4354487"/>
            <a:chOff x="1462720" y="1643017"/>
            <a:chExt cx="5284503" cy="3265865"/>
          </a:xfrm>
        </p:grpSpPr>
        <p:sp>
          <p:nvSpPr>
            <p:cNvPr id="8" name="Text Placeholder 2">
              <a:extLst>
                <a:ext uri="{FF2B5EF4-FFF2-40B4-BE49-F238E27FC236}">
                  <a16:creationId xmlns:a16="http://schemas.microsoft.com/office/drawing/2014/main" id="{1525917A-6D61-4BD2-9ADC-721FB961E2A4}"/>
                </a:ext>
              </a:extLst>
            </p:cNvPr>
            <p:cNvSpPr txBox="1">
              <a:spLocks/>
            </p:cNvSpPr>
            <p:nvPr/>
          </p:nvSpPr>
          <p:spPr>
            <a:xfrm>
              <a:off x="3070218" y="1643017"/>
              <a:ext cx="301807" cy="269793"/>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None/>
              </a:pPr>
              <a:r>
                <a:rPr lang="en-GB" dirty="0">
                  <a:sym typeface="Wingdings" panose="05000000000000000000" pitchFamily="2" charset="2"/>
                </a:rPr>
                <a:t></a:t>
              </a:r>
              <a:endParaRPr lang="en-GB" u="sng" dirty="0"/>
            </a:p>
          </p:txBody>
        </p:sp>
        <p:sp>
          <p:nvSpPr>
            <p:cNvPr id="9" name="Text Placeholder 2">
              <a:extLst>
                <a:ext uri="{FF2B5EF4-FFF2-40B4-BE49-F238E27FC236}">
                  <a16:creationId xmlns:a16="http://schemas.microsoft.com/office/drawing/2014/main" id="{64E58BDC-7AF2-426A-AE9B-EEDBABE4F00E}"/>
                </a:ext>
              </a:extLst>
            </p:cNvPr>
            <p:cNvSpPr txBox="1">
              <a:spLocks/>
            </p:cNvSpPr>
            <p:nvPr/>
          </p:nvSpPr>
          <p:spPr>
            <a:xfrm>
              <a:off x="6122035" y="3312484"/>
              <a:ext cx="625188" cy="434777"/>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gn="ctr">
                <a:lnSpc>
                  <a:spcPct val="100000"/>
                </a:lnSpc>
                <a:buNone/>
              </a:pPr>
              <a:r>
                <a:rPr lang="en-GB" dirty="0">
                  <a:sym typeface="Wingdings" panose="05000000000000000000" pitchFamily="2" charset="2"/>
                </a:rPr>
                <a:t>over</a:t>
              </a:r>
              <a:endParaRPr lang="en-GB" u="sng" dirty="0"/>
            </a:p>
          </p:txBody>
        </p:sp>
        <p:sp>
          <p:nvSpPr>
            <p:cNvPr id="10" name="Text Placeholder 2">
              <a:extLst>
                <a:ext uri="{FF2B5EF4-FFF2-40B4-BE49-F238E27FC236}">
                  <a16:creationId xmlns:a16="http://schemas.microsoft.com/office/drawing/2014/main" id="{647DA8BF-3FE4-4EAF-B58C-F5BE5B8C1C8B}"/>
                </a:ext>
              </a:extLst>
            </p:cNvPr>
            <p:cNvSpPr txBox="1">
              <a:spLocks/>
            </p:cNvSpPr>
            <p:nvPr/>
          </p:nvSpPr>
          <p:spPr>
            <a:xfrm>
              <a:off x="1462720" y="4511399"/>
              <a:ext cx="3618046" cy="397483"/>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None/>
              </a:pPr>
              <a:r>
                <a:rPr lang="en-GB" dirty="0">
                  <a:sym typeface="Wingdings" panose="05000000000000000000" pitchFamily="2" charset="2"/>
                </a:rPr>
                <a:t>e.g. </a:t>
              </a:r>
              <a:r>
                <a:rPr lang="en-GB" dirty="0"/>
                <a:t>We were disturbed by the noise of the traffic.</a:t>
              </a:r>
              <a:endParaRPr lang="en-GB" u="sng" dirty="0"/>
            </a:p>
          </p:txBody>
        </p:sp>
      </p:grpSp>
    </p:spTree>
    <p:extLst>
      <p:ext uri="{BB962C8B-B14F-4D97-AF65-F5344CB8AC3E}">
        <p14:creationId xmlns:p14="http://schemas.microsoft.com/office/powerpoint/2010/main" val="2883483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139</TotalTime>
  <Words>2260</Words>
  <Application>Microsoft Office PowerPoint</Application>
  <PresentationFormat>Widescreen</PresentationFormat>
  <Paragraphs>250</Paragraphs>
  <Slides>28</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Aptos</vt:lpstr>
      <vt:lpstr>Aptos Display</vt:lpstr>
      <vt:lpstr>Arial</vt:lpstr>
      <vt:lpstr>Cambria Math</vt:lpstr>
      <vt:lpstr>Nunito</vt:lpstr>
      <vt:lpstr>Wingdings</vt:lpstr>
      <vt:lpstr>Office Theme</vt:lpstr>
      <vt:lpstr>PowerPoint Presentation</vt:lpstr>
      <vt:lpstr>PowerPoint Presentation</vt:lpstr>
      <vt:lpstr>When and how the SATs are completed</vt:lpstr>
      <vt:lpstr>Specific arrangements for SATs</vt:lpstr>
      <vt:lpstr>The results</vt:lpstr>
      <vt:lpstr>What the results are used for</vt:lpstr>
      <vt:lpstr>Grammar, Punctuation and Spelling: Monday 11th May</vt:lpstr>
      <vt:lpstr>Grammar, Punctuation and Spelling: Paper 1 (GPS)</vt:lpstr>
      <vt:lpstr>Grammar, Punctuation and Spelling: Paper 1 (GPS)</vt:lpstr>
      <vt:lpstr>Grammar, Punctuation and Spelling: Paper 2 (spelling)</vt:lpstr>
      <vt:lpstr>Reading: Tuesday 12th May </vt:lpstr>
      <vt:lpstr>Reading </vt:lpstr>
      <vt:lpstr>Reading </vt:lpstr>
      <vt:lpstr>Reading </vt:lpstr>
      <vt:lpstr>Reading </vt:lpstr>
      <vt:lpstr>Maths: Wednesday 13th May and Thursday 14th May</vt:lpstr>
      <vt:lpstr>Maths Paper 1 (Arithmetic)</vt:lpstr>
      <vt:lpstr>Maths Paper 1 (Arithmetic)</vt:lpstr>
      <vt:lpstr>Maths Paper 1 (Arithmetic)</vt:lpstr>
      <vt:lpstr>Maths Papers 2 and 3 (Reasoning)</vt:lpstr>
      <vt:lpstr>Maths Papers 2 (Reasoning)</vt:lpstr>
      <vt:lpstr>Maths Papers 2 (Reasoning)</vt:lpstr>
      <vt:lpstr>Maths Papers 3 (Reasoning)</vt:lpstr>
      <vt:lpstr>How writing is assessed </vt:lpstr>
      <vt:lpstr>Supporting your child in preparing for the SATs</vt:lpstr>
      <vt:lpstr>Things to remember about SATs</vt:lpstr>
      <vt:lpstr>Our message to children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Craig Remmer</dc:creator>
  <cp:lastModifiedBy>Craig Remmer</cp:lastModifiedBy>
  <cp:revision>2</cp:revision>
  <dcterms:created xsi:type="dcterms:W3CDTF">2025-03-02T10:38:02Z</dcterms:created>
  <dcterms:modified xsi:type="dcterms:W3CDTF">2026-03-19T13:25:48Z</dcterms:modified>
</cp:coreProperties>
</file>