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5" r:id="rId4"/>
    <p:sldId id="260" r:id="rId5"/>
    <p:sldId id="258"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B436-5A66-443C-AA14-63E6634EB6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2626F96-B246-407D-B06C-DC7704BAF5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96FE6C-9C33-4550-B7F5-3431A5B045E8}"/>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5" name="Footer Placeholder 4">
            <a:extLst>
              <a:ext uri="{FF2B5EF4-FFF2-40B4-BE49-F238E27FC236}">
                <a16:creationId xmlns:a16="http://schemas.microsoft.com/office/drawing/2014/main" id="{79999741-DB05-45A7-8ACF-5038576F2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F870A0-6671-4AE4-9538-D4A613E0E447}"/>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21859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C4DF5-C9C7-4917-A3C5-18DBF18B62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4D419E-0718-4CAF-B12B-F13E28FE6A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DEEE2F-7C13-44CF-BB06-BC179ADF2532}"/>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5" name="Footer Placeholder 4">
            <a:extLst>
              <a:ext uri="{FF2B5EF4-FFF2-40B4-BE49-F238E27FC236}">
                <a16:creationId xmlns:a16="http://schemas.microsoft.com/office/drawing/2014/main" id="{BA86120C-C224-4D4E-8B4E-773F00B2E6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F663CD-C784-426A-B96D-A9420ABE32E2}"/>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3385377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90B69C-F789-41F4-A46A-FA56ED546C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7AF04D-C218-486C-8A60-C5099D8DA3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A89E10-EF9B-48D0-9936-3AA7E358754D}"/>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5" name="Footer Placeholder 4">
            <a:extLst>
              <a:ext uri="{FF2B5EF4-FFF2-40B4-BE49-F238E27FC236}">
                <a16:creationId xmlns:a16="http://schemas.microsoft.com/office/drawing/2014/main" id="{2C633409-5C68-454A-B717-2964FD46B8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56E0EF-909D-4A04-9D6C-74626C686AFC}"/>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242874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704EF-18D0-4B1F-9BD1-8191FC3CCE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726AFC-E46A-41EF-A233-0E593ADA7A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21C39C-92C6-4EF6-A2DB-C78F2BFB0FFB}"/>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5" name="Footer Placeholder 4">
            <a:extLst>
              <a:ext uri="{FF2B5EF4-FFF2-40B4-BE49-F238E27FC236}">
                <a16:creationId xmlns:a16="http://schemas.microsoft.com/office/drawing/2014/main" id="{CB732B3C-D2E9-4B26-BB7D-B18864613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4DD580-C346-4872-A10C-0BA0AA1D4153}"/>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10397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38F3D-6556-42B1-A354-763828C175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E54499-21B4-4612-BF76-C937FA480E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333806-E9FC-4818-B8B8-44FC802AC821}"/>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5" name="Footer Placeholder 4">
            <a:extLst>
              <a:ext uri="{FF2B5EF4-FFF2-40B4-BE49-F238E27FC236}">
                <a16:creationId xmlns:a16="http://schemas.microsoft.com/office/drawing/2014/main" id="{563F02B7-F5BB-4597-AC7F-8CC5F0445A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6863A6-2FF4-40CA-A23E-385DB93F59CB}"/>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137421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5B5A-BD1A-469A-BA71-326CF56EF4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854F21-9C09-42F2-9778-2623FA961F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B7B827-365B-4FED-85DF-FEA38949F6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F27A82-54AF-4968-A0CD-225A7785F919}"/>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6" name="Footer Placeholder 5">
            <a:extLst>
              <a:ext uri="{FF2B5EF4-FFF2-40B4-BE49-F238E27FC236}">
                <a16:creationId xmlns:a16="http://schemas.microsoft.com/office/drawing/2014/main" id="{4BBD252F-87B2-429F-BD1D-38E9F8B89C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7A487D-47EF-4A98-9EBA-26EA903AE890}"/>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255443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E3217-EE41-4FF0-923C-54D800C4071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06B592-2836-4AD2-9FE6-16C6F624E8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53ACC8-BFAA-43D2-BCCB-94E86D088C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19FBA3-F2B0-4290-BDC0-7259CC61C0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337FB5-83E5-4C9D-96BE-1D6A594ACD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19B29D-EB13-4510-B343-C2D5E5C3D625}"/>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8" name="Footer Placeholder 7">
            <a:extLst>
              <a:ext uri="{FF2B5EF4-FFF2-40B4-BE49-F238E27FC236}">
                <a16:creationId xmlns:a16="http://schemas.microsoft.com/office/drawing/2014/main" id="{9E297B72-C4F0-4867-90BA-AEBF95EACD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32F770-274D-4CF6-AF21-44A4602AF963}"/>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142991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50F2-78D3-4CA3-B17C-3EC4D59B8A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E8FBAF-6711-4E96-BD6A-C804A97F06D7}"/>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4" name="Footer Placeholder 3">
            <a:extLst>
              <a:ext uri="{FF2B5EF4-FFF2-40B4-BE49-F238E27FC236}">
                <a16:creationId xmlns:a16="http://schemas.microsoft.com/office/drawing/2014/main" id="{107E7382-E04F-4DB9-9D5A-F51792CFFE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8ABCEA-EBAC-459A-ADB6-88A40DA601E5}"/>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234948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BE5AE-4726-45B2-8362-2D02CA85A2D9}"/>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3" name="Footer Placeholder 2">
            <a:extLst>
              <a:ext uri="{FF2B5EF4-FFF2-40B4-BE49-F238E27FC236}">
                <a16:creationId xmlns:a16="http://schemas.microsoft.com/office/drawing/2014/main" id="{95F54C53-D865-4CD3-8C44-3DBF743065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C1D18D-0E43-4C26-B251-745482671F62}"/>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174592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675E-A21D-4C1F-911B-5FE8B3AAAC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216FE6-6780-454E-9700-6141694D25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101C27-7B32-4FFF-A7C3-556CE0A4C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F0038F-0166-42B1-83B1-46029E9F23E2}"/>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6" name="Footer Placeholder 5">
            <a:extLst>
              <a:ext uri="{FF2B5EF4-FFF2-40B4-BE49-F238E27FC236}">
                <a16:creationId xmlns:a16="http://schemas.microsoft.com/office/drawing/2014/main" id="{2D514590-CA2C-4207-95E7-B5FE79928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0E8F87-BAE0-44E0-B565-0D53C3EE2B26}"/>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67975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C7F2-2E25-464A-9DFA-F190A16E8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7DAA79-AB43-4316-BA19-531B21AC9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2497B0-2546-4C75-A8EF-7AB9666BA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DE68F0-DBEB-4935-8755-D16AA6BFFA15}"/>
              </a:ext>
            </a:extLst>
          </p:cNvPr>
          <p:cNvSpPr>
            <a:spLocks noGrp="1"/>
          </p:cNvSpPr>
          <p:nvPr>
            <p:ph type="dt" sz="half" idx="10"/>
          </p:nvPr>
        </p:nvSpPr>
        <p:spPr/>
        <p:txBody>
          <a:bodyPr/>
          <a:lstStyle/>
          <a:p>
            <a:fld id="{C692E6FE-AAA6-463D-B002-A687447A5284}" type="datetimeFigureOut">
              <a:rPr lang="en-GB" smtClean="0"/>
              <a:t>15/03/2022</a:t>
            </a:fld>
            <a:endParaRPr lang="en-GB"/>
          </a:p>
        </p:txBody>
      </p:sp>
      <p:sp>
        <p:nvSpPr>
          <p:cNvPr id="6" name="Footer Placeholder 5">
            <a:extLst>
              <a:ext uri="{FF2B5EF4-FFF2-40B4-BE49-F238E27FC236}">
                <a16:creationId xmlns:a16="http://schemas.microsoft.com/office/drawing/2014/main" id="{A972B476-2783-422A-B6E2-C8F41849AC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6C8BA1-D71F-4562-8637-D9352C24488C}"/>
              </a:ext>
            </a:extLst>
          </p:cNvPr>
          <p:cNvSpPr>
            <a:spLocks noGrp="1"/>
          </p:cNvSpPr>
          <p:nvPr>
            <p:ph type="sldNum" sz="quarter" idx="12"/>
          </p:nvPr>
        </p:nvSpPr>
        <p:spPr/>
        <p:txBody>
          <a:bodyPr/>
          <a:lstStyle/>
          <a:p>
            <a:fld id="{18F60CF7-241C-40AC-94FA-4EF22B491A9E}" type="slidenum">
              <a:rPr lang="en-GB" smtClean="0"/>
              <a:t>‹#›</a:t>
            </a:fld>
            <a:endParaRPr lang="en-GB"/>
          </a:p>
        </p:txBody>
      </p:sp>
    </p:spTree>
    <p:extLst>
      <p:ext uri="{BB962C8B-B14F-4D97-AF65-F5344CB8AC3E}">
        <p14:creationId xmlns:p14="http://schemas.microsoft.com/office/powerpoint/2010/main" val="7001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EADFD0-FD0F-4A87-8916-0298C71969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592E73-0CBF-4453-9B13-7A9EE39AD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AD4C47-6EC8-409E-A3C2-24F3EE3792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2E6FE-AAA6-463D-B002-A687447A5284}" type="datetimeFigureOut">
              <a:rPr lang="en-GB" smtClean="0"/>
              <a:t>15/03/2022</a:t>
            </a:fld>
            <a:endParaRPr lang="en-GB"/>
          </a:p>
        </p:txBody>
      </p:sp>
      <p:sp>
        <p:nvSpPr>
          <p:cNvPr id="5" name="Footer Placeholder 4">
            <a:extLst>
              <a:ext uri="{FF2B5EF4-FFF2-40B4-BE49-F238E27FC236}">
                <a16:creationId xmlns:a16="http://schemas.microsoft.com/office/drawing/2014/main" id="{3F5CCA55-0787-4560-B45A-3998D01543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868D38-4AC8-4B6E-8905-450DEAC17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60CF7-241C-40AC-94FA-4EF22B491A9E}" type="slidenum">
              <a:rPr lang="en-GB" smtClean="0"/>
              <a:t>‹#›</a:t>
            </a:fld>
            <a:endParaRPr lang="en-GB"/>
          </a:p>
        </p:txBody>
      </p:sp>
    </p:spTree>
    <p:extLst>
      <p:ext uri="{BB962C8B-B14F-4D97-AF65-F5344CB8AC3E}">
        <p14:creationId xmlns:p14="http://schemas.microsoft.com/office/powerpoint/2010/main" val="48059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sciencefun.org/kidszone/experiments/dry-era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fun.org/kidszone/experiments/milk-art/"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sciencefun.org/kidszone/experiments/rainbow-in-a-gla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sciencefun.org/kidszone/experiments/lava-lam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sciencefun.org/kidszone/experiments/snow-fluf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E25E-B68A-4932-BB43-0844D463061C}"/>
              </a:ext>
            </a:extLst>
          </p:cNvPr>
          <p:cNvSpPr>
            <a:spLocks noGrp="1"/>
          </p:cNvSpPr>
          <p:nvPr>
            <p:ph type="title"/>
          </p:nvPr>
        </p:nvSpPr>
        <p:spPr>
          <a:xfrm>
            <a:off x="535171" y="365124"/>
            <a:ext cx="10515600" cy="1325563"/>
          </a:xfrm>
        </p:spPr>
        <p:txBody>
          <a:bodyPr>
            <a:normAutofit/>
          </a:bodyPr>
          <a:lstStyle/>
          <a:p>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S</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chemeClr val="accent2"/>
                </a:solidFill>
                <a:latin typeface="Tahoma" panose="020B0604030504040204" pitchFamily="34" charset="0"/>
                <a:ea typeface="Tahoma" panose="020B0604030504040204" pitchFamily="34" charset="0"/>
                <a:cs typeface="Tahoma" panose="020B0604030504040204" pitchFamily="34" charset="0"/>
              </a:rPr>
              <a:t>i</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n</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3300"/>
                </a:solidFill>
                <a:latin typeface="Tahoma" panose="020B0604030504040204" pitchFamily="34" charset="0"/>
                <a:ea typeface="Tahoma" panose="020B0604030504040204" pitchFamily="34" charset="0"/>
                <a:cs typeface="Tahoma" panose="020B0604030504040204" pitchFamily="34" charset="0"/>
              </a:rPr>
              <a:t>e</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 </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e</a:t>
            </a:r>
            <a:r>
              <a:rPr lang="en-GB" b="1" dirty="0">
                <a:solidFill>
                  <a:srgbClr val="FF3300"/>
                </a:solidFill>
                <a:latin typeface="Tahoma" panose="020B0604030504040204" pitchFamily="34" charset="0"/>
                <a:ea typeface="Tahoma" panose="020B0604030504040204" pitchFamily="34" charset="0"/>
                <a:cs typeface="Tahoma" panose="020B0604030504040204" pitchFamily="34" charset="0"/>
              </a:rPr>
              <a:t>e</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k</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 </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a</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t</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 F</a:t>
            </a:r>
            <a:r>
              <a:rPr lang="en-GB" b="1"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J</a:t>
            </a:r>
            <a:r>
              <a:rPr lang="en-GB" b="1" dirty="0">
                <a:solidFill>
                  <a:srgbClr val="92D050"/>
                </a:solidFill>
                <a:latin typeface="Tahoma" panose="020B0604030504040204" pitchFamily="34" charset="0"/>
                <a:ea typeface="Tahoma" panose="020B0604030504040204" pitchFamily="34" charset="0"/>
                <a:cs typeface="Tahoma" panose="020B0604030504040204" pitchFamily="34" charset="0"/>
              </a:rPr>
              <a:t>S</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 </a:t>
            </a:r>
            <a:r>
              <a:rPr lang="en-GB" b="1" dirty="0">
                <a:solidFill>
                  <a:srgbClr val="FFC000"/>
                </a:solidFill>
                <a:latin typeface="Tahoma" panose="020B0604030504040204" pitchFamily="34" charset="0"/>
                <a:ea typeface="Tahoma" panose="020B0604030504040204" pitchFamily="34" charset="0"/>
                <a:cs typeface="Tahoma" panose="020B0604030504040204" pitchFamily="34" charset="0"/>
              </a:rPr>
              <a:t>2</a:t>
            </a:r>
            <a:r>
              <a:rPr lang="en-GB"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0</a:t>
            </a:r>
            <a:r>
              <a:rPr lang="en-GB"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2</a:t>
            </a: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2</a:t>
            </a:r>
          </a:p>
        </p:txBody>
      </p:sp>
      <p:pic>
        <p:nvPicPr>
          <p:cNvPr id="5" name="Content Placeholder 4">
            <a:extLst>
              <a:ext uri="{FF2B5EF4-FFF2-40B4-BE49-F238E27FC236}">
                <a16:creationId xmlns:a16="http://schemas.microsoft.com/office/drawing/2014/main" id="{C035A125-8810-4C72-98CD-3FE579441D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93509" y="65881"/>
            <a:ext cx="1914525" cy="1924050"/>
          </a:xfrm>
        </p:spPr>
      </p:pic>
      <p:pic>
        <p:nvPicPr>
          <p:cNvPr id="1026" name="Picture 2" descr="What is STEM? – STEM Flights UK">
            <a:extLst>
              <a:ext uri="{FF2B5EF4-FFF2-40B4-BE49-F238E27FC236}">
                <a16:creationId xmlns:a16="http://schemas.microsoft.com/office/drawing/2014/main" id="{61232D7C-ADEB-4B25-BD98-A5015A122A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09643"/>
            <a:ext cx="2475171" cy="15483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630E5A33-8F01-43B3-B7B0-84C358F1DBEC}"/>
              </a:ext>
            </a:extLst>
          </p:cNvPr>
          <p:cNvSpPr/>
          <p:nvPr/>
        </p:nvSpPr>
        <p:spPr>
          <a:xfrm>
            <a:off x="2141231" y="2289174"/>
            <a:ext cx="7909538" cy="1015663"/>
          </a:xfrm>
          <a:prstGeom prst="rect">
            <a:avLst/>
          </a:prstGeom>
        </p:spPr>
        <p:txBody>
          <a:bodyPr wrap="none">
            <a:spAutoFit/>
          </a:bodyPr>
          <a:lstStyle/>
          <a:p>
            <a:r>
              <a:rPr lang="en-GB" sz="6000"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sz="6000"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sz="6000"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sz="6000"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sz="6000"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sz="6000"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sz="6000"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sz="6000"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sz="6000"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sz="6000"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sz="60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sz="6000"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sz="60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sz="6000"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sz="6000"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sz="6000"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sz="6000"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sz="6000" dirty="0">
              <a:solidFill>
                <a:srgbClr val="00B050"/>
              </a:solidFill>
            </a:endParaRPr>
          </a:p>
        </p:txBody>
      </p:sp>
      <p:pic>
        <p:nvPicPr>
          <p:cNvPr id="7" name="Picture 4" descr="Skittles (confectionery) - Wikipedia">
            <a:extLst>
              <a:ext uri="{FF2B5EF4-FFF2-40B4-BE49-F238E27FC236}">
                <a16:creationId xmlns:a16="http://schemas.microsoft.com/office/drawing/2014/main" id="{22C7AF98-3B56-4E5E-A102-0F142A493F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7283" y="501015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est tubes - Oxford University Innovation">
            <a:extLst>
              <a:ext uri="{FF2B5EF4-FFF2-40B4-BE49-F238E27FC236}">
                <a16:creationId xmlns:a16="http://schemas.microsoft.com/office/drawing/2014/main" id="{591D01A9-549A-403A-A174-3471AD1703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78369" y="390332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our Colour Change Reaction (Chameleon Chemical Reaction) – StemGlobe">
            <a:extLst>
              <a:ext uri="{FF2B5EF4-FFF2-40B4-BE49-F238E27FC236}">
                <a16:creationId xmlns:a16="http://schemas.microsoft.com/office/drawing/2014/main" id="{39D0F5E4-A588-478A-B22F-666AA2778A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2153" y="5133975"/>
            <a:ext cx="3078616" cy="17240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Easy Outdoor Color Changing Volcano with Baking Soda and Vinegar -  Preschool Inspirations">
            <a:extLst>
              <a:ext uri="{FF2B5EF4-FFF2-40B4-BE49-F238E27FC236}">
                <a16:creationId xmlns:a16="http://schemas.microsoft.com/office/drawing/2014/main" id="{693EC5D9-236F-4AEE-8181-EAF4097735D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1464" y="3465306"/>
            <a:ext cx="2275094" cy="2275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35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11F125-4EA1-4D94-80AF-AC221FDFD08F}"/>
              </a:ext>
            </a:extLst>
          </p:cNvPr>
          <p:cNvSpPr>
            <a:spLocks noGrp="1"/>
          </p:cNvSpPr>
          <p:nvPr>
            <p:ph idx="1"/>
          </p:nvPr>
        </p:nvSpPr>
        <p:spPr>
          <a:xfrm>
            <a:off x="499731" y="1514929"/>
            <a:ext cx="11188686" cy="5137662"/>
          </a:xfrm>
        </p:spPr>
        <p:txBody>
          <a:bodyPr>
            <a:normAutofit fontScale="77500" lnSpcReduction="20000"/>
          </a:bodyPr>
          <a:lstStyle/>
          <a:p>
            <a:pPr marL="0" indent="0">
              <a:buNone/>
            </a:pPr>
            <a:r>
              <a:rPr lang="en-GB" dirty="0">
                <a:solidFill>
                  <a:srgbClr val="00B050"/>
                </a:solidFill>
                <a:latin typeface="Tahoma" panose="020B0604030504040204" pitchFamily="34" charset="0"/>
                <a:ea typeface="Tahoma" panose="020B0604030504040204" pitchFamily="34" charset="0"/>
                <a:cs typeface="Tahoma" panose="020B0604030504040204" pitchFamily="34" charset="0"/>
              </a:rPr>
              <a:t>In school this week we are carrying out lots of fun and exciting science experiments.</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solidFill>
                  <a:srgbClr val="7030A0"/>
                </a:solidFill>
                <a:latin typeface="Tahoma" panose="020B0604030504040204" pitchFamily="34" charset="0"/>
                <a:ea typeface="Tahoma" panose="020B0604030504040204" pitchFamily="34" charset="0"/>
                <a:cs typeface="Tahoma" panose="020B0604030504040204" pitchFamily="34" charset="0"/>
              </a:rPr>
              <a:t>We are exploring the theme of colour.</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solidFill>
                  <a:srgbClr val="FF0000"/>
                </a:solidFill>
                <a:latin typeface="Tahoma" panose="020B0604030504040204" pitchFamily="34" charset="0"/>
                <a:ea typeface="Tahoma" panose="020B0604030504040204" pitchFamily="34" charset="0"/>
                <a:cs typeface="Tahoma" panose="020B0604030504040204" pitchFamily="34" charset="0"/>
              </a:rPr>
              <a:t>We launched the week with a fantastic visit from Big Science, who provided for many opportunities for ‘awe and wonder’.</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solidFill>
                  <a:srgbClr val="0070C0"/>
                </a:solidFill>
                <a:latin typeface="Tahoma" panose="020B0604030504040204" pitchFamily="34" charset="0"/>
                <a:ea typeface="Tahoma" panose="020B0604030504040204" pitchFamily="34" charset="0"/>
                <a:cs typeface="Tahoma" panose="020B0604030504040204" pitchFamily="34" charset="0"/>
              </a:rPr>
              <a:t>We would love you to get involved at home too. Over the course of this week, we will send ideas of science experiments you might want to try at home via Marvellous Me. </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solidFill>
                  <a:srgbClr val="FF6600"/>
                </a:solidFill>
                <a:latin typeface="Tahoma" panose="020B0604030504040204" pitchFamily="34" charset="0"/>
                <a:ea typeface="Tahoma" panose="020B0604030504040204" pitchFamily="34" charset="0"/>
                <a:cs typeface="Tahoma" panose="020B0604030504040204" pitchFamily="34" charset="0"/>
              </a:rPr>
              <a:t>If you do get involved at home, we would love for you to share this with us. You can bring in photos, examples or talk to your class about it. You can also tweet us on our Twitter page. We’d love to see your discoveries!</a:t>
            </a:r>
          </a:p>
          <a:p>
            <a:pPr marL="0" indent="0">
              <a:buNone/>
            </a:pPr>
            <a:endParaRPr lang="en-GB" dirty="0">
              <a:solidFill>
                <a:srgbClr val="FF66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solidFill>
                  <a:srgbClr val="CC00FF"/>
                </a:solidFill>
                <a:latin typeface="Tahoma" panose="020B0604030504040204" pitchFamily="34" charset="0"/>
                <a:ea typeface="Tahoma" panose="020B0604030504040204" pitchFamily="34" charset="0"/>
                <a:cs typeface="Tahoma" panose="020B0604030504040204" pitchFamily="34" charset="0"/>
              </a:rPr>
              <a:t>Don’t forget to visit us on Twitter and Instagram to see what we’ve been up to in school!</a:t>
            </a:r>
          </a:p>
        </p:txBody>
      </p:sp>
      <p:sp>
        <p:nvSpPr>
          <p:cNvPr id="4" name="Rectangle 3">
            <a:extLst>
              <a:ext uri="{FF2B5EF4-FFF2-40B4-BE49-F238E27FC236}">
                <a16:creationId xmlns:a16="http://schemas.microsoft.com/office/drawing/2014/main" id="{9BBFF524-A0E1-4945-BCDC-D9A81FBC5DE2}"/>
              </a:ext>
            </a:extLst>
          </p:cNvPr>
          <p:cNvSpPr/>
          <p:nvPr/>
        </p:nvSpPr>
        <p:spPr>
          <a:xfrm>
            <a:off x="1388166" y="314600"/>
            <a:ext cx="9965634" cy="1200329"/>
          </a:xfrm>
          <a:prstGeom prst="rect">
            <a:avLst/>
          </a:prstGeom>
        </p:spPr>
        <p:txBody>
          <a:bodyPr wrap="square">
            <a:spAutoFit/>
          </a:bodyPr>
          <a:lstStyle/>
          <a:p>
            <a:r>
              <a:rPr lang="en-GB" sz="7200"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sz="7200"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sz="7200"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sz="7200"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sz="7200"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sz="7200"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sz="7200"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sz="7200"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sz="7200"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sz="7200"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sz="72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sz="7200"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sz="72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sz="7200"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sz="7200"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sz="7200"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sz="7200"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sz="7200" dirty="0">
              <a:solidFill>
                <a:srgbClr val="00B050"/>
              </a:solidFill>
            </a:endParaRPr>
          </a:p>
        </p:txBody>
      </p:sp>
    </p:spTree>
    <p:extLst>
      <p:ext uri="{BB962C8B-B14F-4D97-AF65-F5344CB8AC3E}">
        <p14:creationId xmlns:p14="http://schemas.microsoft.com/office/powerpoint/2010/main" val="90353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7068-AD19-47A9-A8D5-53E308BB1A5D}"/>
              </a:ext>
            </a:extLst>
          </p:cNvPr>
          <p:cNvSpPr>
            <a:spLocks noGrp="1"/>
          </p:cNvSpPr>
          <p:nvPr>
            <p:ph type="title"/>
          </p:nvPr>
        </p:nvSpPr>
        <p:spPr/>
        <p:txBody>
          <a:bodyPr/>
          <a:lstStyle/>
          <a:p>
            <a:pPr algn="ct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dirty="0"/>
          </a:p>
        </p:txBody>
      </p:sp>
      <p:sp>
        <p:nvSpPr>
          <p:cNvPr id="3" name="Content Placeholder 2">
            <a:extLst>
              <a:ext uri="{FF2B5EF4-FFF2-40B4-BE49-F238E27FC236}">
                <a16:creationId xmlns:a16="http://schemas.microsoft.com/office/drawing/2014/main" id="{7844E638-69EB-4A0B-9B55-0EB7CB67B4DB}"/>
              </a:ext>
            </a:extLst>
          </p:cNvPr>
          <p:cNvSpPr>
            <a:spLocks noGrp="1"/>
          </p:cNvSpPr>
          <p:nvPr>
            <p:ph idx="1"/>
          </p:nvPr>
        </p:nvSpPr>
        <p:spPr>
          <a:xfrm>
            <a:off x="2775098" y="1825625"/>
            <a:ext cx="6624083" cy="4351338"/>
          </a:xfrm>
        </p:spPr>
        <p:txBody>
          <a:bodyPr>
            <a:normAutofit/>
          </a:bodyPr>
          <a:lstStyle/>
          <a:p>
            <a:pPr marL="0" indent="0" algn="ctr">
              <a:buNone/>
            </a:pPr>
            <a:r>
              <a:rPr lang="en-GB" dirty="0">
                <a:solidFill>
                  <a:srgbClr val="FF6600"/>
                </a:solidFill>
                <a:latin typeface="Tahoma" panose="020B0604030504040204" pitchFamily="34" charset="0"/>
                <a:ea typeface="Tahoma" panose="020B0604030504040204" pitchFamily="34" charset="0"/>
                <a:cs typeface="Tahoma" panose="020B0604030504040204" pitchFamily="34" charset="0"/>
              </a:rPr>
              <a:t>Please remember to ensure that you carry out any experiments at home with an adult. </a:t>
            </a:r>
          </a:p>
          <a:p>
            <a:pPr marL="0" indent="0" algn="ctr">
              <a:buNone/>
            </a:pPr>
            <a:endParaRPr lang="en-GB" dirty="0">
              <a:solidFill>
                <a:srgbClr val="FF66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GB" dirty="0">
                <a:solidFill>
                  <a:srgbClr val="FF6600"/>
                </a:solidFill>
                <a:latin typeface="Tahoma" panose="020B0604030504040204" pitchFamily="34" charset="0"/>
                <a:ea typeface="Tahoma" panose="020B0604030504040204" pitchFamily="34" charset="0"/>
                <a:cs typeface="Tahoma" panose="020B0604030504040204" pitchFamily="34" charset="0"/>
              </a:rPr>
              <a:t>Do not attempt to do any of these experiments without checking that a grown up is there to support you.</a:t>
            </a:r>
          </a:p>
          <a:p>
            <a:pPr marL="0" indent="0">
              <a:buNone/>
            </a:pPr>
            <a:endParaRPr lang="en-GB" dirty="0"/>
          </a:p>
          <a:p>
            <a:pPr marL="0" indent="0" algn="ctr">
              <a:buNone/>
            </a:pPr>
            <a:r>
              <a:rPr lang="en-GB" sz="4800" b="1" dirty="0">
                <a:solidFill>
                  <a:srgbClr val="7030A0"/>
                </a:solidFill>
              </a:rPr>
              <a:t>Have Fun!</a:t>
            </a:r>
          </a:p>
        </p:txBody>
      </p:sp>
    </p:spTree>
    <p:extLst>
      <p:ext uri="{BB962C8B-B14F-4D97-AF65-F5344CB8AC3E}">
        <p14:creationId xmlns:p14="http://schemas.microsoft.com/office/powerpoint/2010/main" val="92073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0CB7-686A-411A-B69A-18CCEEAD36F3}"/>
              </a:ext>
            </a:extLst>
          </p:cNvPr>
          <p:cNvSpPr>
            <a:spLocks noGrp="1"/>
          </p:cNvSpPr>
          <p:nvPr>
            <p:ph type="title"/>
          </p:nvPr>
        </p:nvSpPr>
        <p:spPr/>
        <p:txBody>
          <a:bodyPr>
            <a:normAutofit/>
          </a:bodyPr>
          <a:lstStyle/>
          <a:p>
            <a:pPr algn="ctr"/>
            <a:r>
              <a:rPr lang="en-GB" sz="4800"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sz="4800"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sz="4800"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sz="4800"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sz="4800"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sz="4800"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sz="4800"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sz="4800"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sz="4800"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sz="4800"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sz="48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sz="4800"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sz="48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sz="4800"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sz="4800"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sz="4800"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sz="4800"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sz="4800" dirty="0"/>
          </a:p>
        </p:txBody>
      </p:sp>
      <p:sp>
        <p:nvSpPr>
          <p:cNvPr id="3" name="Content Placeholder 2">
            <a:extLst>
              <a:ext uri="{FF2B5EF4-FFF2-40B4-BE49-F238E27FC236}">
                <a16:creationId xmlns:a16="http://schemas.microsoft.com/office/drawing/2014/main" id="{73A62F2D-1160-497E-94A0-64DE793DEF6B}"/>
              </a:ext>
            </a:extLst>
          </p:cNvPr>
          <p:cNvSpPr>
            <a:spLocks noGrp="1"/>
          </p:cNvSpPr>
          <p:nvPr>
            <p:ph idx="1"/>
          </p:nvPr>
        </p:nvSpPr>
        <p:spPr/>
        <p:txBody>
          <a:bodyPr/>
          <a:lstStyle/>
          <a:p>
            <a:endParaRPr lang="en-GB"/>
          </a:p>
        </p:txBody>
      </p:sp>
      <p:sp>
        <p:nvSpPr>
          <p:cNvPr id="5" name="Rectangle 4">
            <a:extLst>
              <a:ext uri="{FF2B5EF4-FFF2-40B4-BE49-F238E27FC236}">
                <a16:creationId xmlns:a16="http://schemas.microsoft.com/office/drawing/2014/main" id="{7828E1F4-E4B0-463F-B750-D48986E0014D}"/>
              </a:ext>
            </a:extLst>
          </p:cNvPr>
          <p:cNvSpPr/>
          <p:nvPr/>
        </p:nvSpPr>
        <p:spPr>
          <a:xfrm>
            <a:off x="2819030" y="6311900"/>
            <a:ext cx="6043578" cy="646331"/>
          </a:xfrm>
          <a:prstGeom prst="rect">
            <a:avLst/>
          </a:prstGeom>
        </p:spPr>
        <p:txBody>
          <a:bodyPr wrap="none">
            <a:spAutoFit/>
          </a:bodyPr>
          <a:lstStyle/>
          <a:p>
            <a:r>
              <a:rPr lang="en-GB" dirty="0">
                <a:hlinkClick r:id="rId2"/>
              </a:rPr>
              <a:t>https://www.sciencefun.org/kidszone/experiments/dry-erase/</a:t>
            </a:r>
            <a:endParaRPr lang="en-GB" dirty="0"/>
          </a:p>
          <a:p>
            <a:endParaRPr lang="en-GB" dirty="0"/>
          </a:p>
        </p:txBody>
      </p:sp>
      <p:pic>
        <p:nvPicPr>
          <p:cNvPr id="2050" name="Picture 2" descr="Make Your Drawings Float! - Scientific American">
            <a:extLst>
              <a:ext uri="{FF2B5EF4-FFF2-40B4-BE49-F238E27FC236}">
                <a16:creationId xmlns:a16="http://schemas.microsoft.com/office/drawing/2014/main" id="{C992F8EF-BA83-41D7-ACE8-1B60A864D6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0804" y="1447662"/>
            <a:ext cx="7130392" cy="4761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22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1521-5797-4CDC-88A8-D96EDAE33EA7}"/>
              </a:ext>
            </a:extLst>
          </p:cNvPr>
          <p:cNvSpPr>
            <a:spLocks noGrp="1"/>
          </p:cNvSpPr>
          <p:nvPr>
            <p:ph type="title"/>
          </p:nvPr>
        </p:nvSpPr>
        <p:spPr/>
        <p:txBody>
          <a:bodyPr/>
          <a:lstStyle/>
          <a:p>
            <a:pPr algn="ct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d</a:t>
            </a:r>
            <a:br>
              <a:rPr lang="en-GB" dirty="0">
                <a:solidFill>
                  <a:srgbClr val="00B050"/>
                </a:solidFill>
              </a:rPr>
            </a:br>
            <a:endParaRPr lang="en-GB" dirty="0"/>
          </a:p>
        </p:txBody>
      </p:sp>
      <p:sp>
        <p:nvSpPr>
          <p:cNvPr id="3" name="Content Placeholder 2">
            <a:extLst>
              <a:ext uri="{FF2B5EF4-FFF2-40B4-BE49-F238E27FC236}">
                <a16:creationId xmlns:a16="http://schemas.microsoft.com/office/drawing/2014/main" id="{6D6EA8C4-EDD4-4BCE-83F9-70C93C96F987}"/>
              </a:ext>
            </a:extLst>
          </p:cNvPr>
          <p:cNvSpPr>
            <a:spLocks noGrp="1"/>
          </p:cNvSpPr>
          <p:nvPr>
            <p:ph idx="1"/>
          </p:nvPr>
        </p:nvSpPr>
        <p:spPr/>
        <p:txBody>
          <a:bodyPr/>
          <a:lstStyle/>
          <a:p>
            <a:endParaRPr lang="en-GB"/>
          </a:p>
        </p:txBody>
      </p:sp>
      <p:pic>
        <p:nvPicPr>
          <p:cNvPr id="4" name="Picture 3" descr="Magic Milk Science Experiment - Amazing Explosion of Color!">
            <a:extLst>
              <a:ext uri="{FF2B5EF4-FFF2-40B4-BE49-F238E27FC236}">
                <a16:creationId xmlns:a16="http://schemas.microsoft.com/office/drawing/2014/main" id="{A4886919-99F1-46E8-8EFB-BD3F847099ED}"/>
              </a:ext>
            </a:extLst>
          </p:cNvPr>
          <p:cNvPicPr/>
          <p:nvPr/>
        </p:nvPicPr>
        <p:blipFill rotWithShape="1">
          <a:blip r:embed="rId2">
            <a:extLst>
              <a:ext uri="{28A0092B-C50C-407E-A947-70E740481C1C}">
                <a14:useLocalDpi xmlns:a14="http://schemas.microsoft.com/office/drawing/2010/main" val="0"/>
              </a:ext>
            </a:extLst>
          </a:blip>
          <a:srcRect l="16784" t="6634" r="14015" b="11929"/>
          <a:stretch/>
        </p:blipFill>
        <p:spPr bwMode="auto">
          <a:xfrm>
            <a:off x="2797005" y="1383207"/>
            <a:ext cx="6549014" cy="4351338"/>
          </a:xfrm>
          <a:prstGeom prst="rect">
            <a:avLst/>
          </a:prstGeom>
          <a:noFill/>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95C7E2B7-4DEA-4E12-91E4-803BD777F7EB}"/>
              </a:ext>
            </a:extLst>
          </p:cNvPr>
          <p:cNvSpPr/>
          <p:nvPr/>
        </p:nvSpPr>
        <p:spPr>
          <a:xfrm>
            <a:off x="1374524" y="6015820"/>
            <a:ext cx="9056775" cy="954107"/>
          </a:xfrm>
          <a:prstGeom prst="rect">
            <a:avLst/>
          </a:prstGeom>
        </p:spPr>
        <p:txBody>
          <a:bodyPr wrap="none">
            <a:spAutoFit/>
          </a:bodyPr>
          <a:lstStyle/>
          <a:p>
            <a:r>
              <a:rPr lang="en-GB" sz="2800" dirty="0">
                <a:hlinkClick r:id="rId3"/>
              </a:rPr>
              <a:t>https://www.sciencefun.org/kidszone/experiments/milk-art/</a:t>
            </a:r>
            <a:endParaRPr lang="en-GB" sz="2800" dirty="0"/>
          </a:p>
          <a:p>
            <a:endParaRPr lang="en-GB" sz="2800" dirty="0"/>
          </a:p>
        </p:txBody>
      </p:sp>
    </p:spTree>
    <p:extLst>
      <p:ext uri="{BB962C8B-B14F-4D97-AF65-F5344CB8AC3E}">
        <p14:creationId xmlns:p14="http://schemas.microsoft.com/office/powerpoint/2010/main" val="241121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97CC-17D6-4686-A718-ED5E1355E6D3}"/>
              </a:ext>
            </a:extLst>
          </p:cNvPr>
          <p:cNvSpPr>
            <a:spLocks noGrp="1"/>
          </p:cNvSpPr>
          <p:nvPr>
            <p:ph type="title"/>
          </p:nvPr>
        </p:nvSpPr>
        <p:spPr/>
        <p:txBody>
          <a:bodyPr/>
          <a:lstStyle/>
          <a:p>
            <a:pPr algn="ct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d</a:t>
            </a:r>
            <a:br>
              <a:rPr lang="en-GB" dirty="0">
                <a:solidFill>
                  <a:srgbClr val="00B050"/>
                </a:solidFill>
              </a:rPr>
            </a:br>
            <a:endParaRPr lang="en-GB" dirty="0"/>
          </a:p>
        </p:txBody>
      </p:sp>
      <p:sp>
        <p:nvSpPr>
          <p:cNvPr id="3" name="Content Placeholder 2">
            <a:extLst>
              <a:ext uri="{FF2B5EF4-FFF2-40B4-BE49-F238E27FC236}">
                <a16:creationId xmlns:a16="http://schemas.microsoft.com/office/drawing/2014/main" id="{E8452728-CCDA-4B6F-9546-C57F59FF1E88}"/>
              </a:ext>
            </a:extLst>
          </p:cNvPr>
          <p:cNvSpPr>
            <a:spLocks noGrp="1"/>
          </p:cNvSpPr>
          <p:nvPr>
            <p:ph idx="1"/>
          </p:nvPr>
        </p:nvSpPr>
        <p:spPr/>
        <p:txBody>
          <a:bodyPr/>
          <a:lstStyle/>
          <a:p>
            <a:endParaRPr lang="en-GB"/>
          </a:p>
        </p:txBody>
      </p:sp>
      <p:sp>
        <p:nvSpPr>
          <p:cNvPr id="4" name="Rectangle 3">
            <a:extLst>
              <a:ext uri="{FF2B5EF4-FFF2-40B4-BE49-F238E27FC236}">
                <a16:creationId xmlns:a16="http://schemas.microsoft.com/office/drawing/2014/main" id="{5762141F-3D49-46D7-9848-9AAFC26F817E}"/>
              </a:ext>
            </a:extLst>
          </p:cNvPr>
          <p:cNvSpPr/>
          <p:nvPr/>
        </p:nvSpPr>
        <p:spPr>
          <a:xfrm>
            <a:off x="2512828" y="5988734"/>
            <a:ext cx="7166344" cy="646331"/>
          </a:xfrm>
          <a:prstGeom prst="rect">
            <a:avLst/>
          </a:prstGeom>
        </p:spPr>
        <p:txBody>
          <a:bodyPr wrap="square">
            <a:spAutoFit/>
          </a:bodyPr>
          <a:lstStyle/>
          <a:p>
            <a:r>
              <a:rPr lang="en-GB" dirty="0">
                <a:hlinkClick r:id="rId2"/>
              </a:rPr>
              <a:t>https://www.sciencefun.org/kidszone/experiments/rainbow-in-a-glass/</a:t>
            </a:r>
            <a:endParaRPr lang="en-GB" dirty="0"/>
          </a:p>
          <a:p>
            <a:endParaRPr lang="en-GB" dirty="0"/>
          </a:p>
        </p:txBody>
      </p:sp>
      <p:pic>
        <p:nvPicPr>
          <p:cNvPr id="4098" name="Picture 2" descr="Kids Science Experiments | Science Experiments for Kids | Science Fun">
            <a:extLst>
              <a:ext uri="{FF2B5EF4-FFF2-40B4-BE49-F238E27FC236}">
                <a16:creationId xmlns:a16="http://schemas.microsoft.com/office/drawing/2014/main" id="{5701D72B-DA6E-4E25-99B2-939D62E5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9490" y="1460204"/>
            <a:ext cx="4181253" cy="4181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1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92C9-26D3-4E3D-81FB-CEBD47E9D80B}"/>
              </a:ext>
            </a:extLst>
          </p:cNvPr>
          <p:cNvSpPr>
            <a:spLocks noGrp="1"/>
          </p:cNvSpPr>
          <p:nvPr>
            <p:ph type="title"/>
          </p:nvPr>
        </p:nvSpPr>
        <p:spPr/>
        <p:txBody>
          <a:bodyPr/>
          <a:lstStyle/>
          <a:p>
            <a:pPr algn="ct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dirty="0"/>
          </a:p>
        </p:txBody>
      </p:sp>
      <p:sp>
        <p:nvSpPr>
          <p:cNvPr id="3" name="Content Placeholder 2">
            <a:extLst>
              <a:ext uri="{FF2B5EF4-FFF2-40B4-BE49-F238E27FC236}">
                <a16:creationId xmlns:a16="http://schemas.microsoft.com/office/drawing/2014/main" id="{E60F6469-E2B0-4FF0-B5DE-780C03DC6D01}"/>
              </a:ext>
            </a:extLst>
          </p:cNvPr>
          <p:cNvSpPr>
            <a:spLocks noGrp="1"/>
          </p:cNvSpPr>
          <p:nvPr>
            <p:ph idx="1"/>
          </p:nvPr>
        </p:nvSpPr>
        <p:spPr/>
        <p:txBody>
          <a:bodyPr/>
          <a:lstStyle/>
          <a:p>
            <a:endParaRPr lang="en-GB"/>
          </a:p>
        </p:txBody>
      </p:sp>
      <p:sp>
        <p:nvSpPr>
          <p:cNvPr id="4" name="Rectangle 3">
            <a:extLst>
              <a:ext uri="{FF2B5EF4-FFF2-40B4-BE49-F238E27FC236}">
                <a16:creationId xmlns:a16="http://schemas.microsoft.com/office/drawing/2014/main" id="{3CE2E5FA-FBC6-43E4-9B6A-C1DEBA8C0587}"/>
              </a:ext>
            </a:extLst>
          </p:cNvPr>
          <p:cNvSpPr/>
          <p:nvPr/>
        </p:nvSpPr>
        <p:spPr>
          <a:xfrm>
            <a:off x="3060810" y="6176963"/>
            <a:ext cx="6070380" cy="646331"/>
          </a:xfrm>
          <a:prstGeom prst="rect">
            <a:avLst/>
          </a:prstGeom>
        </p:spPr>
        <p:txBody>
          <a:bodyPr wrap="none">
            <a:spAutoFit/>
          </a:bodyPr>
          <a:lstStyle/>
          <a:p>
            <a:r>
              <a:rPr lang="en-GB" dirty="0">
                <a:hlinkClick r:id="rId2"/>
              </a:rPr>
              <a:t>https://www.sciencefun.org/kidszone/experiments/lava-lamp/</a:t>
            </a:r>
            <a:endParaRPr lang="en-GB" dirty="0"/>
          </a:p>
          <a:p>
            <a:endParaRPr lang="en-GB" dirty="0"/>
          </a:p>
        </p:txBody>
      </p:sp>
      <p:pic>
        <p:nvPicPr>
          <p:cNvPr id="5124" name="Picture 4" descr="Make a Lava Lamp">
            <a:extLst>
              <a:ext uri="{FF2B5EF4-FFF2-40B4-BE49-F238E27FC236}">
                <a16:creationId xmlns:a16="http://schemas.microsoft.com/office/drawing/2014/main" id="{B1F1B200-D9B2-42AC-824E-F161FEBB04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1506" y="1825625"/>
            <a:ext cx="7603642" cy="3960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14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7068-AD19-47A9-A8D5-53E308BB1A5D}"/>
              </a:ext>
            </a:extLst>
          </p:cNvPr>
          <p:cNvSpPr>
            <a:spLocks noGrp="1"/>
          </p:cNvSpPr>
          <p:nvPr>
            <p:ph type="title"/>
          </p:nvPr>
        </p:nvSpPr>
        <p:spPr/>
        <p:txBody>
          <a:bodyPr/>
          <a:lstStyle/>
          <a:p>
            <a:pPr algn="ct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dirty="0"/>
          </a:p>
        </p:txBody>
      </p:sp>
      <p:sp>
        <p:nvSpPr>
          <p:cNvPr id="3" name="Content Placeholder 2">
            <a:extLst>
              <a:ext uri="{FF2B5EF4-FFF2-40B4-BE49-F238E27FC236}">
                <a16:creationId xmlns:a16="http://schemas.microsoft.com/office/drawing/2014/main" id="{7844E638-69EB-4A0B-9B55-0EB7CB67B4DB}"/>
              </a:ext>
            </a:extLst>
          </p:cNvPr>
          <p:cNvSpPr>
            <a:spLocks noGrp="1"/>
          </p:cNvSpPr>
          <p:nvPr>
            <p:ph idx="1"/>
          </p:nvPr>
        </p:nvSpPr>
        <p:spPr/>
        <p:txBody>
          <a:bodyPr/>
          <a:lstStyle/>
          <a:p>
            <a:endParaRPr lang="en-GB" dirty="0"/>
          </a:p>
        </p:txBody>
      </p:sp>
      <p:sp>
        <p:nvSpPr>
          <p:cNvPr id="5" name="Rectangle 4">
            <a:extLst>
              <a:ext uri="{FF2B5EF4-FFF2-40B4-BE49-F238E27FC236}">
                <a16:creationId xmlns:a16="http://schemas.microsoft.com/office/drawing/2014/main" id="{0D1B2F3C-D252-4338-9FC7-E9ADAA1B697F}"/>
              </a:ext>
            </a:extLst>
          </p:cNvPr>
          <p:cNvSpPr/>
          <p:nvPr/>
        </p:nvSpPr>
        <p:spPr>
          <a:xfrm>
            <a:off x="2914946" y="6169709"/>
            <a:ext cx="6106928" cy="646331"/>
          </a:xfrm>
          <a:prstGeom prst="rect">
            <a:avLst/>
          </a:prstGeom>
        </p:spPr>
        <p:txBody>
          <a:bodyPr wrap="none">
            <a:spAutoFit/>
          </a:bodyPr>
          <a:lstStyle/>
          <a:p>
            <a:r>
              <a:rPr lang="en-GB" dirty="0">
                <a:hlinkClick r:id="rId2"/>
              </a:rPr>
              <a:t>https://www.sciencefun.org/kidszone/experiments/snow-fluff/</a:t>
            </a:r>
            <a:endParaRPr lang="en-GB" dirty="0"/>
          </a:p>
          <a:p>
            <a:endParaRPr lang="en-GB" dirty="0"/>
          </a:p>
        </p:txBody>
      </p:sp>
      <p:pic>
        <p:nvPicPr>
          <p:cNvPr id="6146" name="Picture 2" descr="Top 10 - Instant Snow Experiments . Fluffy Snow by Yucky Science. - YouTube">
            <a:extLst>
              <a:ext uri="{FF2B5EF4-FFF2-40B4-BE49-F238E27FC236}">
                <a16:creationId xmlns:a16="http://schemas.microsoft.com/office/drawing/2014/main" id="{E22FEC36-36E0-49AF-AB56-C10FBD938D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7200" y="1690688"/>
            <a:ext cx="7097599" cy="3974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76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7068-AD19-47A9-A8D5-53E308BB1A5D}"/>
              </a:ext>
            </a:extLst>
          </p:cNvPr>
          <p:cNvSpPr>
            <a:spLocks noGrp="1"/>
          </p:cNvSpPr>
          <p:nvPr>
            <p:ph type="title"/>
          </p:nvPr>
        </p:nvSpPr>
        <p:spPr/>
        <p:txBody>
          <a:bodyPr/>
          <a:lstStyle/>
          <a:p>
            <a:pPr algn="ctr"/>
            <a:r>
              <a:rPr lang="en-GB" b="1"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 </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C</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0070C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00000"/>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f</a:t>
            </a:r>
            <a:r>
              <a:rPr lang="en-GB"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u</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l </a:t>
            </a:r>
            <a:r>
              <a:rPr lang="en-GB"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GB" b="1" dirty="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GB" b="1" dirty="0">
                <a:solidFill>
                  <a:srgbClr val="CC00FF"/>
                </a:solidFill>
                <a:latin typeface="Tahoma" panose="020B0604030504040204" pitchFamily="34" charset="0"/>
                <a:ea typeface="Tahoma" panose="020B0604030504040204" pitchFamily="34" charset="0"/>
                <a:cs typeface="Tahoma" panose="020B0604030504040204" pitchFamily="34" charset="0"/>
              </a:rPr>
              <a:t>r</a:t>
            </a:r>
            <a:r>
              <a:rPr lang="en-GB" b="1" dirty="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GB" b="1" dirty="0">
                <a:solidFill>
                  <a:srgbClr val="00B050"/>
                </a:solidFill>
                <a:latin typeface="Tahoma" panose="020B0604030504040204" pitchFamily="34" charset="0"/>
                <a:ea typeface="Tahoma" panose="020B0604030504040204" pitchFamily="34" charset="0"/>
                <a:cs typeface="Tahoma" panose="020B0604030504040204" pitchFamily="34" charset="0"/>
              </a:rPr>
              <a:t>d</a:t>
            </a:r>
            <a:endParaRPr lang="en-GB" dirty="0"/>
          </a:p>
        </p:txBody>
      </p:sp>
      <p:sp>
        <p:nvSpPr>
          <p:cNvPr id="3" name="Content Placeholder 2">
            <a:extLst>
              <a:ext uri="{FF2B5EF4-FFF2-40B4-BE49-F238E27FC236}">
                <a16:creationId xmlns:a16="http://schemas.microsoft.com/office/drawing/2014/main" id="{7844E638-69EB-4A0B-9B55-0EB7CB67B4DB}"/>
              </a:ext>
            </a:extLst>
          </p:cNvPr>
          <p:cNvSpPr>
            <a:spLocks noGrp="1"/>
          </p:cNvSpPr>
          <p:nvPr>
            <p:ph idx="1"/>
          </p:nvPr>
        </p:nvSpPr>
        <p:spPr>
          <a:xfrm>
            <a:off x="2775098" y="1825625"/>
            <a:ext cx="6624083" cy="4351338"/>
          </a:xfrm>
        </p:spPr>
        <p:txBody>
          <a:bodyPr>
            <a:normAutofit/>
          </a:bodyPr>
          <a:lstStyle/>
          <a:p>
            <a:pPr marL="0" indent="0" algn="ctr">
              <a:buNone/>
            </a:pPr>
            <a:r>
              <a:rPr lang="en-GB" dirty="0">
                <a:solidFill>
                  <a:srgbClr val="FF6600"/>
                </a:solidFill>
                <a:latin typeface="Tahoma" panose="020B0604030504040204" pitchFamily="34" charset="0"/>
                <a:ea typeface="Tahoma" panose="020B0604030504040204" pitchFamily="34" charset="0"/>
                <a:cs typeface="Tahoma" panose="020B0604030504040204" pitchFamily="34" charset="0"/>
              </a:rPr>
              <a:t>Please remember to ensure that you carry out any experiments at home with an adult. </a:t>
            </a:r>
          </a:p>
          <a:p>
            <a:pPr marL="0" indent="0" algn="ctr">
              <a:buNone/>
            </a:pPr>
            <a:endParaRPr lang="en-GB" dirty="0">
              <a:solidFill>
                <a:srgbClr val="FF66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GB" dirty="0">
                <a:solidFill>
                  <a:srgbClr val="FF6600"/>
                </a:solidFill>
                <a:latin typeface="Tahoma" panose="020B0604030504040204" pitchFamily="34" charset="0"/>
                <a:ea typeface="Tahoma" panose="020B0604030504040204" pitchFamily="34" charset="0"/>
                <a:cs typeface="Tahoma" panose="020B0604030504040204" pitchFamily="34" charset="0"/>
              </a:rPr>
              <a:t>Do not attempt to do any of these experiments without checking that a grown up is there to support you.</a:t>
            </a:r>
          </a:p>
          <a:p>
            <a:pPr marL="0" indent="0">
              <a:buNone/>
            </a:pPr>
            <a:endParaRPr lang="en-GB" dirty="0"/>
          </a:p>
          <a:p>
            <a:pPr marL="0" indent="0" algn="ctr">
              <a:buNone/>
            </a:pPr>
            <a:r>
              <a:rPr lang="en-GB" sz="4800" b="1" dirty="0">
                <a:solidFill>
                  <a:srgbClr val="7030A0"/>
                </a:solidFill>
              </a:rPr>
              <a:t>Have Fun!</a:t>
            </a:r>
          </a:p>
        </p:txBody>
      </p:sp>
    </p:spTree>
    <p:extLst>
      <p:ext uri="{BB962C8B-B14F-4D97-AF65-F5344CB8AC3E}">
        <p14:creationId xmlns:p14="http://schemas.microsoft.com/office/powerpoint/2010/main" val="3019010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337</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Science Week at FJS 2022</vt:lpstr>
      <vt:lpstr>PowerPoint Presentation</vt:lpstr>
      <vt:lpstr>Our Colourful World</vt:lpstr>
      <vt:lpstr>Our Colourful World</vt:lpstr>
      <vt:lpstr>Our Colourful World </vt:lpstr>
      <vt:lpstr>Our Colourful World </vt:lpstr>
      <vt:lpstr>Our Colourful World</vt:lpstr>
      <vt:lpstr>Our Colourful World</vt:lpstr>
      <vt:lpstr>Our Colourful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Week at FJS 2022</dc:title>
  <dc:creator>Lucy Hill</dc:creator>
  <cp:lastModifiedBy>Lucy Hill</cp:lastModifiedBy>
  <cp:revision>5</cp:revision>
  <dcterms:created xsi:type="dcterms:W3CDTF">2022-03-15T10:20:08Z</dcterms:created>
  <dcterms:modified xsi:type="dcterms:W3CDTF">2022-03-15T13:39:07Z</dcterms:modified>
</cp:coreProperties>
</file>