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BB0D1-6D0C-42B1-9222-AA5028A064B9}" v="2" dt="2021-09-07T10:11:27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ghanne Softley" userId="49f563eaa713d4da" providerId="LiveId" clId="{BDEBB0D1-6D0C-42B1-9222-AA5028A064B9}"/>
    <pc:docChg chg="modSld">
      <pc:chgData name="Leighanne Softley" userId="49f563eaa713d4da" providerId="LiveId" clId="{BDEBB0D1-6D0C-42B1-9222-AA5028A064B9}" dt="2021-09-07T10:11:27.998" v="2" actId="478"/>
      <pc:docMkLst>
        <pc:docMk/>
      </pc:docMkLst>
      <pc:sldChg chg="addSp delSp modSp mod">
        <pc:chgData name="Leighanne Softley" userId="49f563eaa713d4da" providerId="LiveId" clId="{BDEBB0D1-6D0C-42B1-9222-AA5028A064B9}" dt="2021-09-07T10:11:27.998" v="2" actId="478"/>
        <pc:sldMkLst>
          <pc:docMk/>
          <pc:sldMk cId="1441643113" sldId="259"/>
        </pc:sldMkLst>
        <pc:spChg chg="mod">
          <ac:chgData name="Leighanne Softley" userId="49f563eaa713d4da" providerId="LiveId" clId="{BDEBB0D1-6D0C-42B1-9222-AA5028A064B9}" dt="2021-09-07T10:04:35.558" v="0" actId="207"/>
          <ac:spMkLst>
            <pc:docMk/>
            <pc:sldMk cId="1441643113" sldId="259"/>
            <ac:spMk id="2" creationId="{7649ABE1-27FF-4E40-B6DB-5F0D5031ED83}"/>
          </ac:spMkLst>
        </pc:spChg>
        <pc:picChg chg="add del mod">
          <ac:chgData name="Leighanne Softley" userId="49f563eaa713d4da" providerId="LiveId" clId="{BDEBB0D1-6D0C-42B1-9222-AA5028A064B9}" dt="2021-09-07T10:11:27.998" v="2" actId="478"/>
          <ac:picMkLst>
            <pc:docMk/>
            <pc:sldMk cId="1441643113" sldId="259"/>
            <ac:picMk id="10" creationId="{3304BFDE-E1C4-4D6E-A12C-17B4A2C141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C751-75BF-4139-A648-52EB19A17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175AA-DF5B-4FA4-8C0C-1E87B832A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2AFA1-5E2E-4DB0-8C14-5E737A2B9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47E-6393-4F92-AC46-996FB24B86F3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7AB7-8627-4E2D-8CC0-E836730D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C7F2-267C-4D95-902D-C29681E6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4D22-A54B-456E-A6DC-CF2FC59F8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2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C504-AC5C-44D6-B578-EF279584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45135-1AA4-425E-82B9-B5E6D8EF1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B7861-1336-468E-BACE-62935A1D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47E-6393-4F92-AC46-996FB24B86F3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49F68-F585-4D4C-A410-19F31DD9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6D7E6-9781-45BE-B517-4DF01052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4D22-A54B-456E-A6DC-CF2FC59F8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14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79F8DD-2A99-401E-9048-58747291D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6E6D0-2ADB-4E3B-8FA2-D73984898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C69D-DEA4-4E83-8D47-126F5C2C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47E-6393-4F92-AC46-996FB24B86F3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BDE8-B14E-4C61-AE8F-B147D7C6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21FB8-5DAB-4F55-BC8A-5C6E70C8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4D22-A54B-456E-A6DC-CF2FC59F8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0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D50E-5246-4092-A0C2-B3A543ED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B13A-1DEC-4A28-97B8-ABB1B9062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0322-1A42-460C-A679-663CA3DF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47E-6393-4F92-AC46-996FB24B86F3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EF5ED-2807-456A-B9AB-BA4A09E1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C19BD-0B0C-4659-946E-A269965B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4D22-A54B-456E-A6DC-CF2FC59F8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04A2-8EA6-4C09-B3B2-DC943B06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45A4D-D2DB-4CD7-AC52-A50FBEDF4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31F8D-091F-49F5-AE5F-7DDEEE85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47E-6393-4F92-AC46-996FB24B86F3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C3EC4-1E0B-42E5-9378-5AD9532B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BCD48-AA1E-4342-A682-2358671C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4D22-A54B-456E-A6DC-CF2FC59F8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77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F117-37EB-41BB-82CE-FDBC5554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9E098-383C-4932-8300-E5C5F7834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BEBDE-3DD0-459C-9EEE-5A89350D4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D2450-9998-468E-89D4-5C4D98E8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47E-6393-4F92-AC46-996FB24B86F3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F54E3-1125-48EB-A0CA-3157D05EC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5674B-2FAC-48F5-BC01-D2CFDAB2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4D22-A54B-456E-A6DC-CF2FC59F8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4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3AF6-86F4-4D42-B98E-33C97A8E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5794F-6DE0-4677-821B-BBB8BF00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10B1F-C6B3-4AA9-A658-F8CA11827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4EA73-7BB1-48B2-83E9-3EE4541B1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3B742-395E-45F6-A23D-877D20846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6D028-31D2-4527-A984-3A7FE764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47E-6393-4F92-AC46-996FB24B86F3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D4862-AFAB-4945-82D3-1E53DB0F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C4679-6D8D-4852-A5B1-ACF77C13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4D22-A54B-456E-A6DC-CF2FC59F8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80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3F9F-1687-4C4A-B923-B726F6FC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94DD4-9E06-49E2-8E86-3721EE87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47E-6393-4F92-AC46-996FB24B86F3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6F47B-E62B-4F3E-B4DD-5289F62F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62ED0-089A-4702-B518-36883881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4D22-A54B-456E-A6DC-CF2FC59F8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6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FDCA7-C4B9-424A-AD20-68E0753D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47E-6393-4F92-AC46-996FB24B86F3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D0D13C-BD11-4EDD-87A5-F6D6B324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52E3D-B463-4113-AB7D-6602DE98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4D22-A54B-456E-A6DC-CF2FC59F8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8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3B3FF-46C0-4473-9C3A-AA77E87E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C5CEA-6B0C-496E-AC91-563FE926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A7187-E341-48AC-AC55-C8297D266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2D605-B076-410D-AF57-00E64769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47E-6393-4F92-AC46-996FB24B86F3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3D2B1-1142-4CD8-9B53-5423C90F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8FB2E-02C7-457B-85C2-EAB2D827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4D22-A54B-456E-A6DC-CF2FC59F8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C97E-F964-48F9-A733-2A7D5BE4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098C1-DBC1-4A8F-B234-743E05842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EEBBE-1DBE-4401-8DF7-802D3ADD6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CB89A-E5D5-49F1-AC56-A260501B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47E-6393-4F92-AC46-996FB24B86F3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DCCE2-B25D-47E0-9C15-F70A638A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0905-3EB1-46A0-B9C7-B3FE62A1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4D22-A54B-456E-A6DC-CF2FC59F8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5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C2B22A-0441-433D-A80A-7FE7F47A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3E0FA-E9D9-4E34-B53A-452D7D7CB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87704-E489-4EBA-B060-60A7CA181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9E47E-6393-4F92-AC46-996FB24B86F3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FDD13-96E7-439A-91BA-3E18B931E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802AE-B968-48D8-BAE2-6417742E6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4D22-A54B-456E-A6DC-CF2FC59F8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35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italmotor.tech/wp-content/uploads/2018/12/Leonardo-da-Vinci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black-binoculars-in-maroon-and-beige-textile-5194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egzXQlFNjs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yVtGHbmN4s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obliano.wordpress.com/2012/04/02/what-you-see-is-what-you-get/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gray-magnifying-glass-and-eyeglasses-on-top-of-open-book-310916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gray-magnifying-glass-and-eyeglasses-on-top-of-open-book-3109168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E4F2-F79A-4FDF-8212-A2F2D9A874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26317-E3C5-4710-BDC9-4AA451E536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Leonardo and the flight – ITALMOTOR TECH">
            <a:extLst>
              <a:ext uri="{FF2B5EF4-FFF2-40B4-BE49-F238E27FC236}">
                <a16:creationId xmlns:a16="http://schemas.microsoft.com/office/drawing/2014/main" id="{90FCB9B5-61D9-449A-ACBD-BBAAC012A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6145"/>
            <a:ext cx="9144000" cy="59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14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F41E-AF1D-4B93-83D4-A467F241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70" y="82551"/>
            <a:ext cx="10515600" cy="1325563"/>
          </a:xfrm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00B050"/>
                </a:solidFill>
                <a:latin typeface="Tempus Sans ITC" panose="04020404030D07020202" pitchFamily="82" charset="0"/>
              </a:rPr>
              <a:t>Investigate…</a:t>
            </a:r>
          </a:p>
        </p:txBody>
      </p:sp>
      <p:sp>
        <p:nvSpPr>
          <p:cNvPr id="4" name="AutoShape 2" descr="The Day | Leonardo: artist, scientist, hipster, genius">
            <a:extLst>
              <a:ext uri="{FF2B5EF4-FFF2-40B4-BE49-F238E27FC236}">
                <a16:creationId xmlns:a16="http://schemas.microsoft.com/office/drawing/2014/main" id="{D9647B94-280E-4472-B745-25912F7FEEC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346854" y="1943223"/>
            <a:ext cx="5093704" cy="45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mpus Sans ITC" panose="04020404030D07020202" pitchFamily="82" charset="0"/>
              </a:rPr>
              <a:t>…the bird population at Fulwell Junior School.</a:t>
            </a:r>
          </a:p>
        </p:txBody>
      </p:sp>
      <p:sp>
        <p:nvSpPr>
          <p:cNvPr id="3" name="AutoShape 2" descr="Magnifying Glass - Clip Art Magnifying Glass PNG Image | Transparent PNG  Free Download on SeekPNG">
            <a:extLst>
              <a:ext uri="{FF2B5EF4-FFF2-40B4-BE49-F238E27FC236}">
                <a16:creationId xmlns:a16="http://schemas.microsoft.com/office/drawing/2014/main" id="{C079C3ED-DE20-4C8C-B1B5-727CE6B958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 descr="Question Mark - Eurobond Adhesives">
            <a:extLst>
              <a:ext uri="{FF2B5EF4-FFF2-40B4-BE49-F238E27FC236}">
                <a16:creationId xmlns:a16="http://schemas.microsoft.com/office/drawing/2014/main" id="{D2F8CF33-4756-4141-BE23-31A67643A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56" y="195617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81E533-E264-40C6-A109-38D90F6A3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7368" y="34290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F41E-AF1D-4B93-83D4-A467F241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70" y="82551"/>
            <a:ext cx="10515600" cy="1325563"/>
          </a:xfrm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00B050"/>
                </a:solidFill>
                <a:latin typeface="Tempus Sans ITC" panose="04020404030D07020202" pitchFamily="82" charset="0"/>
              </a:rPr>
              <a:t>Apply…</a:t>
            </a:r>
          </a:p>
        </p:txBody>
      </p:sp>
      <p:sp>
        <p:nvSpPr>
          <p:cNvPr id="4" name="AutoShape 2" descr="The Day | Leonardo: artist, scientist, hipster, genius">
            <a:extLst>
              <a:ext uri="{FF2B5EF4-FFF2-40B4-BE49-F238E27FC236}">
                <a16:creationId xmlns:a16="http://schemas.microsoft.com/office/drawing/2014/main" id="{D9647B94-280E-4472-B745-25912F7FEEC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935665" y="1780254"/>
            <a:ext cx="9611834" cy="45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mpus Sans ITC" panose="04020404030D07020202" pitchFamily="82" charset="0"/>
              </a:rPr>
              <a:t>…using everything we’ve learnt from our observations and investigations to create our own flying ‘machine’!</a:t>
            </a:r>
          </a:p>
        </p:txBody>
      </p:sp>
      <p:sp>
        <p:nvSpPr>
          <p:cNvPr id="3" name="AutoShape 2" descr="Magnifying Glass - Clip Art Magnifying Glass PNG Image | Transparent PNG  Free Download on SeekPNG">
            <a:extLst>
              <a:ext uri="{FF2B5EF4-FFF2-40B4-BE49-F238E27FC236}">
                <a16:creationId xmlns:a16="http://schemas.microsoft.com/office/drawing/2014/main" id="{C079C3ED-DE20-4C8C-B1B5-727CE6B958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0" name="Picture 2" descr="history of flight | Airplanes, Dates, &amp;amp; Facts | Britannica">
            <a:extLst>
              <a:ext uri="{FF2B5EF4-FFF2-40B4-BE49-F238E27FC236}">
                <a16:creationId xmlns:a16="http://schemas.microsoft.com/office/drawing/2014/main" id="{C5891F69-6A79-46ED-8D4C-7B2899A80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6" y="3574983"/>
            <a:ext cx="4106241" cy="31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Up She Goes! 8 of the Wackiest Early Flying Machines | Live Science">
            <a:extLst>
              <a:ext uri="{FF2B5EF4-FFF2-40B4-BE49-F238E27FC236}">
                <a16:creationId xmlns:a16="http://schemas.microsoft.com/office/drawing/2014/main" id="{DF2645A0-46C3-4005-B42A-D35DA6D3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71" y="3581400"/>
            <a:ext cx="5442724" cy="306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13252-FA5D-4177-932C-CF1A4426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4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Why Can the Peregrine Falcon Fly So Fast? | Bio-aerial Locomotion 2011">
            <a:extLst>
              <a:ext uri="{FF2B5EF4-FFF2-40B4-BE49-F238E27FC236}">
                <a16:creationId xmlns:a16="http://schemas.microsoft.com/office/drawing/2014/main" id="{B9FFD281-3A89-4FDB-8C1F-CF5AF8DAA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1" r="8505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each birds: Falcons occupy coast following gales | Local News | The  Brunswick News">
            <a:extLst>
              <a:ext uri="{FF2B5EF4-FFF2-40B4-BE49-F238E27FC236}">
                <a16:creationId xmlns:a16="http://schemas.microsoft.com/office/drawing/2014/main" id="{5F484EF5-2B94-4E26-B2A0-FE1276087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r="7395" b="-1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n on Critters - Birds of Prey">
            <a:extLst>
              <a:ext uri="{FF2B5EF4-FFF2-40B4-BE49-F238E27FC236}">
                <a16:creationId xmlns:a16="http://schemas.microsoft.com/office/drawing/2014/main" id="{BC6C44B5-D2C0-4F07-B155-9A5D38E63E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" r="-4" b="17104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9EEBF53-C4B4-4BC2-A6EE-34E8878BCB94}"/>
              </a:ext>
            </a:extLst>
          </p:cNvPr>
          <p:cNvSpPr/>
          <p:nvPr/>
        </p:nvSpPr>
        <p:spPr>
          <a:xfrm>
            <a:off x="3188467" y="6078907"/>
            <a:ext cx="7165973" cy="54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hlinkClick r:id="rId6"/>
              </a:rPr>
              <a:t>https://www.youtube.com/watch?v=legzXQlFNjs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3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43F31-458B-4BF0-B6EC-2D12DCC1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126" name="Picture 6" descr="Dassault Falcon 7X - Wikipedia">
            <a:extLst>
              <a:ext uri="{FF2B5EF4-FFF2-40B4-BE49-F238E27FC236}">
                <a16:creationId xmlns:a16="http://schemas.microsoft.com/office/drawing/2014/main" id="{FDB26A0B-C5F7-4F9C-B0B3-97D47080A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r="21288"/>
          <a:stretch/>
        </p:blipFill>
        <p:spPr bwMode="auto">
          <a:xfrm>
            <a:off x="95270" y="27911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ang-gliders — Science Learning Hub">
            <a:extLst>
              <a:ext uri="{FF2B5EF4-FFF2-40B4-BE49-F238E27FC236}">
                <a16:creationId xmlns:a16="http://schemas.microsoft.com/office/drawing/2014/main" id="{5242514C-CC6A-4B50-8F08-9FE222A68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19980" b="2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licopter Facts for Kids (All You Need to Know!)">
            <a:extLst>
              <a:ext uri="{FF2B5EF4-FFF2-40B4-BE49-F238E27FC236}">
                <a16:creationId xmlns:a16="http://schemas.microsoft.com/office/drawing/2014/main" id="{3A320B83-E4A5-4DF8-8A88-A2417E7FB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r="13119" b="-3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A7CF6-AA52-4930-B42E-C8FD176F8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8341" y="6451722"/>
            <a:ext cx="1353659" cy="2464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bg1">
                    <a:alpha val="80000"/>
                  </a:schemeClr>
                </a:solidFill>
              </a:rPr>
              <a:t>45 seconds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617C64-DBB5-462C-B795-FB5DE5DB8D01}"/>
              </a:ext>
            </a:extLst>
          </p:cNvPr>
          <p:cNvSpPr/>
          <p:nvPr/>
        </p:nvSpPr>
        <p:spPr>
          <a:xfrm>
            <a:off x="3667436" y="6128557"/>
            <a:ext cx="5043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https://www.youtube.com/watch?v=9yVtGHbmN4s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39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9ABE1-27FF-4E40-B6DB-5F0D5031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4" y="419008"/>
            <a:ext cx="7123814" cy="1633076"/>
          </a:xfrm>
        </p:spPr>
        <p:txBody>
          <a:bodyPr anchor="t">
            <a:normAutofit/>
          </a:bodyPr>
          <a:lstStyle/>
          <a:p>
            <a:pPr algn="ctr"/>
            <a:r>
              <a:rPr lang="en-GB" sz="8800" b="1" dirty="0">
                <a:latin typeface="Tempus Sans ITC" panose="04020404030D07020202" pitchFamily="82" charset="0"/>
              </a:rPr>
              <a:t>Take Flight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28B35-228B-460D-9F8A-0FCCEE694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90" y="4912242"/>
            <a:ext cx="6140449" cy="16174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bg1">
                    <a:alpha val="80000"/>
                  </a:schemeClr>
                </a:solidFill>
                <a:latin typeface="Tempus Sans ITC" panose="04020404030D07020202" pitchFamily="82" charset="0"/>
              </a:rPr>
              <a:t>Fulwell Junior School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chemeClr val="bg1">
                    <a:alpha val="80000"/>
                  </a:schemeClr>
                </a:solidFill>
                <a:latin typeface="Tempus Sans ITC" panose="04020404030D07020202" pitchFamily="82" charset="0"/>
              </a:rPr>
              <a:t>Whole School Project 2021-2022</a:t>
            </a:r>
          </a:p>
        </p:txBody>
      </p:sp>
      <p:pic>
        <p:nvPicPr>
          <p:cNvPr id="6146" name="Picture 2" descr="Self-portrait of Leonardo da Vinci (1452-1519). | Download Scientific  Diagram">
            <a:extLst>
              <a:ext uri="{FF2B5EF4-FFF2-40B4-BE49-F238E27FC236}">
                <a16:creationId xmlns:a16="http://schemas.microsoft.com/office/drawing/2014/main" id="{D4F6D5B0-08B2-43D8-97C9-B15DEF7B9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r="-3" b="-3"/>
          <a:stretch/>
        </p:blipFill>
        <p:spPr bwMode="auto"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1E22C9-3BBC-4F00-94C5-0185C63D320F}"/>
              </a:ext>
            </a:extLst>
          </p:cNvPr>
          <p:cNvSpPr txBox="1"/>
          <p:nvPr/>
        </p:nvSpPr>
        <p:spPr>
          <a:xfrm>
            <a:off x="135874" y="2428028"/>
            <a:ext cx="734825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/>
              <a:t>‘’=‘</a:t>
            </a:r>
            <a:r>
              <a:rPr lang="en-US" sz="3600" b="1" i="1" dirty="0">
                <a:solidFill>
                  <a:schemeClr val="accent2"/>
                </a:solidFill>
                <a:latin typeface="Tempus Sans ITC" panose="04020404030D07020202" pitchFamily="82" charset="0"/>
              </a:rPr>
              <a:t>’Study the science of art…Study the art of science. </a:t>
            </a:r>
            <a:r>
              <a:rPr lang="en-US" sz="3600" b="1" i="1" dirty="0" err="1">
                <a:solidFill>
                  <a:schemeClr val="accent2"/>
                </a:solidFill>
                <a:latin typeface="Tempus Sans ITC" panose="04020404030D07020202" pitchFamily="82" charset="0"/>
              </a:rPr>
              <a:t>Realise</a:t>
            </a:r>
            <a:r>
              <a:rPr lang="en-US" sz="3600" b="1" i="1" dirty="0">
                <a:solidFill>
                  <a:schemeClr val="accent2"/>
                </a:solidFill>
                <a:latin typeface="Tempus Sans ITC" panose="04020404030D07020202" pitchFamily="82" charset="0"/>
              </a:rPr>
              <a:t> that everything connects to everything else.’</a:t>
            </a:r>
            <a:endParaRPr lang="en-GB" sz="3600" dirty="0">
              <a:solidFill>
                <a:schemeClr val="accent2"/>
              </a:solidFill>
              <a:latin typeface="Tempus Sans ITC" panose="04020404030D07020202" pitchFamily="82" charset="0"/>
            </a:endParaRPr>
          </a:p>
          <a:p>
            <a:pPr>
              <a:spcAft>
                <a:spcPts val="600"/>
              </a:spcAft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4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6F508-1D62-4FC1-BDDB-E1F566A9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34" y="331122"/>
            <a:ext cx="2479158" cy="686778"/>
          </a:xfrm>
        </p:spPr>
        <p:txBody>
          <a:bodyPr anchor="t"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integrity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67B90-C57B-4EB0-97CA-6DAB49BB8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920" r="-4" b="8702"/>
          <a:stretch/>
        </p:blipFill>
        <p:spPr>
          <a:xfrm>
            <a:off x="6095999" y="1929845"/>
            <a:ext cx="5260976" cy="29592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EE9D57B-BA06-4D15-8481-7E3A2E5B6783}"/>
              </a:ext>
            </a:extLst>
          </p:cNvPr>
          <p:cNvSpPr txBox="1">
            <a:spLocks/>
          </p:cNvSpPr>
          <p:nvPr/>
        </p:nvSpPr>
        <p:spPr>
          <a:xfrm>
            <a:off x="3368636" y="2670649"/>
            <a:ext cx="2727363" cy="686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confidence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0CEAE8-343F-4A6C-8335-742CDC9C588F}"/>
              </a:ext>
            </a:extLst>
          </p:cNvPr>
          <p:cNvSpPr txBox="1">
            <a:spLocks/>
          </p:cNvSpPr>
          <p:nvPr/>
        </p:nvSpPr>
        <p:spPr>
          <a:xfrm>
            <a:off x="228489" y="3438830"/>
            <a:ext cx="2479158" cy="686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endeavour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7EC29F-E799-415D-8703-97579FAAC5DE}"/>
              </a:ext>
            </a:extLst>
          </p:cNvPr>
          <p:cNvSpPr txBox="1">
            <a:spLocks/>
          </p:cNvSpPr>
          <p:nvPr/>
        </p:nvSpPr>
        <p:spPr>
          <a:xfrm>
            <a:off x="2046655" y="4565953"/>
            <a:ext cx="2479158" cy="686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respect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6E4A7E-E2E3-42F2-A71A-F2CD58225672}"/>
              </a:ext>
            </a:extLst>
          </p:cNvPr>
          <p:cNvSpPr txBox="1">
            <a:spLocks/>
          </p:cNvSpPr>
          <p:nvPr/>
        </p:nvSpPr>
        <p:spPr>
          <a:xfrm>
            <a:off x="456146" y="5878813"/>
            <a:ext cx="2479158" cy="686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resilience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407310-45FE-47C6-B910-354C80F260EB}"/>
              </a:ext>
            </a:extLst>
          </p:cNvPr>
          <p:cNvSpPr txBox="1">
            <a:spLocks/>
          </p:cNvSpPr>
          <p:nvPr/>
        </p:nvSpPr>
        <p:spPr>
          <a:xfrm>
            <a:off x="4295216" y="5473785"/>
            <a:ext cx="3530347" cy="810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sense of duty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E56D9D-0469-4561-8043-A9AE52E2F146}"/>
              </a:ext>
            </a:extLst>
          </p:cNvPr>
          <p:cNvSpPr txBox="1">
            <a:spLocks/>
          </p:cNvSpPr>
          <p:nvPr/>
        </p:nvSpPr>
        <p:spPr>
          <a:xfrm>
            <a:off x="8349765" y="5980566"/>
            <a:ext cx="3530347" cy="810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teamwork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6EEB3D-E352-46EA-86F6-EB3D19B45901}"/>
              </a:ext>
            </a:extLst>
          </p:cNvPr>
          <p:cNvSpPr txBox="1">
            <a:spLocks/>
          </p:cNvSpPr>
          <p:nvPr/>
        </p:nvSpPr>
        <p:spPr>
          <a:xfrm>
            <a:off x="4525813" y="230851"/>
            <a:ext cx="3530347" cy="810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rgbClr val="00B050"/>
                </a:solidFill>
                <a:latin typeface="Tempus Sans ITC" panose="04020404030D07020202" pitchFamily="82" charset="0"/>
              </a:rPr>
              <a:t>discovery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F24030-55C5-47E6-8D67-13D2CF0A96AE}"/>
              </a:ext>
            </a:extLst>
          </p:cNvPr>
          <p:cNvSpPr txBox="1">
            <a:spLocks/>
          </p:cNvSpPr>
          <p:nvPr/>
        </p:nvSpPr>
        <p:spPr>
          <a:xfrm>
            <a:off x="8530519" y="963894"/>
            <a:ext cx="3530347" cy="810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rgbClr val="00B0F0"/>
                </a:solidFill>
                <a:latin typeface="Tempus Sans ITC" panose="04020404030D07020202" pitchFamily="82" charset="0"/>
              </a:rPr>
              <a:t>excellence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F26032C-7B3B-4D3E-B462-36CD7D85885A}"/>
              </a:ext>
            </a:extLst>
          </p:cNvPr>
          <p:cNvSpPr txBox="1">
            <a:spLocks/>
          </p:cNvSpPr>
          <p:nvPr/>
        </p:nvSpPr>
        <p:spPr>
          <a:xfrm>
            <a:off x="1603462" y="1428533"/>
            <a:ext cx="3530347" cy="810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anose="04020404030D07020202" pitchFamily="82" charset="0"/>
              </a:rPr>
              <a:t>world of work</a:t>
            </a:r>
          </a:p>
        </p:txBody>
      </p:sp>
    </p:spTree>
    <p:extLst>
      <p:ext uri="{BB962C8B-B14F-4D97-AF65-F5344CB8AC3E}">
        <p14:creationId xmlns:p14="http://schemas.microsoft.com/office/powerpoint/2010/main" val="268609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F41E-AF1D-4B93-83D4-A467F241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  <a:latin typeface="Tempus Sans ITC" panose="04020404030D07020202" pitchFamily="82" charset="0"/>
              </a:rPr>
              <a:t>Leonardo da Vinci</a:t>
            </a:r>
          </a:p>
        </p:txBody>
      </p:sp>
      <p:sp>
        <p:nvSpPr>
          <p:cNvPr id="4" name="AutoShape 2" descr="The Day | Leonardo: artist, scientist, hipster, genius">
            <a:extLst>
              <a:ext uri="{FF2B5EF4-FFF2-40B4-BE49-F238E27FC236}">
                <a16:creationId xmlns:a16="http://schemas.microsoft.com/office/drawing/2014/main" id="{D9647B94-280E-4472-B745-25912F7FEEC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61337" y="1846890"/>
            <a:ext cx="3723279" cy="46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mpus Sans ITC" panose="04020404030D07020202" pitchFamily="82" charset="0"/>
              </a:rPr>
              <a:t>Born: 15</a:t>
            </a:r>
            <a:r>
              <a:rPr lang="en-GB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empus Sans ITC" panose="04020404030D07020202" pitchFamily="82" charset="0"/>
              </a:rPr>
              <a:t>th</a:t>
            </a:r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mpus Sans ITC" panose="04020404030D07020202" pitchFamily="82" charset="0"/>
              </a:rPr>
              <a:t> April 1452, Vinci, Italy.</a:t>
            </a:r>
          </a:p>
          <a:p>
            <a:endParaRPr lang="en-GB" b="1" dirty="0">
              <a:solidFill>
                <a:schemeClr val="accent4">
                  <a:lumMod val="20000"/>
                  <a:lumOff val="80000"/>
                </a:schemeClr>
              </a:solidFill>
              <a:latin typeface="Tempus Sans ITC" panose="04020404030D07020202" pitchFamily="82" charset="0"/>
            </a:endParaRP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mpus Sans ITC" panose="04020404030D07020202" pitchFamily="82" charset="0"/>
              </a:rPr>
              <a:t>He had a curiosity and interest in scientific observation.</a:t>
            </a:r>
          </a:p>
          <a:p>
            <a:endParaRPr lang="en-GB" b="1" dirty="0">
              <a:solidFill>
                <a:schemeClr val="accent4">
                  <a:lumMod val="20000"/>
                  <a:lumOff val="80000"/>
                </a:schemeClr>
              </a:solidFill>
              <a:latin typeface="Tempus Sans ITC" panose="04020404030D07020202" pitchFamily="82" charset="0"/>
            </a:endParaRP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mpus Sans ITC" panose="04020404030D07020202" pitchFamily="82" charset="0"/>
              </a:rPr>
              <a:t>He was a skilled artist, fascinated by the human form.</a:t>
            </a:r>
          </a:p>
          <a:p>
            <a:pPr marL="0" indent="0">
              <a:buNone/>
            </a:pPr>
            <a:endParaRPr lang="en-GB" b="1" dirty="0">
              <a:solidFill>
                <a:schemeClr val="accent4">
                  <a:lumMod val="20000"/>
                  <a:lumOff val="80000"/>
                </a:schemeClr>
              </a:solidFill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accent4">
                  <a:lumMod val="20000"/>
                  <a:lumOff val="80000"/>
                </a:schemeClr>
              </a:solidFill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accent4">
                  <a:lumMod val="20000"/>
                  <a:lumOff val="80000"/>
                </a:schemeClr>
              </a:solidFill>
              <a:latin typeface="Tempus Sans ITC" panose="04020404030D07020202" pitchFamily="8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0B37C7-470E-4246-91DF-0D443F877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4" t="11787" r="19806" b="15169"/>
          <a:stretch/>
        </p:blipFill>
        <p:spPr>
          <a:xfrm>
            <a:off x="4084827" y="1991257"/>
            <a:ext cx="5310964" cy="399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2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F41E-AF1D-4B93-83D4-A467F241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70" y="82551"/>
            <a:ext cx="10515600" cy="1325563"/>
          </a:xfrm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00B050"/>
                </a:solidFill>
                <a:latin typeface="Tempus Sans ITC" panose="04020404030D07020202" pitchFamily="82" charset="0"/>
              </a:rPr>
              <a:t>Discover…</a:t>
            </a:r>
          </a:p>
        </p:txBody>
      </p:sp>
      <p:sp>
        <p:nvSpPr>
          <p:cNvPr id="4" name="AutoShape 2" descr="The Day | Leonardo: artist, scientist, hipster, genius">
            <a:extLst>
              <a:ext uri="{FF2B5EF4-FFF2-40B4-BE49-F238E27FC236}">
                <a16:creationId xmlns:a16="http://schemas.microsoft.com/office/drawing/2014/main" id="{D9647B94-280E-4472-B745-25912F7FEEC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72918" y="1690688"/>
            <a:ext cx="7200091" cy="45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empus Sans ITC" panose="04020404030D07020202" pitchFamily="82" charset="0"/>
              </a:rPr>
              <a:t>Task 1:</a:t>
            </a:r>
          </a:p>
          <a:p>
            <a:pPr marL="0" indent="0">
              <a:buNone/>
            </a:pP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mpus Sans ITC" panose="04020404030D07020202" pitchFamily="82" charset="0"/>
              </a:rPr>
              <a:t>Your turn to discover more about Leonardo and his talents and fame.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C062A-36DB-4018-A868-DA8B39B6B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4" t="11787" r="19806" b="15169"/>
          <a:stretch/>
        </p:blipFill>
        <p:spPr>
          <a:xfrm>
            <a:off x="7866702" y="198986"/>
            <a:ext cx="4176441" cy="3138559"/>
          </a:xfrm>
          <a:prstGeom prst="rect">
            <a:avLst/>
          </a:prstGeom>
        </p:spPr>
      </p:pic>
      <p:sp>
        <p:nvSpPr>
          <p:cNvPr id="3" name="AutoShape 2" descr="Magnifying Glass - Clip Art Magnifying Glass PNG Image | Transparent PNG  Free Download on SeekPNG">
            <a:extLst>
              <a:ext uri="{FF2B5EF4-FFF2-40B4-BE49-F238E27FC236}">
                <a16:creationId xmlns:a16="http://schemas.microsoft.com/office/drawing/2014/main" id="{C079C3ED-DE20-4C8C-B1B5-727CE6B958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71B51-2FEB-4E37-879B-3AF2B5086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1386" y="3581400"/>
            <a:ext cx="4688958" cy="31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8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F41E-AF1D-4B93-83D4-A467F241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70" y="82551"/>
            <a:ext cx="10515600" cy="1325563"/>
          </a:xfrm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00B050"/>
                </a:solidFill>
                <a:latin typeface="Tempus Sans ITC" panose="04020404030D07020202" pitchFamily="82" charset="0"/>
              </a:rPr>
              <a:t>Explore…</a:t>
            </a:r>
          </a:p>
        </p:txBody>
      </p:sp>
      <p:sp>
        <p:nvSpPr>
          <p:cNvPr id="4" name="AutoShape 2" descr="The Day | Leonardo: artist, scientist, hipster, genius">
            <a:extLst>
              <a:ext uri="{FF2B5EF4-FFF2-40B4-BE49-F238E27FC236}">
                <a16:creationId xmlns:a16="http://schemas.microsoft.com/office/drawing/2014/main" id="{D9647B94-280E-4472-B745-25912F7FEEC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38470" y="1605627"/>
            <a:ext cx="7288849" cy="45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mpus Sans ITC" panose="04020404030D07020202" pitchFamily="82" charset="0"/>
              </a:rPr>
              <a:t>One of the many things Leonardo was famous for was his ideas and fascination with flight…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C062A-36DB-4018-A868-DA8B39B6B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4" t="11787" r="19806" b="15169"/>
          <a:stretch/>
        </p:blipFill>
        <p:spPr>
          <a:xfrm>
            <a:off x="7866702" y="198986"/>
            <a:ext cx="4176441" cy="3138559"/>
          </a:xfrm>
          <a:prstGeom prst="rect">
            <a:avLst/>
          </a:prstGeom>
        </p:spPr>
      </p:pic>
      <p:sp>
        <p:nvSpPr>
          <p:cNvPr id="3" name="AutoShape 2" descr="Magnifying Glass - Clip Art Magnifying Glass PNG Image | Transparent PNG  Free Download on SeekPNG">
            <a:extLst>
              <a:ext uri="{FF2B5EF4-FFF2-40B4-BE49-F238E27FC236}">
                <a16:creationId xmlns:a16="http://schemas.microsoft.com/office/drawing/2014/main" id="{C079C3ED-DE20-4C8C-B1B5-727CE6B958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71B51-2FEB-4E37-879B-3AF2B5086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1386" y="3581400"/>
            <a:ext cx="4688958" cy="3125972"/>
          </a:xfrm>
          <a:prstGeom prst="rect">
            <a:avLst/>
          </a:prstGeom>
        </p:spPr>
      </p:pic>
      <p:sp>
        <p:nvSpPr>
          <p:cNvPr id="9" name="AutoShape 2" descr="The Day | Leonardo: artist, scientist, hipster, genius">
            <a:extLst>
              <a:ext uri="{FF2B5EF4-FFF2-40B4-BE49-F238E27FC236}">
                <a16:creationId xmlns:a16="http://schemas.microsoft.com/office/drawing/2014/main" id="{EBD33F15-11CF-444E-BAB5-9F36F73C50A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077049" y="4156290"/>
            <a:ext cx="6820788" cy="3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empus Sans ITC" panose="04020404030D07020202" pitchFamily="82" charset="0"/>
              </a:rPr>
              <a:t>Task 2: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mpus Sans ITC" panose="04020404030D07020202" pitchFamily="82" charset="0"/>
              </a:rPr>
              <a:t>Explore your own ideas and thoughts about how birds take off, fly and land.</a:t>
            </a:r>
          </a:p>
        </p:txBody>
      </p:sp>
    </p:spTree>
    <p:extLst>
      <p:ext uri="{BB962C8B-B14F-4D97-AF65-F5344CB8AC3E}">
        <p14:creationId xmlns:p14="http://schemas.microsoft.com/office/powerpoint/2010/main" val="40074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F41E-AF1D-4B93-83D4-A467F241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70" y="82551"/>
            <a:ext cx="10515600" cy="1325563"/>
          </a:xfrm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00B050"/>
                </a:solidFill>
                <a:latin typeface="Tempus Sans ITC" panose="04020404030D07020202" pitchFamily="82" charset="0"/>
              </a:rPr>
              <a:t>Observe…</a:t>
            </a:r>
          </a:p>
        </p:txBody>
      </p:sp>
      <p:sp>
        <p:nvSpPr>
          <p:cNvPr id="4" name="AutoShape 2" descr="The Day | Leonardo: artist, scientist, hipster, genius">
            <a:extLst>
              <a:ext uri="{FF2B5EF4-FFF2-40B4-BE49-F238E27FC236}">
                <a16:creationId xmlns:a16="http://schemas.microsoft.com/office/drawing/2014/main" id="{D9647B94-280E-4472-B745-25912F7FEEC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787693" y="1325735"/>
            <a:ext cx="8231372" cy="45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mpus Sans ITC" panose="04020404030D07020202" pitchFamily="82" charset="0"/>
              </a:rPr>
              <a:t>We are going to be working like Leonardo this week, making observational drawings and sketches to</a:t>
            </a:r>
          </a:p>
        </p:txBody>
      </p:sp>
      <p:sp>
        <p:nvSpPr>
          <p:cNvPr id="3" name="AutoShape 2" descr="Magnifying Glass - Clip Art Magnifying Glass PNG Image | Transparent PNG  Free Download on SeekPNG">
            <a:extLst>
              <a:ext uri="{FF2B5EF4-FFF2-40B4-BE49-F238E27FC236}">
                <a16:creationId xmlns:a16="http://schemas.microsoft.com/office/drawing/2014/main" id="{C079C3ED-DE20-4C8C-B1B5-727CE6B958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8" name="Picture 2" descr="Wan and Zhongyuan&amp;#39;s proposal and research on Leonardo da Vinci&amp;#39;s Wing  Machine | Edward burne jones, Leonardo da vinci, Wings">
            <a:extLst>
              <a:ext uri="{FF2B5EF4-FFF2-40B4-BE49-F238E27FC236}">
                <a16:creationId xmlns:a16="http://schemas.microsoft.com/office/drawing/2014/main" id="{71489F2C-0B75-4107-A869-C48E9942A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606" y="153834"/>
            <a:ext cx="3267299" cy="250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rawings of a bird in flight, c.1500 - Leonardo da Vinci - WikiArt.org">
            <a:extLst>
              <a:ext uri="{FF2B5EF4-FFF2-40B4-BE49-F238E27FC236}">
                <a16:creationId xmlns:a16="http://schemas.microsoft.com/office/drawing/2014/main" id="{3138C80D-E1FF-4CD8-84A6-CFBDB85A6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4" y="2943510"/>
            <a:ext cx="2332198" cy="383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528E12-ED9A-4C32-952D-97FE46193F6B}"/>
              </a:ext>
            </a:extLst>
          </p:cNvPr>
          <p:cNvSpPr/>
          <p:nvPr/>
        </p:nvSpPr>
        <p:spPr>
          <a:xfrm>
            <a:off x="2586342" y="2828835"/>
            <a:ext cx="6359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mpus Sans ITC" panose="04020404030D07020202" pitchFamily="82" charset="0"/>
              </a:rPr>
              <a:t>help us understand more about how birds fly.</a:t>
            </a:r>
            <a:endParaRPr lang="en-GB" sz="3600" dirty="0"/>
          </a:p>
        </p:txBody>
      </p:sp>
      <p:pic>
        <p:nvPicPr>
          <p:cNvPr id="9224" name="Picture 8" descr="How to Draw a Bird - Colored Pencils">
            <a:extLst>
              <a:ext uri="{FF2B5EF4-FFF2-40B4-BE49-F238E27FC236}">
                <a16:creationId xmlns:a16="http://schemas.microsoft.com/office/drawing/2014/main" id="{37B2103A-0C6B-4192-85EE-0D6A3D8BF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63" y="3979338"/>
            <a:ext cx="3492022" cy="19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222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Tempus Sans ITC</vt:lpstr>
      <vt:lpstr>Office Theme</vt:lpstr>
      <vt:lpstr>PowerPoint Presentation</vt:lpstr>
      <vt:lpstr>PowerPoint Presentation</vt:lpstr>
      <vt:lpstr>PowerPoint Presentation</vt:lpstr>
      <vt:lpstr>Take Flight</vt:lpstr>
      <vt:lpstr>integrity</vt:lpstr>
      <vt:lpstr>Leonardo da Vinci</vt:lpstr>
      <vt:lpstr>Discover…</vt:lpstr>
      <vt:lpstr>Explore…</vt:lpstr>
      <vt:lpstr>Observe…</vt:lpstr>
      <vt:lpstr>Investigate…</vt:lpstr>
      <vt:lpstr>Apply…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Hill</dc:creator>
  <cp:lastModifiedBy>Leighanne Softley</cp:lastModifiedBy>
  <cp:revision>11</cp:revision>
  <dcterms:created xsi:type="dcterms:W3CDTF">2021-07-14T14:13:51Z</dcterms:created>
  <dcterms:modified xsi:type="dcterms:W3CDTF">2021-09-07T10:11:52Z</dcterms:modified>
</cp:coreProperties>
</file>