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Lst>
  <p:notesMasterIdLst>
    <p:notesMasterId r:id="rId18"/>
  </p:notesMasterIdLst>
  <p:handoutMasterIdLst>
    <p:handoutMasterId r:id="rId19"/>
  </p:handoutMasterIdLst>
  <p:sldIdLst>
    <p:sldId id="259" r:id="rId5"/>
    <p:sldId id="258" r:id="rId6"/>
    <p:sldId id="263" r:id="rId7"/>
    <p:sldId id="260" r:id="rId8"/>
    <p:sldId id="261" r:id="rId9"/>
    <p:sldId id="262" r:id="rId10"/>
    <p:sldId id="265" r:id="rId11"/>
    <p:sldId id="264" r:id="rId12"/>
    <p:sldId id="266" r:id="rId13"/>
    <p:sldId id="270" r:id="rId14"/>
    <p:sldId id="267"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94" autoAdjust="0"/>
  </p:normalViewPr>
  <p:slideViewPr>
    <p:cSldViewPr snapToGrid="0" showGuides="1">
      <p:cViewPr varScale="1">
        <p:scale>
          <a:sx n="91" d="100"/>
          <a:sy n="91" d="100"/>
        </p:scale>
        <p:origin x="135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508412-C702-48D6-A485-9E3F48E9270C}" type="datetime1">
              <a:rPr lang="en-GB" smtClean="0"/>
              <a:t>17/02/2025</a:t>
            </a:fld>
            <a:endParaRPr lang="en-GB"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en-GB" smtClean="0"/>
              <a:t>‹#›</a:t>
            </a:fld>
            <a:endParaRPr lang="en-GB"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06A15-2481-4E66-917C-551C926382B7}" type="datetime1">
              <a:rPr lang="en-GB" smtClean="0"/>
              <a:pPr/>
              <a:t>17/02/2025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en-GB" noProof="0" smtClean="0"/>
              <a:t>‹#›</a:t>
            </a:fld>
            <a:endParaRPr lang="en-GB"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1</a:t>
            </a:fld>
            <a:endParaRPr lang="en-GB" noProof="0" dirty="0"/>
          </a:p>
        </p:txBody>
      </p:sp>
    </p:spTree>
    <p:extLst>
      <p:ext uri="{BB962C8B-B14F-4D97-AF65-F5344CB8AC3E}">
        <p14:creationId xmlns:p14="http://schemas.microsoft.com/office/powerpoint/2010/main" val="345268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the information that the check gives us to target support going forward.</a:t>
            </a:r>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2</a:t>
            </a:fld>
            <a:endParaRPr lang="en-GB" noProof="0" dirty="0"/>
          </a:p>
        </p:txBody>
      </p:sp>
    </p:spTree>
    <p:extLst>
      <p:ext uri="{BB962C8B-B14F-4D97-AF65-F5344CB8AC3E}">
        <p14:creationId xmlns:p14="http://schemas.microsoft.com/office/powerpoint/2010/main" val="378391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check has not changed the way we deliver the teaching of times tables or the importance we place on it – we have always deemed times table fluency to be a vital part of children’s learning.</a:t>
            </a:r>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4</a:t>
            </a:fld>
            <a:endParaRPr lang="en-GB" noProof="0" dirty="0"/>
          </a:p>
        </p:txBody>
      </p:sp>
    </p:spTree>
    <p:extLst>
      <p:ext uri="{BB962C8B-B14F-4D97-AF65-F5344CB8AC3E}">
        <p14:creationId xmlns:p14="http://schemas.microsoft.com/office/powerpoint/2010/main" val="179504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we do aim for 25/25.</a:t>
            </a:r>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6</a:t>
            </a:fld>
            <a:endParaRPr lang="en-GB" noProof="0" dirty="0"/>
          </a:p>
        </p:txBody>
      </p:sp>
    </p:spTree>
    <p:extLst>
      <p:ext uri="{BB962C8B-B14F-4D97-AF65-F5344CB8AC3E}">
        <p14:creationId xmlns:p14="http://schemas.microsoft.com/office/powerpoint/2010/main" val="61596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games – dice, playing cards, hit the button.</a:t>
            </a:r>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7</a:t>
            </a:fld>
            <a:endParaRPr lang="en-GB" noProof="0" dirty="0"/>
          </a:p>
        </p:txBody>
      </p:sp>
    </p:spTree>
    <p:extLst>
      <p:ext uri="{BB962C8B-B14F-4D97-AF65-F5344CB8AC3E}">
        <p14:creationId xmlns:p14="http://schemas.microsoft.com/office/powerpoint/2010/main" val="3192954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2/17/2025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63D17C6D-85E8-DF80-103B-684E51941041}"/>
              </a:ext>
            </a:extLst>
          </p:cNvPr>
          <p:cNvSpPr/>
          <p:nvPr userDrawn="1"/>
        </p:nvSpPr>
        <p:spPr>
          <a:xfrm>
            <a:off x="0" y="0"/>
            <a:ext cx="12192000" cy="6858000"/>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C82A99E8-EE0B-5937-8B86-D838190A2B67}"/>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248928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94B20DF-A541-4651-AF97-FC925C1459D5}" type="datetime1">
              <a:rPr lang="en-GB" noProof="0" smtClean="0"/>
              <a:t>17/02/2025</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161836512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94B20DF-A541-4651-AF97-FC925C1459D5}" type="datetime1">
              <a:rPr lang="en-GB" noProof="0" smtClean="0"/>
              <a:t>17/02/2025</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338443909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94B20DF-A541-4651-AF97-FC925C1459D5}" type="datetime1">
              <a:rPr lang="en-GB" noProof="0" smtClean="0"/>
              <a:t>17/02/2025</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840523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94B20DF-A541-4651-AF97-FC925C1459D5}" type="datetime1">
              <a:rPr lang="en-GB" noProof="0" smtClean="0"/>
              <a:t>17/02/2025</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196792010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fld id="{B94B20DF-A541-4651-AF97-FC925C1459D5}" type="datetime1">
              <a:rPr lang="en-GB" noProof="0" smtClean="0"/>
              <a:t>17/02/2025</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32959279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fld id="{B94B20DF-A541-4651-AF97-FC925C1459D5}" type="datetime1">
              <a:rPr lang="en-GB" noProof="0" smtClean="0"/>
              <a:t>17/02/2025</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359964223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B94B20DF-A541-4651-AF97-FC925C1459D5}" type="datetime1">
              <a:rPr lang="en-GB" noProof="0" smtClean="0"/>
              <a:t>17/02/2025</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289901014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B94B20DF-A541-4651-AF97-FC925C1459D5}" type="datetime1">
              <a:rPr lang="en-GB" noProof="0" smtClean="0"/>
              <a:t>17/02/2025</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78269402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n-GB" noProof="0" dirty="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rtlCol="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rtlCol="0"/>
          <a:lstStyle>
            <a:lvl1pPr>
              <a:defRPr b="1"/>
            </a:lvl1pPr>
          </a:lstStyle>
          <a:p>
            <a:pPr rtl="0"/>
            <a:r>
              <a:rPr lang="en-US" noProof="0"/>
              <a:t>Click to edit Master title style</a:t>
            </a:r>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ACD5134B-D1A0-48D1-AB9A-2AC6AA5FAE33}" type="datetime1">
              <a:rPr lang="en-GB" noProof="0" smtClean="0"/>
              <a:t>17/02/2025</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8CCC7986-8467-4919-8B29-1A8D47B98740}" type="datetime1">
              <a:rPr lang="en-GB" noProof="0" smtClean="0"/>
              <a:t>17/02/2025</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7" name="Rectangle 6">
            <a:extLst>
              <a:ext uri="{FF2B5EF4-FFF2-40B4-BE49-F238E27FC236}">
                <a16:creationId xmlns:a16="http://schemas.microsoft.com/office/drawing/2014/main" id="{D96D149D-624C-58D0-4435-DA0C8F5F94B2}"/>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16B06B53-25C7-0A49-93E0-DC49A4C17813}"/>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7B79CE77-AB11-E8DC-BA5F-4556A9F1266C}"/>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2623146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rtlCol="0" anchor="b" anchorCtr="0"/>
          <a:lstStyle/>
          <a:p>
            <a:pPr rtl="0"/>
            <a:r>
              <a:rPr lang="en-US" noProof="0"/>
              <a:t>Click to edit Master title style</a:t>
            </a:r>
            <a:endParaRPr lang="en-GB" noProof="0"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rtlCol="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3C199B59-7A51-4563-9360-5E0E86E5BE2E}" type="datetime1">
              <a:rPr lang="en-GB" noProof="0" smtClean="0"/>
              <a:t>17/02/2025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rtlCol="0" anchor="b" anchorCtr="0"/>
          <a:lstStyle/>
          <a:p>
            <a:pPr rtl="0"/>
            <a:r>
              <a:rPr lang="en-US" noProof="0"/>
              <a:t>Click to edit Master title style</a:t>
            </a:r>
            <a:endParaRPr lang="en-GB" noProof="0"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rtlCol="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F0FD3D95-CB70-49B0-94B7-C4E3CF11EAC0}" type="datetime1">
              <a:rPr lang="en-GB" noProof="0" smtClean="0"/>
              <a:t>17/02/2025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47279CD-4069-4C07-B978-495F1D3265F8}"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D3ED31D-5229-49F0-A180-A633892A28E4}"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rtlCol="0" anchor="ctr" anchorCtr="0">
            <a:normAutofit/>
          </a:bodyPr>
          <a:lstStyle>
            <a:lvl1pPr marL="0" indent="0" algn="ctr">
              <a:buNone/>
              <a:defRPr sz="1400">
                <a:solidFill>
                  <a:schemeClr val="tx2"/>
                </a:solidFill>
              </a:defRPr>
            </a:lvl1pPr>
          </a:lstStyle>
          <a:p>
            <a:pPr rtl="0"/>
            <a:r>
              <a:rPr lang="en-US" noProof="0"/>
              <a:t>Click icon to add picture</a:t>
            </a:r>
            <a:endParaRPr lang="en-GB"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rtlCol="0" anchor="b" anchorCtr="0"/>
          <a:lstStyle>
            <a:lvl1pPr algn="ctr">
              <a:defRPr/>
            </a:lvl1pPr>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CA1EBC2-F3B7-4B52-A76D-39B81DAD2AB9}"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98512DC-4E54-4112-9CB3-585DF25B02A6}"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124199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A38C0A23-6967-4A67-AE2F-92D04DDF4891}"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D9E9821-77E5-4D4A-848A-7DE07E7D6463}"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6EEB90E9-CEA5-4F91-B14B-ED7C72F643DF}"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D0298BE-3648-4D6C-B9A4-B00856595700}"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2</a:t>
            </a:r>
          </a:p>
          <a:p>
            <a:pPr rtl="0"/>
            <a:r>
              <a:rPr lang="en-GB"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1</a:t>
            </a:r>
          </a:p>
          <a:p>
            <a:pPr rtl="0"/>
            <a:r>
              <a:rPr lang="en-GB"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3</a:t>
            </a:r>
          </a:p>
          <a:p>
            <a:pPr rtl="0"/>
            <a:r>
              <a:rPr lang="en-GB"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4</a:t>
            </a:r>
          </a:p>
          <a:p>
            <a:pPr rtl="0"/>
            <a:r>
              <a:rPr lang="en-GB"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5</a:t>
            </a:r>
          </a:p>
          <a:p>
            <a:pPr rtl="0"/>
            <a:r>
              <a:rPr lang="en-GB"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6</a:t>
            </a:r>
          </a:p>
          <a:p>
            <a:pPr rtl="0"/>
            <a:r>
              <a:rPr lang="en-GB"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rtlCol="0">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rtlCol="0">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DBC2DC1C-A52F-3C5B-C7DC-B6A7E34E5A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F44F13CC-D7CD-DF97-B44F-673F5339E6A4}"/>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45742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44B4F49-92DA-40A2-8350-3533265B49EC}"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A87A146-CB6B-4DF1-95E9-09E9378ABF2A}"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6E3050F-93FC-4B70-9063-66124832755B}"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Logo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046AEAD-3DEB-4BB8-86B7-29BF6B24523F}"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13CB914-C5A3-480F-AC6D-52BB3E11D2B7}"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B8FD4D8-A432-4EC9-B90A-A467D8770C45}"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9AEF7F1-EA6C-45CA-A313-CBD5ED13B3B0}"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rtlCol="0" anchor="ctr" anchorCtr="0">
            <a:normAutofit/>
          </a:bodyPr>
          <a:lstStyle>
            <a:lvl1pPr marL="0" indent="0" algn="ctr">
              <a:buNone/>
              <a:defRPr sz="1400"/>
            </a:lvl1pPr>
          </a:lstStyle>
          <a:p>
            <a:pPr rtl="0"/>
            <a:r>
              <a:rPr lang="en-US" noProof="0"/>
              <a:t>Click icon to add chart</a:t>
            </a:r>
            <a:endParaRPr lang="en-GB"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2ED69A3C-404C-42A0-9277-77E13BBF3448}" type="datetime1">
              <a:rPr lang="en-GB" noProof="0" smtClean="0"/>
              <a:t>17/02/2025</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rtlCol="0"/>
          <a:lstStyle>
            <a:lvl1pPr>
              <a:defRPr b="1"/>
            </a:lvl1pPr>
          </a:lstStyle>
          <a:p>
            <a:pPr rtl="0"/>
            <a:r>
              <a:rPr lang="en-US" noProof="0"/>
              <a:t>Click to edit Master title style</a:t>
            </a:r>
            <a:endParaRPr lang="en-GB" noProof="0"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rtlCol="0" anchor="b" anchorCtr="0">
            <a:noAutofit/>
          </a:bodyPr>
          <a:lstStyle>
            <a:lvl1pPr>
              <a:defRPr sz="5500"/>
            </a:lvl1pPr>
          </a:lstStyle>
          <a:p>
            <a:pPr rtl="0"/>
            <a:r>
              <a:rPr lang="en-GB" noProof="0" dirty="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1DCE0BE2-91A0-4D12-BAB2-7D48DE5F2326}" type="datetime1">
              <a:rPr lang="en-GB" noProof="0" smtClean="0"/>
              <a:t>17/02/2025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rtlCol="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Allan </a:t>
            </a:r>
            <a:r>
              <a:rPr lang="en-GB" noProof="0" dirty="0" err="1"/>
              <a:t>Mattsson</a:t>
            </a:r>
            <a:endParaRPr lang="en-GB" noProof="0"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Phone number:</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Email address:</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rtlCol="0"/>
          <a:lstStyle>
            <a:lvl1pPr algn="ctr">
              <a:defRPr b="1"/>
            </a:lvl1pPr>
          </a:lstStyle>
          <a:p>
            <a:pPr rtl="0"/>
            <a:r>
              <a:rPr lang="en-US" noProof="0"/>
              <a:t>Click to edit Master title style</a:t>
            </a:r>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C7CE7625-35D1-45C7-BA15-98B74631BF8B}" type="datetime1">
              <a:rPr lang="en-GB" noProof="0" smtClean="0"/>
              <a:t>17/02/2025</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FF850059-8D6D-4372-BF03-586B82C77D45}" type="datetime1">
              <a:rPr lang="en-GB" noProof="0" smtClean="0"/>
              <a:t>17/02/2025</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
        <p:nvSpPr>
          <p:cNvPr id="8" name="Rectangle 7">
            <a:extLst>
              <a:ext uri="{FF2B5EF4-FFF2-40B4-BE49-F238E27FC236}">
                <a16:creationId xmlns:a16="http://schemas.microsoft.com/office/drawing/2014/main" id="{B22525AC-F179-4D82-A1C7-5D2A85E2C210}"/>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18E52B07-1796-AB3B-B8F3-A863803D3C14}"/>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0" name="Rectangle 9">
            <a:extLst>
              <a:ext uri="{FF2B5EF4-FFF2-40B4-BE49-F238E27FC236}">
                <a16:creationId xmlns:a16="http://schemas.microsoft.com/office/drawing/2014/main" id="{70B8CF26-D69B-2282-DB3A-B1A8D3A82B45}"/>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551350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CD9B0E51-7711-412D-9683-BF86B29B554A}"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39F1232-9583-471E-AACE-18D4EE3C62C5}"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rtlCol="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CF6EF56-B2D0-4A70-935A-C9910209EE6E}"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GB" noProof="0"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GB" noProof="0"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n-GB" noProof="0" dirty="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Tree>
    <p:extLst>
      <p:ext uri="{BB962C8B-B14F-4D97-AF65-F5344CB8AC3E}">
        <p14:creationId xmlns:p14="http://schemas.microsoft.com/office/powerpoint/2010/main" val="473596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n-GB" noProof="0" dirty="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CCC7986-8467-4919-8B29-1A8D47B98740}"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1295540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FF850059-8D6D-4372-BF03-586B82C77D45}" type="datetime1">
              <a:rPr lang="en-GB" noProof="0" smtClean="0"/>
              <a:t>17/02/2025</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1117116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99CEDBC-8098-44A7-A208-6CC91A55276C}"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2169916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6457CEF9-2948-4B16-A184-024EFACBC141}" type="datetime1">
              <a:rPr lang="en-GB" noProof="0" smtClean="0"/>
              <a:t>17/02/2025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3845236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B6005E78-8FE0-4B52-85F8-2D2415906031}" type="datetime1">
              <a:rPr lang="en-GB" noProof="0" smtClean="0"/>
              <a:t>17/02/2025</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D99CEDBC-8098-44A7-A208-6CC91A55276C}" type="datetime1">
              <a:rPr lang="en-GB" noProof="0" smtClean="0"/>
              <a:t>17/02/2025</a:t>
            </a:fld>
            <a:endParaRPr lang="en-GB" noProof="0" dirty="0"/>
          </a:p>
        </p:txBody>
      </p:sp>
      <p:sp>
        <p:nvSpPr>
          <p:cNvPr id="8" name="Footer Placeholder 7"/>
          <p:cNvSpPr>
            <a:spLocks noGrp="1"/>
          </p:cNvSpPr>
          <p:nvPr>
            <p:ph type="ftr" sz="quarter" idx="11"/>
          </p:nvPr>
        </p:nvSpPr>
        <p:spPr/>
        <p:txBody>
          <a:bodyPr/>
          <a:lstStyle/>
          <a:p>
            <a:pPr rtl="0"/>
            <a:r>
              <a:rPr lang="en-GB" noProof="0"/>
              <a:t>ADD A FOOTER</a:t>
            </a:r>
            <a:endParaRPr lang="en-GB" noProof="0" dirty="0"/>
          </a:p>
        </p:txBody>
      </p:sp>
      <p:sp>
        <p:nvSpPr>
          <p:cNvPr id="9" name="Slide Number Placeholder 8"/>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10" name="Rectangle 9">
            <a:extLst>
              <a:ext uri="{FF2B5EF4-FFF2-40B4-BE49-F238E27FC236}">
                <a16:creationId xmlns:a16="http://schemas.microsoft.com/office/drawing/2014/main" id="{13219D5C-5C0C-ACED-B83E-F6458F693FB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58E9E5C0-44D7-B5CF-AEF8-7DDC0A018760}"/>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2" name="Rectangle 11">
            <a:extLst>
              <a:ext uri="{FF2B5EF4-FFF2-40B4-BE49-F238E27FC236}">
                <a16:creationId xmlns:a16="http://schemas.microsoft.com/office/drawing/2014/main" id="{59CD2B31-A34E-0963-2549-9A3B2B580154}"/>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726369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0E22EBA6-BA14-45E7-A7E9-62B7B97449CC}" type="datetime1">
              <a:rPr lang="en-GB" noProof="0" smtClean="0"/>
              <a:t>17/02/2025</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3496870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9810D8F2-8D2A-4C9E-B365-5226BD243E7E}" type="datetime1">
              <a:rPr lang="en-GB" noProof="0" smtClean="0"/>
              <a:t>17/02/2025</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en-GB" noProof="0" smtClean="0"/>
              <a:t>‹#›</a:t>
            </a:fld>
            <a:endParaRPr lang="en-GB"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en-GB" noProof="0" dirty="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0E22EBA6-BA14-45E7-A7E9-62B7B97449CC}" type="datetime1">
              <a:rPr lang="en-GB" noProof="0" smtClean="0"/>
              <a:t>17/02/2025</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
        <p:nvSpPr>
          <p:cNvPr id="6" name="Rectangle 5">
            <a:extLst>
              <a:ext uri="{FF2B5EF4-FFF2-40B4-BE49-F238E27FC236}">
                <a16:creationId xmlns:a16="http://schemas.microsoft.com/office/drawing/2014/main" id="{7AB0ECBB-A3EF-4DC9-2094-AB9673FC8097}"/>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Rectangle 6">
            <a:extLst>
              <a:ext uri="{FF2B5EF4-FFF2-40B4-BE49-F238E27FC236}">
                <a16:creationId xmlns:a16="http://schemas.microsoft.com/office/drawing/2014/main" id="{170A9D42-3DB2-17B8-6710-344607CDBEE7}"/>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97293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810D8F2-8D2A-4C9E-B365-5226BD243E7E}" type="datetime1">
              <a:rPr lang="en-GB" noProof="0" smtClean="0"/>
              <a:t>17/02/2025</a:t>
            </a:fld>
            <a:endParaRPr lang="en-GB" noProof="0" dirty="0"/>
          </a:p>
        </p:txBody>
      </p:sp>
      <p:sp>
        <p:nvSpPr>
          <p:cNvPr id="3" name="Footer Placeholder 2"/>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5" name="Rectangle 4">
            <a:extLst>
              <a:ext uri="{FF2B5EF4-FFF2-40B4-BE49-F238E27FC236}">
                <a16:creationId xmlns:a16="http://schemas.microsoft.com/office/drawing/2014/main" id="{E23C7181-B4B5-1C0A-E042-3E4237137F25}"/>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0C967D4C-B4C2-F167-A131-D634E90CADC3}"/>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70302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6457CEF9-2948-4B16-A184-024EFACBC141}" type="datetime1">
              <a:rPr lang="en-GB" noProof="0" smtClean="0"/>
              <a:t>17/02/2025</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8" name="Rectangle 7">
            <a:extLst>
              <a:ext uri="{FF2B5EF4-FFF2-40B4-BE49-F238E27FC236}">
                <a16:creationId xmlns:a16="http://schemas.microsoft.com/office/drawing/2014/main" id="{B39EB399-8A9C-6162-DE3A-935B8C9FD0E9}"/>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3F547409-9417-5DB1-404F-2BE795D44712}"/>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26136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6005E78-8FE0-4B52-85F8-2D2415906031}" type="datetime1">
              <a:rPr lang="en-GB" noProof="0" smtClean="0"/>
              <a:t>17/02/2025</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8" name="Rectangle 7">
            <a:extLst>
              <a:ext uri="{FF2B5EF4-FFF2-40B4-BE49-F238E27FC236}">
                <a16:creationId xmlns:a16="http://schemas.microsoft.com/office/drawing/2014/main" id="{996B18E9-62E2-B337-C79C-AEE0FC6D7CC5}"/>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E27A100F-1004-A63D-D32E-D138FFA3EBAD}"/>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18017231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5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B94B20DF-A541-4651-AF97-FC925C1459D5}" type="datetime1">
              <a:rPr lang="en-GB" noProof="0" smtClean="0"/>
              <a:t>17/02/2025</a:t>
            </a:fld>
            <a:endParaRPr lang="en-GB" noProof="0"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r>
              <a:rPr lang="en-GB" noProof="0"/>
              <a:t>ADD A FOOTER</a:t>
            </a:r>
            <a:endParaRPr lang="en-GB" noProof="0"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3745665637"/>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650" r:id="rId18"/>
    <p:sldLayoutId id="2147483652" r:id="rId19"/>
    <p:sldLayoutId id="2147483653" r:id="rId20"/>
    <p:sldLayoutId id="2147483660" r:id="rId21"/>
    <p:sldLayoutId id="2147483654" r:id="rId22"/>
    <p:sldLayoutId id="2147483661" r:id="rId23"/>
    <p:sldLayoutId id="2147483662" r:id="rId24"/>
    <p:sldLayoutId id="2147483663" r:id="rId25"/>
    <p:sldLayoutId id="2147483664" r:id="rId26"/>
    <p:sldLayoutId id="2147483665" r:id="rId27"/>
    <p:sldLayoutId id="2147483667" r:id="rId28"/>
    <p:sldLayoutId id="2147483666" r:id="rId29"/>
    <p:sldLayoutId id="2147483668" r:id="rId30"/>
    <p:sldLayoutId id="2147483669" r:id="rId31"/>
    <p:sldLayoutId id="2147483670" r:id="rId32"/>
    <p:sldLayoutId id="2147483671" r:id="rId33"/>
    <p:sldLayoutId id="2147483672" r:id="rId34"/>
    <p:sldLayoutId id="2147483673" r:id="rId35"/>
    <p:sldLayoutId id="2147483674" r:id="rId36"/>
    <p:sldLayoutId id="2147483677" r:id="rId37"/>
    <p:sldLayoutId id="2147483676" r:id="rId38"/>
    <p:sldLayoutId id="2147483678" r:id="rId39"/>
    <p:sldLayoutId id="2147483679" r:id="rId40"/>
    <p:sldLayoutId id="2147483680" r:id="rId41"/>
    <p:sldLayoutId id="2147483681" r:id="rId42"/>
    <p:sldLayoutId id="2147483684" r:id="rId43"/>
    <p:sldLayoutId id="2147483685" r:id="rId44"/>
    <p:sldLayoutId id="2147483686" r:id="rId45"/>
    <p:sldLayoutId id="2147483687" r:id="rId46"/>
    <p:sldLayoutId id="2147483688" r:id="rId47"/>
    <p:sldLayoutId id="2147483691" r:id="rId48"/>
    <p:sldLayoutId id="2147483692" r:id="rId49"/>
    <p:sldLayoutId id="2147483689" r:id="rId50"/>
    <p:sldLayoutId id="2147483690" r:id="rId51"/>
    <p:sldLayoutId id="2147483683" r:id="rId52"/>
  </p:sldLayoutIdLst>
  <p:hf hd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1F47AF-33DB-2BCE-A266-25B53917C0AE}"/>
              </a:ext>
            </a:extLst>
          </p:cNvPr>
          <p:cNvSpPr txBox="1">
            <a:spLocks/>
          </p:cNvSpPr>
          <p:nvPr/>
        </p:nvSpPr>
        <p:spPr>
          <a:xfrm>
            <a:off x="2722880" y="2550160"/>
            <a:ext cx="9276080" cy="2367280"/>
          </a:xfrm>
          <a:prstGeom prst="rect">
            <a:avLst/>
          </a:prstGeom>
        </p:spPr>
        <p:txBody>
          <a:bodyPr rtlCol="0">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cap="none" dirty="0">
                <a:latin typeface="Berlin Sans FB" panose="020E0602020502020306" pitchFamily="34" charset="0"/>
              </a:rPr>
              <a:t>Year 4 Multiplication Check (MTC)</a:t>
            </a:r>
          </a:p>
          <a:p>
            <a:endParaRPr lang="en-GB" cap="none" dirty="0">
              <a:latin typeface="Berlin Sans FB" panose="020E0602020502020306" pitchFamily="34" charset="0"/>
            </a:endParaRPr>
          </a:p>
          <a:p>
            <a:r>
              <a:rPr lang="en-GB" cap="none" dirty="0">
                <a:latin typeface="Berlin Sans FB" panose="020E0602020502020306" pitchFamily="34" charset="0"/>
              </a:rPr>
              <a:t>June 2025</a:t>
            </a:r>
          </a:p>
        </p:txBody>
      </p:sp>
      <p:sp>
        <p:nvSpPr>
          <p:cNvPr id="6" name="Subtitle 2">
            <a:extLst>
              <a:ext uri="{FF2B5EF4-FFF2-40B4-BE49-F238E27FC236}">
                <a16:creationId xmlns:a16="http://schemas.microsoft.com/office/drawing/2014/main" id="{60BC55AC-108C-D1EF-3BBC-E562589B780B}"/>
              </a:ext>
            </a:extLst>
          </p:cNvPr>
          <p:cNvSpPr txBox="1">
            <a:spLocks/>
          </p:cNvSpPr>
          <p:nvPr/>
        </p:nvSpPr>
        <p:spPr>
          <a:xfrm>
            <a:off x="6971347" y="4575568"/>
            <a:ext cx="5027613" cy="827197"/>
          </a:xfrm>
          <a:prstGeom prst="rect">
            <a:avLst/>
          </a:prstGeom>
        </p:spPr>
        <p:txBody>
          <a:bodyPr rtlCol="0"/>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None/>
            </a:pPr>
            <a:r>
              <a:rPr lang="en-GB" dirty="0">
                <a:latin typeface="Berlin Sans FB" panose="020E0602020502020306" pitchFamily="34" charset="0"/>
              </a:rPr>
              <a:t>Information for parents</a:t>
            </a:r>
          </a:p>
        </p:txBody>
      </p:sp>
      <p:pic>
        <p:nvPicPr>
          <p:cNvPr id="7" name="Picture 6">
            <a:extLst>
              <a:ext uri="{FF2B5EF4-FFF2-40B4-BE49-F238E27FC236}">
                <a16:creationId xmlns:a16="http://schemas.microsoft.com/office/drawing/2014/main" id="{CEDA179E-32E7-3459-7123-C0C5DFD8758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0"/>
            <a:ext cx="2367280" cy="2379058"/>
          </a:xfrm>
          <a:prstGeom prst="rect">
            <a:avLst/>
          </a:prstGeom>
        </p:spPr>
      </p:pic>
      <p:sp>
        <p:nvSpPr>
          <p:cNvPr id="8" name="Subtitle 2">
            <a:extLst>
              <a:ext uri="{FF2B5EF4-FFF2-40B4-BE49-F238E27FC236}">
                <a16:creationId xmlns:a16="http://schemas.microsoft.com/office/drawing/2014/main" id="{852F6160-391C-DE63-D633-8A43407868EA}"/>
              </a:ext>
            </a:extLst>
          </p:cNvPr>
          <p:cNvSpPr txBox="1">
            <a:spLocks/>
          </p:cNvSpPr>
          <p:nvPr/>
        </p:nvSpPr>
        <p:spPr>
          <a:xfrm>
            <a:off x="7072947" y="6030803"/>
            <a:ext cx="5027613" cy="827197"/>
          </a:xfrm>
          <a:prstGeom prst="rect">
            <a:avLst/>
          </a:prstGeom>
        </p:spPr>
        <p:txBody>
          <a:bodyPr rtlCol="0"/>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None/>
            </a:pPr>
            <a:r>
              <a:rPr lang="en-GB" dirty="0">
                <a:latin typeface="Berlin Sans FB" panose="020E0602020502020306" pitchFamily="34" charset="0"/>
              </a:rPr>
              <a:t>N. Dryden</a:t>
            </a:r>
          </a:p>
        </p:txBody>
      </p:sp>
    </p:spTree>
    <p:extLst>
      <p:ext uri="{BB962C8B-B14F-4D97-AF65-F5344CB8AC3E}">
        <p14:creationId xmlns:p14="http://schemas.microsoft.com/office/powerpoint/2010/main" val="385360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47F8-5890-C055-0EB3-B79E74443CB0}"/>
              </a:ext>
            </a:extLst>
          </p:cNvPr>
          <p:cNvSpPr>
            <a:spLocks noGrp="1"/>
          </p:cNvSpPr>
          <p:nvPr>
            <p:ph type="title"/>
          </p:nvPr>
        </p:nvSpPr>
        <p:spPr>
          <a:xfrm>
            <a:off x="1141411" y="334739"/>
            <a:ext cx="9905998" cy="1478570"/>
          </a:xfrm>
        </p:spPr>
        <p:txBody>
          <a:bodyPr>
            <a:normAutofit/>
          </a:bodyPr>
          <a:lstStyle/>
          <a:p>
            <a:r>
              <a:rPr lang="en-GB" sz="4800" cap="none" dirty="0"/>
              <a:t>Recommended schedule</a:t>
            </a:r>
          </a:p>
        </p:txBody>
      </p:sp>
      <p:pic>
        <p:nvPicPr>
          <p:cNvPr id="8" name="Content Placeholder 7" descr="A group of pink and blue rectangular labels&#10;&#10;AI-generated content may be incorrect.">
            <a:extLst>
              <a:ext uri="{FF2B5EF4-FFF2-40B4-BE49-F238E27FC236}">
                <a16:creationId xmlns:a16="http://schemas.microsoft.com/office/drawing/2014/main" id="{8341D2A1-DC78-2D0B-651F-8CEFB394B9CB}"/>
              </a:ext>
            </a:extLst>
          </p:cNvPr>
          <p:cNvPicPr>
            <a:picLocks noGrp="1" noChangeAspect="1"/>
          </p:cNvPicPr>
          <p:nvPr>
            <p:ph idx="1"/>
          </p:nvPr>
        </p:nvPicPr>
        <p:blipFill>
          <a:blip r:embed="rId2"/>
          <a:srcRect b="25569"/>
          <a:stretch/>
        </p:blipFill>
        <p:spPr>
          <a:xfrm>
            <a:off x="379242" y="2097088"/>
            <a:ext cx="7792382" cy="3452374"/>
          </a:xfrm>
        </p:spPr>
      </p:pic>
      <p:pic>
        <p:nvPicPr>
          <p:cNvPr id="9" name="Content Placeholder 7" descr="A group of pink and blue rectangular labels&#10;&#10;AI-generated content may be incorrect.">
            <a:extLst>
              <a:ext uri="{FF2B5EF4-FFF2-40B4-BE49-F238E27FC236}">
                <a16:creationId xmlns:a16="http://schemas.microsoft.com/office/drawing/2014/main" id="{241AEB04-55EA-B582-8C65-446112BDC1F3}"/>
              </a:ext>
            </a:extLst>
          </p:cNvPr>
          <p:cNvPicPr>
            <a:picLocks noChangeAspect="1"/>
          </p:cNvPicPr>
          <p:nvPr/>
        </p:nvPicPr>
        <p:blipFill>
          <a:blip r:embed="rId2"/>
          <a:srcRect t="74545" r="52331"/>
          <a:stretch/>
        </p:blipFill>
        <p:spPr>
          <a:xfrm>
            <a:off x="379242" y="5549462"/>
            <a:ext cx="4116739" cy="1308537"/>
          </a:xfrm>
          <a:prstGeom prst="rect">
            <a:avLst/>
          </a:prstGeom>
        </p:spPr>
      </p:pic>
      <p:cxnSp>
        <p:nvCxnSpPr>
          <p:cNvPr id="11" name="Straight Arrow Connector 10">
            <a:extLst>
              <a:ext uri="{FF2B5EF4-FFF2-40B4-BE49-F238E27FC236}">
                <a16:creationId xmlns:a16="http://schemas.microsoft.com/office/drawing/2014/main" id="{1AAF9FB1-B03E-F450-0A04-2FA0D60304AB}"/>
              </a:ext>
            </a:extLst>
          </p:cNvPr>
          <p:cNvCxnSpPr>
            <a:cxnSpLocks/>
          </p:cNvCxnSpPr>
          <p:nvPr/>
        </p:nvCxnSpPr>
        <p:spPr>
          <a:xfrm flipH="1">
            <a:off x="6558455" y="2501463"/>
            <a:ext cx="2070538" cy="2417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830BD4-D364-B4B7-A6A6-380F1700B0EB}"/>
              </a:ext>
            </a:extLst>
          </p:cNvPr>
          <p:cNvSpPr txBox="1"/>
          <p:nvPr/>
        </p:nvSpPr>
        <p:spPr>
          <a:xfrm>
            <a:off x="8818180" y="2270234"/>
            <a:ext cx="3100552" cy="923330"/>
          </a:xfrm>
          <a:prstGeom prst="rect">
            <a:avLst/>
          </a:prstGeom>
          <a:noFill/>
        </p:spPr>
        <p:txBody>
          <a:bodyPr wrap="square" rtlCol="0">
            <a:spAutoFit/>
          </a:bodyPr>
          <a:lstStyle/>
          <a:p>
            <a:r>
              <a:rPr lang="en-GB" dirty="0">
                <a:solidFill>
                  <a:schemeClr val="bg1"/>
                </a:solidFill>
              </a:rPr>
              <a:t>The Times Table Rockstars algorithm determines which questions need to be practised. </a:t>
            </a:r>
          </a:p>
        </p:txBody>
      </p:sp>
      <p:cxnSp>
        <p:nvCxnSpPr>
          <p:cNvPr id="15" name="Straight Arrow Connector 14">
            <a:extLst>
              <a:ext uri="{FF2B5EF4-FFF2-40B4-BE49-F238E27FC236}">
                <a16:creationId xmlns:a16="http://schemas.microsoft.com/office/drawing/2014/main" id="{1C6CC41F-D7F8-8C77-BEAE-A7248329FE17}"/>
              </a:ext>
            </a:extLst>
          </p:cNvPr>
          <p:cNvCxnSpPr>
            <a:cxnSpLocks/>
          </p:cNvCxnSpPr>
          <p:nvPr/>
        </p:nvCxnSpPr>
        <p:spPr>
          <a:xfrm flipH="1" flipV="1">
            <a:off x="5059141" y="5197367"/>
            <a:ext cx="2140445" cy="7564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355EDFA-7C7A-7264-CEE6-B069DEA015A7}"/>
              </a:ext>
            </a:extLst>
          </p:cNvPr>
          <p:cNvSpPr txBox="1"/>
          <p:nvPr/>
        </p:nvSpPr>
        <p:spPr>
          <a:xfrm>
            <a:off x="7267904" y="5742065"/>
            <a:ext cx="3779505" cy="923330"/>
          </a:xfrm>
          <a:prstGeom prst="rect">
            <a:avLst/>
          </a:prstGeom>
          <a:noFill/>
        </p:spPr>
        <p:txBody>
          <a:bodyPr wrap="square" rtlCol="0">
            <a:spAutoFit/>
          </a:bodyPr>
          <a:lstStyle/>
          <a:p>
            <a:r>
              <a:rPr lang="en-GB" dirty="0">
                <a:solidFill>
                  <a:schemeClr val="bg1"/>
                </a:solidFill>
              </a:rPr>
              <a:t>Children answer as many questions as they can, as quickly as they can, to achieve a “Rock Status”.</a:t>
            </a:r>
          </a:p>
        </p:txBody>
      </p:sp>
    </p:spTree>
    <p:extLst>
      <p:ext uri="{BB962C8B-B14F-4D97-AF65-F5344CB8AC3E}">
        <p14:creationId xmlns:p14="http://schemas.microsoft.com/office/powerpoint/2010/main" val="282414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FA8E4-6F7D-EBA4-5B2D-83E1E5F88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504D7-9C8E-3762-7840-224137CCD76A}"/>
              </a:ext>
            </a:extLst>
          </p:cNvPr>
          <p:cNvSpPr>
            <a:spLocks noGrp="1"/>
          </p:cNvSpPr>
          <p:nvPr>
            <p:ph type="title"/>
          </p:nvPr>
        </p:nvSpPr>
        <p:spPr>
          <a:xfrm>
            <a:off x="1141410" y="246124"/>
            <a:ext cx="9906000" cy="1477961"/>
          </a:xfrm>
        </p:spPr>
        <p:txBody>
          <a:bodyPr>
            <a:normAutofit/>
          </a:bodyPr>
          <a:lstStyle/>
          <a:p>
            <a:r>
              <a:rPr lang="en-GB" sz="6000" cap="none" dirty="0"/>
              <a:t>Online resources</a:t>
            </a:r>
          </a:p>
        </p:txBody>
      </p:sp>
      <p:sp>
        <p:nvSpPr>
          <p:cNvPr id="9" name="Slide Number Placeholder 8">
            <a:extLst>
              <a:ext uri="{FF2B5EF4-FFF2-40B4-BE49-F238E27FC236}">
                <a16:creationId xmlns:a16="http://schemas.microsoft.com/office/drawing/2014/main" id="{142A998C-ED69-B9AE-A469-85F19A3DA9EA}"/>
              </a:ext>
            </a:extLst>
          </p:cNvPr>
          <p:cNvSpPr>
            <a:spLocks noGrp="1"/>
          </p:cNvSpPr>
          <p:nvPr>
            <p:ph type="sldNum" sz="quarter" idx="12"/>
          </p:nvPr>
        </p:nvSpPr>
        <p:spPr/>
        <p:txBody>
          <a:bodyPr/>
          <a:lstStyle/>
          <a:p>
            <a:pPr rtl="0"/>
            <a:fld id="{4950F5D8-22E1-4015-8661-E5B1FD28C2DE}" type="slidenum">
              <a:rPr lang="en-GB" noProof="0" smtClean="0"/>
              <a:t>11</a:t>
            </a:fld>
            <a:endParaRPr lang="en-GB" noProof="0" dirty="0"/>
          </a:p>
        </p:txBody>
      </p:sp>
      <p:sp>
        <p:nvSpPr>
          <p:cNvPr id="7" name="TextBox 6">
            <a:extLst>
              <a:ext uri="{FF2B5EF4-FFF2-40B4-BE49-F238E27FC236}">
                <a16:creationId xmlns:a16="http://schemas.microsoft.com/office/drawing/2014/main" id="{7E2578FE-C4C1-2557-F597-94687A227BB0}"/>
              </a:ext>
            </a:extLst>
          </p:cNvPr>
          <p:cNvSpPr txBox="1"/>
          <p:nvPr/>
        </p:nvSpPr>
        <p:spPr>
          <a:xfrm>
            <a:off x="822960" y="2895737"/>
            <a:ext cx="5567680" cy="3170099"/>
          </a:xfrm>
          <a:prstGeom prst="rect">
            <a:avLst/>
          </a:prstGeom>
          <a:noFill/>
        </p:spPr>
        <p:txBody>
          <a:bodyPr wrap="square">
            <a:spAutoFit/>
          </a:bodyPr>
          <a:lstStyle/>
          <a:p>
            <a:pPr marL="0" indent="0">
              <a:buNone/>
            </a:pPr>
            <a:r>
              <a:rPr lang="en-GB" sz="3600" dirty="0">
                <a:solidFill>
                  <a:schemeClr val="bg1"/>
                </a:solidFill>
                <a:latin typeface="Berlin Sans FB" panose="020E0602020502020306" pitchFamily="34" charset="0"/>
              </a:rPr>
              <a:t>This graph demonstrates the impact regular play on Times Tables Rockstars has on times table fluency.</a:t>
            </a:r>
          </a:p>
          <a:p>
            <a:pPr marL="0" indent="0">
              <a:buNone/>
            </a:pPr>
            <a:endParaRPr lang="en-GB" sz="2800" dirty="0">
              <a:solidFill>
                <a:schemeClr val="bg1"/>
              </a:solidFill>
              <a:latin typeface="Berlin Sans FB" panose="020E0602020502020306" pitchFamily="34" charset="0"/>
            </a:endParaRPr>
          </a:p>
          <a:p>
            <a:pPr marL="0" indent="0">
              <a:buNone/>
            </a:pPr>
            <a:endParaRPr lang="en-GB" sz="2800" dirty="0">
              <a:solidFill>
                <a:schemeClr val="bg1"/>
              </a:solidFill>
              <a:latin typeface="Berlin Sans FB" panose="020E0602020502020306" pitchFamily="34" charset="0"/>
            </a:endParaRPr>
          </a:p>
        </p:txBody>
      </p:sp>
      <p:pic>
        <p:nvPicPr>
          <p:cNvPr id="3" name="Picture 2" descr="A picture containing text, clipart, vector graphics&#10;&#10;Description automatically generated">
            <a:extLst>
              <a:ext uri="{FF2B5EF4-FFF2-40B4-BE49-F238E27FC236}">
                <a16:creationId xmlns:a16="http://schemas.microsoft.com/office/drawing/2014/main" id="{A0FB25CC-5E77-E399-4D9C-86F39A3D4A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321" y="41661"/>
            <a:ext cx="2519680" cy="1899257"/>
          </a:xfrm>
          <a:prstGeom prst="rect">
            <a:avLst/>
          </a:prstGeom>
          <a:noFill/>
          <a:ln>
            <a:noFill/>
          </a:ln>
        </p:spPr>
      </p:pic>
      <p:pic>
        <p:nvPicPr>
          <p:cNvPr id="5" name="Picture 4">
            <a:extLst>
              <a:ext uri="{FF2B5EF4-FFF2-40B4-BE49-F238E27FC236}">
                <a16:creationId xmlns:a16="http://schemas.microsoft.com/office/drawing/2014/main" id="{0FEA470C-3626-137C-6810-A45FE4367614}"/>
              </a:ext>
            </a:extLst>
          </p:cNvPr>
          <p:cNvPicPr>
            <a:picLocks noChangeAspect="1"/>
          </p:cNvPicPr>
          <p:nvPr/>
        </p:nvPicPr>
        <p:blipFill>
          <a:blip r:embed="rId3"/>
          <a:stretch>
            <a:fillRect/>
          </a:stretch>
        </p:blipFill>
        <p:spPr>
          <a:xfrm>
            <a:off x="7299960" y="1989432"/>
            <a:ext cx="4744720" cy="4807625"/>
          </a:xfrm>
          <a:prstGeom prst="rect">
            <a:avLst/>
          </a:prstGeom>
        </p:spPr>
      </p:pic>
    </p:spTree>
    <p:extLst>
      <p:ext uri="{BB962C8B-B14F-4D97-AF65-F5344CB8AC3E}">
        <p14:creationId xmlns:p14="http://schemas.microsoft.com/office/powerpoint/2010/main" val="367073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7AF08-FBFD-AE23-2A67-3586C5876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A8A4D-CF62-EB61-15BF-F2BC7444C25A}"/>
              </a:ext>
            </a:extLst>
          </p:cNvPr>
          <p:cNvSpPr>
            <a:spLocks noGrp="1"/>
          </p:cNvSpPr>
          <p:nvPr>
            <p:ph type="title"/>
          </p:nvPr>
        </p:nvSpPr>
        <p:spPr>
          <a:xfrm>
            <a:off x="1141410" y="246124"/>
            <a:ext cx="9906000" cy="1477961"/>
          </a:xfrm>
        </p:spPr>
        <p:txBody>
          <a:bodyPr>
            <a:normAutofit/>
          </a:bodyPr>
          <a:lstStyle/>
          <a:p>
            <a:r>
              <a:rPr lang="en-GB" sz="6000" cap="none" dirty="0"/>
              <a:t>Online resources</a:t>
            </a:r>
          </a:p>
        </p:txBody>
      </p:sp>
      <p:sp>
        <p:nvSpPr>
          <p:cNvPr id="9" name="Slide Number Placeholder 8">
            <a:extLst>
              <a:ext uri="{FF2B5EF4-FFF2-40B4-BE49-F238E27FC236}">
                <a16:creationId xmlns:a16="http://schemas.microsoft.com/office/drawing/2014/main" id="{DDAE4BD9-0920-7B38-A298-3A806DA27A5C}"/>
              </a:ext>
            </a:extLst>
          </p:cNvPr>
          <p:cNvSpPr>
            <a:spLocks noGrp="1"/>
          </p:cNvSpPr>
          <p:nvPr>
            <p:ph type="sldNum" sz="quarter" idx="12"/>
          </p:nvPr>
        </p:nvSpPr>
        <p:spPr/>
        <p:txBody>
          <a:bodyPr/>
          <a:lstStyle/>
          <a:p>
            <a:pPr rtl="0"/>
            <a:fld id="{4950F5D8-22E1-4015-8661-E5B1FD28C2DE}" type="slidenum">
              <a:rPr lang="en-GB" noProof="0" smtClean="0"/>
              <a:t>12</a:t>
            </a:fld>
            <a:endParaRPr lang="en-GB" noProof="0" dirty="0"/>
          </a:p>
        </p:txBody>
      </p:sp>
      <p:sp>
        <p:nvSpPr>
          <p:cNvPr id="7" name="TextBox 6">
            <a:extLst>
              <a:ext uri="{FF2B5EF4-FFF2-40B4-BE49-F238E27FC236}">
                <a16:creationId xmlns:a16="http://schemas.microsoft.com/office/drawing/2014/main" id="{2868F2A9-4F96-8023-6E3E-FEFBDE9B1A4A}"/>
              </a:ext>
            </a:extLst>
          </p:cNvPr>
          <p:cNvSpPr txBox="1"/>
          <p:nvPr/>
        </p:nvSpPr>
        <p:spPr>
          <a:xfrm>
            <a:off x="0" y="3202559"/>
            <a:ext cx="5567680" cy="2246769"/>
          </a:xfrm>
          <a:prstGeom prst="rect">
            <a:avLst/>
          </a:prstGeom>
          <a:noFill/>
        </p:spPr>
        <p:txBody>
          <a:bodyPr wrap="square">
            <a:spAutoFit/>
          </a:bodyPr>
          <a:lstStyle/>
          <a:p>
            <a:pPr marL="0" indent="0">
              <a:buNone/>
            </a:pPr>
            <a:r>
              <a:rPr lang="en-GB" sz="2800" dirty="0">
                <a:solidFill>
                  <a:schemeClr val="bg1"/>
                </a:solidFill>
                <a:latin typeface="Berlin Sans FB" panose="020E0602020502020306" pitchFamily="34" charset="0"/>
              </a:rPr>
              <a:t>Times Tables Rockstars also provides a “heatmap” for each child, so that they can see what their strongest and weakest times table facts are.</a:t>
            </a:r>
          </a:p>
          <a:p>
            <a:pPr marL="0" indent="0">
              <a:buNone/>
            </a:pPr>
            <a:endParaRPr lang="en-GB" sz="2800" dirty="0">
              <a:solidFill>
                <a:schemeClr val="bg1"/>
              </a:solidFill>
              <a:latin typeface="Berlin Sans FB" panose="020E0602020502020306" pitchFamily="34" charset="0"/>
            </a:endParaRPr>
          </a:p>
        </p:txBody>
      </p:sp>
      <p:pic>
        <p:nvPicPr>
          <p:cNvPr id="3" name="Picture 2" descr="A picture containing text, clipart, vector graphics&#10;&#10;Description automatically generated">
            <a:extLst>
              <a:ext uri="{FF2B5EF4-FFF2-40B4-BE49-F238E27FC236}">
                <a16:creationId xmlns:a16="http://schemas.microsoft.com/office/drawing/2014/main" id="{774DEE88-BC6D-D449-F713-AA90FBB9A2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321" y="41661"/>
            <a:ext cx="2519680" cy="1899257"/>
          </a:xfrm>
          <a:prstGeom prst="rect">
            <a:avLst/>
          </a:prstGeom>
          <a:noFill/>
          <a:ln>
            <a:noFill/>
          </a:ln>
        </p:spPr>
      </p:pic>
      <p:pic>
        <p:nvPicPr>
          <p:cNvPr id="6" name="Picture 5">
            <a:extLst>
              <a:ext uri="{FF2B5EF4-FFF2-40B4-BE49-F238E27FC236}">
                <a16:creationId xmlns:a16="http://schemas.microsoft.com/office/drawing/2014/main" id="{30092CC5-42C2-D094-7E99-E777292DBE69}"/>
              </a:ext>
            </a:extLst>
          </p:cNvPr>
          <p:cNvPicPr>
            <a:picLocks noChangeAspect="1"/>
          </p:cNvPicPr>
          <p:nvPr/>
        </p:nvPicPr>
        <p:blipFill>
          <a:blip r:embed="rId3"/>
          <a:stretch>
            <a:fillRect/>
          </a:stretch>
        </p:blipFill>
        <p:spPr>
          <a:xfrm>
            <a:off x="5486400" y="2584507"/>
            <a:ext cx="6776720" cy="3482875"/>
          </a:xfrm>
          <a:prstGeom prst="rect">
            <a:avLst/>
          </a:prstGeom>
        </p:spPr>
      </p:pic>
    </p:spTree>
    <p:extLst>
      <p:ext uri="{BB962C8B-B14F-4D97-AF65-F5344CB8AC3E}">
        <p14:creationId xmlns:p14="http://schemas.microsoft.com/office/powerpoint/2010/main" val="307161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3120-8FDA-B4C5-8451-3DE4658C08B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3713DCC-D92F-C865-428D-D5FC02DDB96F}"/>
              </a:ext>
            </a:extLst>
          </p:cNvPr>
          <p:cNvSpPr txBox="1">
            <a:spLocks/>
          </p:cNvSpPr>
          <p:nvPr/>
        </p:nvSpPr>
        <p:spPr>
          <a:xfrm>
            <a:off x="2722880" y="2550160"/>
            <a:ext cx="9276080" cy="2367280"/>
          </a:xfrm>
          <a:prstGeom prst="rect">
            <a:avLst/>
          </a:prstGeom>
        </p:spPr>
        <p:txBody>
          <a:bodyPr rtlCol="0">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Berlin Sans FB" panose="020E0602020502020306" pitchFamily="34" charset="0"/>
                <a:ea typeface="+mj-ea"/>
                <a:cs typeface="+mj-cs"/>
              </a:rPr>
              <a:t>Thank you so much for your time and support.</a:t>
            </a:r>
          </a:p>
          <a:p>
            <a:pPr marL="0" marR="0" lvl="0" indent="0" algn="l" defTabSz="914400" rtl="0" eaLnBrk="1" fontAlgn="auto" latinLnBrk="0" hangingPunct="1">
              <a:lnSpc>
                <a:spcPct val="90000"/>
              </a:lnSpc>
              <a:spcBef>
                <a:spcPct val="0"/>
              </a:spcBef>
              <a:spcAft>
                <a:spcPts val="0"/>
              </a:spcAft>
              <a:buClrTx/>
              <a:buSzTx/>
              <a:buFontTx/>
              <a:buNone/>
              <a:tabLst/>
              <a:defRPr/>
            </a:pPr>
            <a:endParaRPr lang="en-GB" cap="none" dirty="0">
              <a:solidFill>
                <a:prstClr val="white"/>
              </a:solidFill>
              <a:latin typeface="Berlin Sans FB" panose="020E0602020502020306"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cap="none" dirty="0">
                <a:solidFill>
                  <a:prstClr val="white"/>
                </a:solidFill>
                <a:latin typeface="Berlin Sans FB" panose="020E0602020502020306" pitchFamily="34" charset="0"/>
              </a:rPr>
              <a:t>Does anyone have any questions?</a:t>
            </a:r>
            <a:endParaRPr kumimoji="0" lang="en-GB" sz="3600" b="0" i="0" u="none" strike="noStrike" kern="1200" cap="none" spc="0" normalizeH="0" baseline="0" noProof="0" dirty="0">
              <a:ln>
                <a:noFill/>
              </a:ln>
              <a:solidFill>
                <a:prstClr val="white"/>
              </a:solidFill>
              <a:effectLst/>
              <a:uLnTx/>
              <a:uFillTx/>
              <a:latin typeface="Berlin Sans FB" panose="020E0602020502020306" pitchFamily="34" charset="0"/>
              <a:ea typeface="+mj-ea"/>
              <a:cs typeface="+mj-cs"/>
            </a:endParaRPr>
          </a:p>
        </p:txBody>
      </p:sp>
      <p:pic>
        <p:nvPicPr>
          <p:cNvPr id="7" name="Picture 6">
            <a:extLst>
              <a:ext uri="{FF2B5EF4-FFF2-40B4-BE49-F238E27FC236}">
                <a16:creationId xmlns:a16="http://schemas.microsoft.com/office/drawing/2014/main" id="{8BA8666D-71A7-0C69-E750-0F5B7CDB08D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0"/>
            <a:ext cx="2367280" cy="2379058"/>
          </a:xfrm>
          <a:prstGeom prst="rect">
            <a:avLst/>
          </a:prstGeom>
        </p:spPr>
      </p:pic>
    </p:spTree>
    <p:extLst>
      <p:ext uri="{BB962C8B-B14F-4D97-AF65-F5344CB8AC3E}">
        <p14:creationId xmlns:p14="http://schemas.microsoft.com/office/powerpoint/2010/main" val="146899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34F2-52A9-0464-CCED-5EDE2B7375DF}"/>
              </a:ext>
            </a:extLst>
          </p:cNvPr>
          <p:cNvSpPr>
            <a:spLocks noGrp="1"/>
          </p:cNvSpPr>
          <p:nvPr>
            <p:ph type="title"/>
          </p:nvPr>
        </p:nvSpPr>
        <p:spPr>
          <a:xfrm>
            <a:off x="1141411" y="324486"/>
            <a:ext cx="9906000" cy="1477961"/>
          </a:xfrm>
        </p:spPr>
        <p:txBody>
          <a:bodyPr>
            <a:normAutofit/>
          </a:bodyPr>
          <a:lstStyle/>
          <a:p>
            <a:r>
              <a:rPr lang="en-GB" sz="6000" cap="none" dirty="0"/>
              <a:t>Year 4 Multiplication check</a:t>
            </a:r>
          </a:p>
        </p:txBody>
      </p:sp>
      <p:sp>
        <p:nvSpPr>
          <p:cNvPr id="9" name="Slide Number Placeholder 8">
            <a:extLst>
              <a:ext uri="{FF2B5EF4-FFF2-40B4-BE49-F238E27FC236}">
                <a16:creationId xmlns:a16="http://schemas.microsoft.com/office/drawing/2014/main" id="{7F14A2B8-8EC0-61CD-9267-78A2F1D19297}"/>
              </a:ext>
            </a:extLst>
          </p:cNvPr>
          <p:cNvSpPr>
            <a:spLocks noGrp="1"/>
          </p:cNvSpPr>
          <p:nvPr>
            <p:ph type="sldNum" sz="quarter" idx="12"/>
          </p:nvPr>
        </p:nvSpPr>
        <p:spPr/>
        <p:txBody>
          <a:bodyPr/>
          <a:lstStyle/>
          <a:p>
            <a:pPr rtl="0"/>
            <a:fld id="{4950F5D8-22E1-4015-8661-E5B1FD28C2DE}" type="slidenum">
              <a:rPr lang="en-GB" noProof="0" smtClean="0"/>
              <a:t>2</a:t>
            </a:fld>
            <a:endParaRPr lang="en-GB" noProof="0" dirty="0"/>
          </a:p>
        </p:txBody>
      </p:sp>
      <p:sp>
        <p:nvSpPr>
          <p:cNvPr id="11" name="TextBox 10">
            <a:extLst>
              <a:ext uri="{FF2B5EF4-FFF2-40B4-BE49-F238E27FC236}">
                <a16:creationId xmlns:a16="http://schemas.microsoft.com/office/drawing/2014/main" id="{F8AD17C1-0BAF-C0E1-1ABF-EB0A7CEC3731}"/>
              </a:ext>
            </a:extLst>
          </p:cNvPr>
          <p:cNvSpPr txBox="1"/>
          <p:nvPr/>
        </p:nvSpPr>
        <p:spPr>
          <a:xfrm>
            <a:off x="81280" y="2440086"/>
            <a:ext cx="12110720" cy="4924425"/>
          </a:xfrm>
          <a:prstGeom prst="rect">
            <a:avLst/>
          </a:prstGeom>
          <a:noFill/>
        </p:spPr>
        <p:txBody>
          <a:bodyPr wrap="square">
            <a:spAutoFit/>
          </a:bodyPr>
          <a:lstStyle/>
          <a:p>
            <a:pPr marL="0" indent="0">
              <a:buNone/>
            </a:pPr>
            <a:r>
              <a:rPr lang="en-GB" sz="3200" dirty="0">
                <a:solidFill>
                  <a:schemeClr val="bg1"/>
                </a:solidFill>
                <a:latin typeface="Berlin Sans FB" panose="020E0602020502020306" pitchFamily="34" charset="0"/>
              </a:rPr>
              <a:t>The MTC is an online, on-screen digital assessment which consists of 25 times table questions. The check is statutory for all pupils in Year 4.</a:t>
            </a:r>
          </a:p>
          <a:p>
            <a:pPr marL="0" indent="0">
              <a:buNone/>
            </a:pPr>
            <a:endParaRPr lang="en-GB" sz="3200" dirty="0">
              <a:solidFill>
                <a:schemeClr val="bg1"/>
              </a:solidFill>
              <a:latin typeface="Berlin Sans FB" panose="020E0602020502020306" pitchFamily="34" charset="0"/>
            </a:endParaRPr>
          </a:p>
          <a:p>
            <a:pPr marL="0" indent="0">
              <a:buNone/>
            </a:pPr>
            <a:r>
              <a:rPr lang="en-GB" sz="3200" dirty="0">
                <a:solidFill>
                  <a:schemeClr val="bg1"/>
                </a:solidFill>
                <a:latin typeface="Berlin Sans FB" panose="020E0602020502020306" pitchFamily="34" charset="0"/>
              </a:rPr>
              <a:t>The check will take place the week commencing </a:t>
            </a:r>
            <a:r>
              <a:rPr lang="en-GB" sz="3200" dirty="0">
                <a:solidFill>
                  <a:schemeClr val="bg1"/>
                </a:solidFill>
                <a:highlight>
                  <a:srgbClr val="00FFFF"/>
                </a:highlight>
                <a:latin typeface="Berlin Sans FB" panose="020E0602020502020306" pitchFamily="34" charset="0"/>
              </a:rPr>
              <a:t>9</a:t>
            </a:r>
            <a:r>
              <a:rPr lang="en-GB" sz="3200" baseline="30000" dirty="0">
                <a:solidFill>
                  <a:schemeClr val="bg1"/>
                </a:solidFill>
                <a:highlight>
                  <a:srgbClr val="00FFFF"/>
                </a:highlight>
                <a:latin typeface="Berlin Sans FB" panose="020E0602020502020306" pitchFamily="34" charset="0"/>
              </a:rPr>
              <a:t>th</a:t>
            </a:r>
            <a:r>
              <a:rPr lang="en-GB" sz="3200" dirty="0">
                <a:solidFill>
                  <a:schemeClr val="bg1"/>
                </a:solidFill>
                <a:highlight>
                  <a:srgbClr val="00FFFF"/>
                </a:highlight>
                <a:latin typeface="Berlin Sans FB" panose="020E0602020502020306" pitchFamily="34" charset="0"/>
              </a:rPr>
              <a:t> June 2025</a:t>
            </a:r>
            <a:r>
              <a:rPr lang="en-GB" sz="3200" dirty="0">
                <a:solidFill>
                  <a:schemeClr val="bg1"/>
                </a:solidFill>
                <a:latin typeface="Berlin Sans FB" panose="020E0602020502020306" pitchFamily="34" charset="0"/>
              </a:rPr>
              <a:t>. We will complete a practice weeks prior to this.</a:t>
            </a:r>
          </a:p>
          <a:p>
            <a:pPr marL="0" indent="0">
              <a:buNone/>
            </a:pPr>
            <a:endParaRPr lang="en-GB" sz="3200" dirty="0">
              <a:solidFill>
                <a:schemeClr val="bg1"/>
              </a:solidFill>
              <a:latin typeface="Berlin Sans FB" panose="020E0602020502020306" pitchFamily="34" charset="0"/>
            </a:endParaRPr>
          </a:p>
          <a:p>
            <a:pPr marL="0" indent="0">
              <a:buNone/>
            </a:pPr>
            <a:r>
              <a:rPr lang="en-GB" sz="3200" dirty="0">
                <a:solidFill>
                  <a:schemeClr val="bg1"/>
                </a:solidFill>
                <a:latin typeface="Berlin Sans FB" panose="020E0602020502020306" pitchFamily="34" charset="0"/>
              </a:rPr>
              <a:t>The purpose of the check is to determine whether children can fluently recall their times tables up to 12 x 12, which is essential for future success in mathematics.</a:t>
            </a:r>
          </a:p>
          <a:p>
            <a:pPr marL="0" indent="0">
              <a:buNone/>
            </a:pPr>
            <a:endParaRPr lang="en-GB" sz="26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74605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6EF13-7A84-0A25-9A19-F8F8A9C17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910AD-AA85-9593-C1DF-1D56E5167205}"/>
              </a:ext>
            </a:extLst>
          </p:cNvPr>
          <p:cNvSpPr>
            <a:spLocks noGrp="1"/>
          </p:cNvSpPr>
          <p:nvPr>
            <p:ph type="title"/>
          </p:nvPr>
        </p:nvSpPr>
        <p:spPr>
          <a:xfrm>
            <a:off x="1141410" y="246124"/>
            <a:ext cx="9906000" cy="1477961"/>
          </a:xfrm>
        </p:spPr>
        <p:txBody>
          <a:bodyPr>
            <a:normAutofit/>
          </a:bodyPr>
          <a:lstStyle/>
          <a:p>
            <a:r>
              <a:rPr lang="en-GB" sz="6000" cap="none" dirty="0"/>
              <a:t>Year 4 Multiplication Check</a:t>
            </a:r>
          </a:p>
        </p:txBody>
      </p:sp>
      <p:sp>
        <p:nvSpPr>
          <p:cNvPr id="9" name="Slide Number Placeholder 8">
            <a:extLst>
              <a:ext uri="{FF2B5EF4-FFF2-40B4-BE49-F238E27FC236}">
                <a16:creationId xmlns:a16="http://schemas.microsoft.com/office/drawing/2014/main" id="{F0013A0D-329A-D18B-6F91-E678A5F4C880}"/>
              </a:ext>
            </a:extLst>
          </p:cNvPr>
          <p:cNvSpPr>
            <a:spLocks noGrp="1"/>
          </p:cNvSpPr>
          <p:nvPr>
            <p:ph type="sldNum" sz="quarter" idx="12"/>
          </p:nvPr>
        </p:nvSpPr>
        <p:spPr/>
        <p:txBody>
          <a:bodyPr/>
          <a:lstStyle/>
          <a:p>
            <a:pPr rtl="0"/>
            <a:fld id="{4950F5D8-22E1-4015-8661-E5B1FD28C2DE}" type="slidenum">
              <a:rPr lang="en-GB" noProof="0" smtClean="0"/>
              <a:t>3</a:t>
            </a:fld>
            <a:endParaRPr lang="en-GB" noProof="0" dirty="0"/>
          </a:p>
        </p:txBody>
      </p:sp>
      <p:sp>
        <p:nvSpPr>
          <p:cNvPr id="11" name="TextBox 10">
            <a:extLst>
              <a:ext uri="{FF2B5EF4-FFF2-40B4-BE49-F238E27FC236}">
                <a16:creationId xmlns:a16="http://schemas.microsoft.com/office/drawing/2014/main" id="{06EBABB3-F2CF-7038-29B0-9745CCCCC5D6}"/>
              </a:ext>
            </a:extLst>
          </p:cNvPr>
          <p:cNvSpPr txBox="1"/>
          <p:nvPr/>
        </p:nvSpPr>
        <p:spPr>
          <a:xfrm>
            <a:off x="251892" y="2087561"/>
            <a:ext cx="11940108" cy="4401205"/>
          </a:xfrm>
          <a:prstGeom prst="rect">
            <a:avLst/>
          </a:prstGeom>
          <a:noFill/>
        </p:spPr>
        <p:txBody>
          <a:bodyPr wrap="square">
            <a:spAutoFit/>
          </a:bodyPr>
          <a:lstStyle/>
          <a:p>
            <a:pPr marL="0" indent="0">
              <a:buNone/>
            </a:pPr>
            <a:r>
              <a:rPr lang="en-GB" sz="4000" dirty="0">
                <a:solidFill>
                  <a:schemeClr val="bg1"/>
                </a:solidFill>
                <a:latin typeface="Berlin Sans FB" panose="020E0602020502020306" pitchFamily="34" charset="0"/>
              </a:rPr>
              <a:t>Before taking the actual check, children will be able to answer 3 practice questions.</a:t>
            </a:r>
          </a:p>
          <a:p>
            <a:pPr marL="0" indent="0">
              <a:buNone/>
            </a:pPr>
            <a:endParaRPr lang="en-GB" sz="4000" dirty="0">
              <a:solidFill>
                <a:schemeClr val="bg1"/>
              </a:solidFill>
              <a:latin typeface="Berlin Sans FB" panose="020E0602020502020306" pitchFamily="34" charset="0"/>
            </a:endParaRPr>
          </a:p>
          <a:p>
            <a:pPr marL="0" indent="0">
              <a:buNone/>
            </a:pPr>
            <a:r>
              <a:rPr lang="en-GB" sz="4000" dirty="0">
                <a:solidFill>
                  <a:schemeClr val="bg1"/>
                </a:solidFill>
                <a:latin typeface="Berlin Sans FB" panose="020E0602020502020306" pitchFamily="34" charset="0"/>
              </a:rPr>
              <a:t>They will then have 6 seconds to answer each question. </a:t>
            </a:r>
          </a:p>
          <a:p>
            <a:pPr marL="0" indent="0">
              <a:buNone/>
            </a:pPr>
            <a:endParaRPr lang="en-GB" sz="4000" dirty="0">
              <a:solidFill>
                <a:schemeClr val="bg1"/>
              </a:solidFill>
              <a:latin typeface="Berlin Sans FB" panose="020E0602020502020306" pitchFamily="34" charset="0"/>
            </a:endParaRPr>
          </a:p>
          <a:p>
            <a:pPr marL="0" indent="0">
              <a:buNone/>
            </a:pPr>
            <a:r>
              <a:rPr lang="en-GB" sz="4000" dirty="0">
                <a:solidFill>
                  <a:schemeClr val="bg1"/>
                </a:solidFill>
                <a:latin typeface="Berlin Sans FB" panose="020E0602020502020306" pitchFamily="34" charset="0"/>
              </a:rPr>
              <a:t>On average, the check should take no longer than 5 minutes to complete.</a:t>
            </a:r>
          </a:p>
        </p:txBody>
      </p:sp>
    </p:spTree>
    <p:extLst>
      <p:ext uri="{BB962C8B-B14F-4D97-AF65-F5344CB8AC3E}">
        <p14:creationId xmlns:p14="http://schemas.microsoft.com/office/powerpoint/2010/main" val="37558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C208-0BAD-7A64-ED40-47A3D8688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A4185-9BEA-8BFA-9502-80347EC93592}"/>
              </a:ext>
            </a:extLst>
          </p:cNvPr>
          <p:cNvSpPr>
            <a:spLocks noGrp="1"/>
          </p:cNvSpPr>
          <p:nvPr>
            <p:ph type="title"/>
          </p:nvPr>
        </p:nvSpPr>
        <p:spPr>
          <a:xfrm>
            <a:off x="1141410" y="246124"/>
            <a:ext cx="9906000" cy="1477961"/>
          </a:xfrm>
        </p:spPr>
        <p:txBody>
          <a:bodyPr>
            <a:normAutofit/>
          </a:bodyPr>
          <a:lstStyle/>
          <a:p>
            <a:r>
              <a:rPr lang="en-GB" sz="6000" cap="none" dirty="0"/>
              <a:t>The Importance of Times Tables</a:t>
            </a:r>
          </a:p>
        </p:txBody>
      </p:sp>
      <p:sp>
        <p:nvSpPr>
          <p:cNvPr id="9" name="Slide Number Placeholder 8">
            <a:extLst>
              <a:ext uri="{FF2B5EF4-FFF2-40B4-BE49-F238E27FC236}">
                <a16:creationId xmlns:a16="http://schemas.microsoft.com/office/drawing/2014/main" id="{09481114-D668-DEEF-6334-C479D7B0A4F8}"/>
              </a:ext>
            </a:extLst>
          </p:cNvPr>
          <p:cNvSpPr>
            <a:spLocks noGrp="1"/>
          </p:cNvSpPr>
          <p:nvPr>
            <p:ph type="sldNum" sz="quarter" idx="12"/>
          </p:nvPr>
        </p:nvSpPr>
        <p:spPr/>
        <p:txBody>
          <a:bodyPr/>
          <a:lstStyle/>
          <a:p>
            <a:pPr rtl="0"/>
            <a:fld id="{4950F5D8-22E1-4015-8661-E5B1FD28C2DE}" type="slidenum">
              <a:rPr lang="en-GB" noProof="0" smtClean="0"/>
              <a:t>4</a:t>
            </a:fld>
            <a:endParaRPr lang="en-GB" noProof="0" dirty="0"/>
          </a:p>
        </p:txBody>
      </p:sp>
      <p:sp>
        <p:nvSpPr>
          <p:cNvPr id="11" name="TextBox 10">
            <a:extLst>
              <a:ext uri="{FF2B5EF4-FFF2-40B4-BE49-F238E27FC236}">
                <a16:creationId xmlns:a16="http://schemas.microsoft.com/office/drawing/2014/main" id="{6A6EEAC0-AC07-74DC-FCA5-03726F70FCBD}"/>
              </a:ext>
            </a:extLst>
          </p:cNvPr>
          <p:cNvSpPr txBox="1"/>
          <p:nvPr/>
        </p:nvSpPr>
        <p:spPr>
          <a:xfrm>
            <a:off x="371341" y="2824566"/>
            <a:ext cx="11820659" cy="2862322"/>
          </a:xfrm>
          <a:prstGeom prst="rect">
            <a:avLst/>
          </a:prstGeom>
          <a:noFill/>
        </p:spPr>
        <p:txBody>
          <a:bodyPr wrap="square">
            <a:spAutoFit/>
          </a:bodyPr>
          <a:lstStyle/>
          <a:p>
            <a:pPr marL="0" indent="0">
              <a:buNone/>
            </a:pPr>
            <a:r>
              <a:rPr lang="en-GB" sz="3600" dirty="0">
                <a:solidFill>
                  <a:schemeClr val="bg1"/>
                </a:solidFill>
                <a:latin typeface="Berlin Sans FB" panose="020E0602020502020306" pitchFamily="34" charset="0"/>
              </a:rPr>
              <a:t>Times tables are the building blocks for so many concepts within Maths. It is vital that all children know their multiplication facts up to 12 x 12 by the end of Year 4, as this will provide them with the knowledge they will need to be proficient with the curriculum in Years 5 and 6.</a:t>
            </a:r>
          </a:p>
        </p:txBody>
      </p:sp>
    </p:spTree>
    <p:extLst>
      <p:ext uri="{BB962C8B-B14F-4D97-AF65-F5344CB8AC3E}">
        <p14:creationId xmlns:p14="http://schemas.microsoft.com/office/powerpoint/2010/main" val="146016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65CB-C5CA-AABA-08C0-8047D5F02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8A6CF-1BDE-C6B3-E71E-22DC12D9861D}"/>
              </a:ext>
            </a:extLst>
          </p:cNvPr>
          <p:cNvSpPr>
            <a:spLocks noGrp="1"/>
          </p:cNvSpPr>
          <p:nvPr>
            <p:ph type="title"/>
          </p:nvPr>
        </p:nvSpPr>
        <p:spPr>
          <a:xfrm>
            <a:off x="1141410" y="246124"/>
            <a:ext cx="9906000" cy="1477961"/>
          </a:xfrm>
        </p:spPr>
        <p:txBody>
          <a:bodyPr>
            <a:normAutofit/>
          </a:bodyPr>
          <a:lstStyle/>
          <a:p>
            <a:r>
              <a:rPr lang="en-GB" sz="6000" cap="none" dirty="0"/>
              <a:t>Accessing the check</a:t>
            </a:r>
          </a:p>
        </p:txBody>
      </p:sp>
      <p:sp>
        <p:nvSpPr>
          <p:cNvPr id="9" name="Slide Number Placeholder 8">
            <a:extLst>
              <a:ext uri="{FF2B5EF4-FFF2-40B4-BE49-F238E27FC236}">
                <a16:creationId xmlns:a16="http://schemas.microsoft.com/office/drawing/2014/main" id="{B1EAC684-36C5-D674-A7CB-9E82F1FC9626}"/>
              </a:ext>
            </a:extLst>
          </p:cNvPr>
          <p:cNvSpPr>
            <a:spLocks noGrp="1"/>
          </p:cNvSpPr>
          <p:nvPr>
            <p:ph type="sldNum" sz="quarter" idx="12"/>
          </p:nvPr>
        </p:nvSpPr>
        <p:spPr/>
        <p:txBody>
          <a:bodyPr/>
          <a:lstStyle/>
          <a:p>
            <a:pPr rtl="0"/>
            <a:fld id="{4950F5D8-22E1-4015-8661-E5B1FD28C2DE}" type="slidenum">
              <a:rPr lang="en-GB" noProof="0" smtClean="0"/>
              <a:t>5</a:t>
            </a:fld>
            <a:endParaRPr lang="en-GB" noProof="0" dirty="0"/>
          </a:p>
        </p:txBody>
      </p:sp>
      <p:sp>
        <p:nvSpPr>
          <p:cNvPr id="11" name="TextBox 10">
            <a:extLst>
              <a:ext uri="{FF2B5EF4-FFF2-40B4-BE49-F238E27FC236}">
                <a16:creationId xmlns:a16="http://schemas.microsoft.com/office/drawing/2014/main" id="{0908AF39-9735-B1E1-98F1-5AC92D3D3357}"/>
              </a:ext>
            </a:extLst>
          </p:cNvPr>
          <p:cNvSpPr txBox="1"/>
          <p:nvPr/>
        </p:nvSpPr>
        <p:spPr>
          <a:xfrm>
            <a:off x="1141410" y="1987151"/>
            <a:ext cx="10024429" cy="5262979"/>
          </a:xfrm>
          <a:prstGeom prst="rect">
            <a:avLst/>
          </a:prstGeom>
          <a:noFill/>
        </p:spPr>
        <p:txBody>
          <a:bodyPr wrap="square">
            <a:spAutoFit/>
          </a:bodyPr>
          <a:lstStyle/>
          <a:p>
            <a:r>
              <a:rPr lang="en-GB" sz="2800" dirty="0">
                <a:solidFill>
                  <a:schemeClr val="bg1"/>
                </a:solidFill>
                <a:latin typeface="Berlin Sans FB" panose="020E0602020502020306" pitchFamily="34" charset="0"/>
              </a:rPr>
              <a:t>The check has been designed so that it is inclusive and accessible to as many children as possible, including those with special educational needs or disability (SEND) or English as an additional language (EAL). </a:t>
            </a:r>
          </a:p>
          <a:p>
            <a:endParaRPr lang="en-GB" sz="2800" dirty="0">
              <a:solidFill>
                <a:schemeClr val="bg1"/>
              </a:solidFill>
              <a:latin typeface="Berlin Sans FB" panose="020E0602020502020306" pitchFamily="34" charset="0"/>
            </a:endParaRPr>
          </a:p>
          <a:p>
            <a:pPr marL="0" indent="0">
              <a:buNone/>
            </a:pPr>
            <a:r>
              <a:rPr lang="en-GB" sz="2800" dirty="0">
                <a:solidFill>
                  <a:schemeClr val="bg1"/>
                </a:solidFill>
                <a:latin typeface="Berlin Sans FB" panose="020E0602020502020306" pitchFamily="34" charset="0"/>
              </a:rPr>
              <a:t>There are several access arrangements available for the check which can be used to support pupils with specific needs. Your child’s teacher will ensure that the access arrangements are appropriate for your child before they take the check in June, and children will have the opportunity to practise the check with these arrangements in place. </a:t>
            </a:r>
          </a:p>
          <a:p>
            <a:pPr marL="0" indent="0">
              <a:buNone/>
            </a:pPr>
            <a:endParaRPr lang="en-GB" sz="28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85877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A2D9-9598-F666-FA7A-C7C2D45D0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BA0F8-06A7-F628-AB6B-60FED3EBAE31}"/>
              </a:ext>
            </a:extLst>
          </p:cNvPr>
          <p:cNvSpPr>
            <a:spLocks noGrp="1"/>
          </p:cNvSpPr>
          <p:nvPr>
            <p:ph type="title"/>
          </p:nvPr>
        </p:nvSpPr>
        <p:spPr>
          <a:xfrm>
            <a:off x="1141410" y="246124"/>
            <a:ext cx="9906000" cy="1477961"/>
          </a:xfrm>
        </p:spPr>
        <p:txBody>
          <a:bodyPr>
            <a:normAutofit/>
          </a:bodyPr>
          <a:lstStyle/>
          <a:p>
            <a:r>
              <a:rPr lang="en-GB" sz="6000" cap="none" dirty="0"/>
              <a:t>Results</a:t>
            </a:r>
          </a:p>
        </p:txBody>
      </p:sp>
      <p:sp>
        <p:nvSpPr>
          <p:cNvPr id="9" name="Slide Number Placeholder 8">
            <a:extLst>
              <a:ext uri="{FF2B5EF4-FFF2-40B4-BE49-F238E27FC236}">
                <a16:creationId xmlns:a16="http://schemas.microsoft.com/office/drawing/2014/main" id="{7B9E7CF8-3202-FF15-5C6C-2D86B7BBF48E}"/>
              </a:ext>
            </a:extLst>
          </p:cNvPr>
          <p:cNvSpPr>
            <a:spLocks noGrp="1"/>
          </p:cNvSpPr>
          <p:nvPr>
            <p:ph type="sldNum" sz="quarter" idx="12"/>
          </p:nvPr>
        </p:nvSpPr>
        <p:spPr/>
        <p:txBody>
          <a:bodyPr/>
          <a:lstStyle/>
          <a:p>
            <a:pPr rtl="0"/>
            <a:fld id="{4950F5D8-22E1-4015-8661-E5B1FD28C2DE}" type="slidenum">
              <a:rPr lang="en-GB" noProof="0" smtClean="0"/>
              <a:t>6</a:t>
            </a:fld>
            <a:endParaRPr lang="en-GB" noProof="0" dirty="0"/>
          </a:p>
        </p:txBody>
      </p:sp>
      <p:sp>
        <p:nvSpPr>
          <p:cNvPr id="11" name="TextBox 10">
            <a:extLst>
              <a:ext uri="{FF2B5EF4-FFF2-40B4-BE49-F238E27FC236}">
                <a16:creationId xmlns:a16="http://schemas.microsoft.com/office/drawing/2014/main" id="{F1EE7BE8-DB26-F70B-992E-0D1121A9E2EC}"/>
              </a:ext>
            </a:extLst>
          </p:cNvPr>
          <p:cNvSpPr txBox="1"/>
          <p:nvPr/>
        </p:nvSpPr>
        <p:spPr>
          <a:xfrm>
            <a:off x="1141410" y="1987151"/>
            <a:ext cx="10024429" cy="954107"/>
          </a:xfrm>
          <a:prstGeom prst="rect">
            <a:avLst/>
          </a:prstGeom>
          <a:noFill/>
        </p:spPr>
        <p:txBody>
          <a:bodyPr wrap="square">
            <a:spAutoFit/>
          </a:bodyPr>
          <a:lstStyle/>
          <a:p>
            <a:endParaRPr lang="en-GB" sz="2800" dirty="0">
              <a:solidFill>
                <a:schemeClr val="bg1"/>
              </a:solidFill>
              <a:latin typeface="Berlin Sans FB" panose="020E0602020502020306" pitchFamily="34" charset="0"/>
            </a:endParaRPr>
          </a:p>
          <a:p>
            <a:pPr marL="0" indent="0">
              <a:buNone/>
            </a:pPr>
            <a:endParaRPr lang="en-GB" sz="2800" dirty="0">
              <a:solidFill>
                <a:schemeClr val="bg1"/>
              </a:solidFill>
              <a:latin typeface="Berlin Sans FB" panose="020E0602020502020306" pitchFamily="34" charset="0"/>
            </a:endParaRPr>
          </a:p>
        </p:txBody>
      </p:sp>
      <p:sp>
        <p:nvSpPr>
          <p:cNvPr id="4" name="TextBox 3">
            <a:extLst>
              <a:ext uri="{FF2B5EF4-FFF2-40B4-BE49-F238E27FC236}">
                <a16:creationId xmlns:a16="http://schemas.microsoft.com/office/drawing/2014/main" id="{995BE159-494A-51B5-6B6C-36A4A69FE3AE}"/>
              </a:ext>
            </a:extLst>
          </p:cNvPr>
          <p:cNvSpPr txBox="1"/>
          <p:nvPr/>
        </p:nvSpPr>
        <p:spPr>
          <a:xfrm>
            <a:off x="355600" y="2280994"/>
            <a:ext cx="11104880" cy="4524315"/>
          </a:xfrm>
          <a:prstGeom prst="rect">
            <a:avLst/>
          </a:prstGeom>
          <a:noFill/>
        </p:spPr>
        <p:txBody>
          <a:bodyPr wrap="square">
            <a:spAutoFit/>
          </a:bodyPr>
          <a:lstStyle/>
          <a:p>
            <a:pPr marL="0" indent="0">
              <a:buNone/>
            </a:pPr>
            <a:r>
              <a:rPr lang="en-GB" sz="3600" dirty="0">
                <a:solidFill>
                  <a:schemeClr val="bg1"/>
                </a:solidFill>
                <a:latin typeface="Berlin Sans FB" panose="020E0602020502020306" pitchFamily="34" charset="0"/>
              </a:rPr>
              <a:t>The check is automatically scored, and results will be available to schools once the assessment window closes (end of June). </a:t>
            </a:r>
          </a:p>
          <a:p>
            <a:pPr marL="0" indent="0">
              <a:buNone/>
            </a:pPr>
            <a:endParaRPr lang="en-GB" sz="3600" dirty="0">
              <a:solidFill>
                <a:schemeClr val="bg1"/>
              </a:solidFill>
              <a:latin typeface="Berlin Sans FB" panose="020E0602020502020306" pitchFamily="34" charset="0"/>
            </a:endParaRPr>
          </a:p>
          <a:p>
            <a:pPr marL="0" indent="0">
              <a:buNone/>
            </a:pPr>
            <a:r>
              <a:rPr lang="en-GB" sz="3600" dirty="0">
                <a:solidFill>
                  <a:schemeClr val="bg1"/>
                </a:solidFill>
                <a:latin typeface="Berlin Sans FB" panose="020E0602020502020306" pitchFamily="34" charset="0"/>
              </a:rPr>
              <a:t>You will be informed of your child’s results in the Summer term.</a:t>
            </a:r>
          </a:p>
          <a:p>
            <a:pPr marL="0" indent="0">
              <a:buNone/>
            </a:pPr>
            <a:endParaRPr lang="en-GB" sz="3600" dirty="0">
              <a:solidFill>
                <a:schemeClr val="bg1"/>
              </a:solidFill>
              <a:latin typeface="Berlin Sans FB" panose="020E0602020502020306" pitchFamily="34" charset="0"/>
            </a:endParaRPr>
          </a:p>
          <a:p>
            <a:pPr marL="0" indent="0">
              <a:buNone/>
            </a:pPr>
            <a:r>
              <a:rPr lang="en-GB" sz="3600" dirty="0">
                <a:solidFill>
                  <a:schemeClr val="bg1"/>
                </a:solidFill>
                <a:latin typeface="Berlin Sans FB" panose="020E0602020502020306" pitchFamily="34" charset="0"/>
              </a:rPr>
              <a:t>There is no pass mark for the check.</a:t>
            </a:r>
          </a:p>
        </p:txBody>
      </p:sp>
    </p:spTree>
    <p:extLst>
      <p:ext uri="{BB962C8B-B14F-4D97-AF65-F5344CB8AC3E}">
        <p14:creationId xmlns:p14="http://schemas.microsoft.com/office/powerpoint/2010/main" val="145947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8C47C-E195-27B6-F2CF-EF25845130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8A640-EA79-BAF5-0DFF-B2EB7C9E1EF0}"/>
              </a:ext>
            </a:extLst>
          </p:cNvPr>
          <p:cNvSpPr>
            <a:spLocks noGrp="1"/>
          </p:cNvSpPr>
          <p:nvPr>
            <p:ph type="title"/>
          </p:nvPr>
        </p:nvSpPr>
        <p:spPr>
          <a:xfrm>
            <a:off x="1141410" y="246124"/>
            <a:ext cx="9906000" cy="1477961"/>
          </a:xfrm>
        </p:spPr>
        <p:txBody>
          <a:bodyPr>
            <a:normAutofit/>
          </a:bodyPr>
          <a:lstStyle/>
          <a:p>
            <a:r>
              <a:rPr lang="en-GB" sz="6000" cap="none" dirty="0"/>
              <a:t>Supporting your child</a:t>
            </a:r>
          </a:p>
        </p:txBody>
      </p:sp>
      <p:sp>
        <p:nvSpPr>
          <p:cNvPr id="9" name="Slide Number Placeholder 8">
            <a:extLst>
              <a:ext uri="{FF2B5EF4-FFF2-40B4-BE49-F238E27FC236}">
                <a16:creationId xmlns:a16="http://schemas.microsoft.com/office/drawing/2014/main" id="{B05CFB62-2EC6-9756-2117-E2F72367E20F}"/>
              </a:ext>
            </a:extLst>
          </p:cNvPr>
          <p:cNvSpPr>
            <a:spLocks noGrp="1"/>
          </p:cNvSpPr>
          <p:nvPr>
            <p:ph type="sldNum" sz="quarter" idx="12"/>
          </p:nvPr>
        </p:nvSpPr>
        <p:spPr/>
        <p:txBody>
          <a:bodyPr/>
          <a:lstStyle/>
          <a:p>
            <a:pPr rtl="0"/>
            <a:fld id="{4950F5D8-22E1-4015-8661-E5B1FD28C2DE}" type="slidenum">
              <a:rPr lang="en-GB" noProof="0" smtClean="0"/>
              <a:t>7</a:t>
            </a:fld>
            <a:endParaRPr lang="en-GB" noProof="0" dirty="0"/>
          </a:p>
        </p:txBody>
      </p:sp>
      <p:sp>
        <p:nvSpPr>
          <p:cNvPr id="11" name="TextBox 10">
            <a:extLst>
              <a:ext uri="{FF2B5EF4-FFF2-40B4-BE49-F238E27FC236}">
                <a16:creationId xmlns:a16="http://schemas.microsoft.com/office/drawing/2014/main" id="{4C1401A7-4650-4B5E-9303-8F13EFF5ED9D}"/>
              </a:ext>
            </a:extLst>
          </p:cNvPr>
          <p:cNvSpPr txBox="1"/>
          <p:nvPr/>
        </p:nvSpPr>
        <p:spPr>
          <a:xfrm>
            <a:off x="1141410" y="1987151"/>
            <a:ext cx="10024429" cy="954107"/>
          </a:xfrm>
          <a:prstGeom prst="rect">
            <a:avLst/>
          </a:prstGeom>
          <a:noFill/>
        </p:spPr>
        <p:txBody>
          <a:bodyPr wrap="square">
            <a:spAutoFit/>
          </a:bodyPr>
          <a:lstStyle/>
          <a:p>
            <a:endParaRPr lang="en-GB" sz="2800" dirty="0">
              <a:solidFill>
                <a:schemeClr val="bg1"/>
              </a:solidFill>
              <a:latin typeface="Berlin Sans FB" panose="020E0602020502020306" pitchFamily="34" charset="0"/>
            </a:endParaRPr>
          </a:p>
          <a:p>
            <a:pPr marL="0" indent="0">
              <a:buNone/>
            </a:pPr>
            <a:endParaRPr lang="en-GB" sz="2800" dirty="0">
              <a:solidFill>
                <a:schemeClr val="bg1"/>
              </a:solidFill>
              <a:latin typeface="Berlin Sans FB" panose="020E0602020502020306" pitchFamily="34" charset="0"/>
            </a:endParaRPr>
          </a:p>
        </p:txBody>
      </p:sp>
      <p:sp>
        <p:nvSpPr>
          <p:cNvPr id="4" name="TextBox 3">
            <a:extLst>
              <a:ext uri="{FF2B5EF4-FFF2-40B4-BE49-F238E27FC236}">
                <a16:creationId xmlns:a16="http://schemas.microsoft.com/office/drawing/2014/main" id="{A9FA96A3-793E-3123-69E6-316FF64F1F5D}"/>
              </a:ext>
            </a:extLst>
          </p:cNvPr>
          <p:cNvSpPr txBox="1"/>
          <p:nvPr/>
        </p:nvSpPr>
        <p:spPr>
          <a:xfrm>
            <a:off x="88103" y="2150109"/>
            <a:ext cx="12131041" cy="4524315"/>
          </a:xfrm>
          <a:prstGeom prst="rect">
            <a:avLst/>
          </a:prstGeom>
          <a:noFill/>
        </p:spPr>
        <p:txBody>
          <a:bodyPr wrap="square">
            <a:spAutoFit/>
          </a:bodyPr>
          <a:lstStyle/>
          <a:p>
            <a:pPr marL="0" indent="0">
              <a:buNone/>
            </a:pPr>
            <a:r>
              <a:rPr lang="en-GB" sz="2400" dirty="0">
                <a:solidFill>
                  <a:schemeClr val="bg1"/>
                </a:solidFill>
              </a:rPr>
              <a:t>We routinely practise our times tables every day in school, and any additional practice children can do with you at home will only help to make them feel more confident when it comes to completing the check.</a:t>
            </a:r>
          </a:p>
          <a:p>
            <a:pPr marL="0" indent="0">
              <a:buNone/>
            </a:pPr>
            <a:endParaRPr lang="en-GB" sz="2400" dirty="0">
              <a:solidFill>
                <a:schemeClr val="bg1"/>
              </a:solidFill>
            </a:endParaRPr>
          </a:p>
          <a:p>
            <a:pPr marL="0" indent="0">
              <a:buNone/>
            </a:pPr>
            <a:r>
              <a:rPr lang="en-GB" sz="2400" dirty="0">
                <a:solidFill>
                  <a:schemeClr val="bg1"/>
                </a:solidFill>
              </a:rPr>
              <a:t>Sneaking some snappy questions into your daily routine can be extremely beneficial – on your way to school, while you’re waiting for dinner or while the bath is running!  </a:t>
            </a:r>
          </a:p>
          <a:p>
            <a:pPr marL="0" indent="0">
              <a:buNone/>
            </a:pPr>
            <a:endParaRPr lang="en-GB" sz="2400" dirty="0">
              <a:solidFill>
                <a:schemeClr val="bg1"/>
              </a:solidFill>
            </a:endParaRPr>
          </a:p>
          <a:p>
            <a:pPr marL="0" indent="0">
              <a:buNone/>
            </a:pPr>
            <a:r>
              <a:rPr lang="en-GB" sz="2400" dirty="0">
                <a:solidFill>
                  <a:schemeClr val="bg1"/>
                </a:solidFill>
              </a:rPr>
              <a:t>It also helps to vary the way you fire questions – do you know what 8 x 6 is? What are 3 lots of 5? What is 12 x 12? What are three fours?</a:t>
            </a:r>
          </a:p>
          <a:p>
            <a:pPr marL="0" indent="0">
              <a:buNone/>
            </a:pPr>
            <a:endParaRPr lang="en-GB" sz="2400" dirty="0">
              <a:solidFill>
                <a:schemeClr val="bg1"/>
              </a:solidFill>
            </a:endParaRPr>
          </a:p>
          <a:p>
            <a:pPr marL="0" indent="0">
              <a:buNone/>
            </a:pPr>
            <a:r>
              <a:rPr lang="en-GB" sz="2400" dirty="0">
                <a:solidFill>
                  <a:schemeClr val="bg1"/>
                </a:solidFill>
              </a:rPr>
              <a:t>The aim is for children to recall the answer instantly (rather than having to count in steps of 7, for example).</a:t>
            </a:r>
          </a:p>
        </p:txBody>
      </p:sp>
    </p:spTree>
    <p:extLst>
      <p:ext uri="{BB962C8B-B14F-4D97-AF65-F5344CB8AC3E}">
        <p14:creationId xmlns:p14="http://schemas.microsoft.com/office/powerpoint/2010/main" val="302094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4073E-C164-1A82-1AF7-D877BD32C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40F2D-D11E-0FA3-1859-98D5F6E3642D}"/>
              </a:ext>
            </a:extLst>
          </p:cNvPr>
          <p:cNvSpPr>
            <a:spLocks noGrp="1"/>
          </p:cNvSpPr>
          <p:nvPr>
            <p:ph type="title"/>
          </p:nvPr>
        </p:nvSpPr>
        <p:spPr>
          <a:xfrm>
            <a:off x="1141410" y="246124"/>
            <a:ext cx="9906000" cy="1477961"/>
          </a:xfrm>
        </p:spPr>
        <p:txBody>
          <a:bodyPr>
            <a:normAutofit/>
          </a:bodyPr>
          <a:lstStyle/>
          <a:p>
            <a:r>
              <a:rPr lang="en-GB" sz="6000" cap="none" dirty="0"/>
              <a:t>Online resources</a:t>
            </a:r>
          </a:p>
        </p:txBody>
      </p:sp>
      <p:sp>
        <p:nvSpPr>
          <p:cNvPr id="9" name="Slide Number Placeholder 8">
            <a:extLst>
              <a:ext uri="{FF2B5EF4-FFF2-40B4-BE49-F238E27FC236}">
                <a16:creationId xmlns:a16="http://schemas.microsoft.com/office/drawing/2014/main" id="{13BD8211-3E7D-5150-C8D9-80A555C83028}"/>
              </a:ext>
            </a:extLst>
          </p:cNvPr>
          <p:cNvSpPr>
            <a:spLocks noGrp="1"/>
          </p:cNvSpPr>
          <p:nvPr>
            <p:ph type="sldNum" sz="quarter" idx="12"/>
          </p:nvPr>
        </p:nvSpPr>
        <p:spPr/>
        <p:txBody>
          <a:bodyPr/>
          <a:lstStyle/>
          <a:p>
            <a:pPr rtl="0"/>
            <a:fld id="{4950F5D8-22E1-4015-8661-E5B1FD28C2DE}" type="slidenum">
              <a:rPr lang="en-GB" noProof="0" smtClean="0"/>
              <a:t>8</a:t>
            </a:fld>
            <a:endParaRPr lang="en-GB" noProof="0" dirty="0"/>
          </a:p>
        </p:txBody>
      </p:sp>
      <p:sp>
        <p:nvSpPr>
          <p:cNvPr id="11" name="TextBox 10">
            <a:extLst>
              <a:ext uri="{FF2B5EF4-FFF2-40B4-BE49-F238E27FC236}">
                <a16:creationId xmlns:a16="http://schemas.microsoft.com/office/drawing/2014/main" id="{C969C7E4-808F-2874-CCCF-AB0CC14684D7}"/>
              </a:ext>
            </a:extLst>
          </p:cNvPr>
          <p:cNvSpPr txBox="1"/>
          <p:nvPr/>
        </p:nvSpPr>
        <p:spPr>
          <a:xfrm>
            <a:off x="162560" y="3900488"/>
            <a:ext cx="5503230" cy="1569660"/>
          </a:xfrm>
          <a:prstGeom prst="rect">
            <a:avLst/>
          </a:prstGeom>
          <a:noFill/>
        </p:spPr>
        <p:txBody>
          <a:bodyPr wrap="square">
            <a:spAutoFit/>
          </a:bodyPr>
          <a:lstStyle/>
          <a:p>
            <a:pPr marL="0" indent="0">
              <a:buNone/>
            </a:pPr>
            <a:r>
              <a:rPr lang="en-GB" sz="3200" u="sng" dirty="0">
                <a:solidFill>
                  <a:schemeClr val="bg2"/>
                </a:solidFill>
              </a:rPr>
              <a:t>https://mathsframe.co.uk/en/resources/resource/477/Multiplication-Tables-Check</a:t>
            </a:r>
          </a:p>
        </p:txBody>
      </p:sp>
      <p:pic>
        <p:nvPicPr>
          <p:cNvPr id="5" name="Picture 4">
            <a:extLst>
              <a:ext uri="{FF2B5EF4-FFF2-40B4-BE49-F238E27FC236}">
                <a16:creationId xmlns:a16="http://schemas.microsoft.com/office/drawing/2014/main" id="{233BF440-BA22-705D-CEF7-EE2D344A2C4A}"/>
              </a:ext>
            </a:extLst>
          </p:cNvPr>
          <p:cNvPicPr>
            <a:picLocks noChangeAspect="1"/>
          </p:cNvPicPr>
          <p:nvPr/>
        </p:nvPicPr>
        <p:blipFill>
          <a:blip r:embed="rId2"/>
          <a:stretch>
            <a:fillRect/>
          </a:stretch>
        </p:blipFill>
        <p:spPr>
          <a:xfrm>
            <a:off x="5750560" y="1987151"/>
            <a:ext cx="6441440" cy="4876062"/>
          </a:xfrm>
          <a:prstGeom prst="rect">
            <a:avLst/>
          </a:prstGeom>
        </p:spPr>
      </p:pic>
      <p:sp>
        <p:nvSpPr>
          <p:cNvPr id="7" name="TextBox 6">
            <a:extLst>
              <a:ext uri="{FF2B5EF4-FFF2-40B4-BE49-F238E27FC236}">
                <a16:creationId xmlns:a16="http://schemas.microsoft.com/office/drawing/2014/main" id="{7E07D8EF-BFA1-6A69-84C5-F2892F3F8097}"/>
              </a:ext>
            </a:extLst>
          </p:cNvPr>
          <p:cNvSpPr txBox="1"/>
          <p:nvPr/>
        </p:nvSpPr>
        <p:spPr>
          <a:xfrm>
            <a:off x="162560" y="2328595"/>
            <a:ext cx="5130800" cy="954107"/>
          </a:xfrm>
          <a:prstGeom prst="rect">
            <a:avLst/>
          </a:prstGeom>
          <a:noFill/>
        </p:spPr>
        <p:txBody>
          <a:bodyPr wrap="square">
            <a:spAutoFit/>
          </a:bodyPr>
          <a:lstStyle/>
          <a:p>
            <a:pPr marL="0" indent="0">
              <a:buNone/>
            </a:pPr>
            <a:r>
              <a:rPr lang="en-GB" sz="2800" dirty="0">
                <a:solidFill>
                  <a:schemeClr val="bg1"/>
                </a:solidFill>
                <a:latin typeface="Berlin Sans FB" panose="020E0602020502020306" pitchFamily="34" charset="0"/>
              </a:rPr>
              <a:t>This game has a very similar format to the MTC.</a:t>
            </a:r>
          </a:p>
        </p:txBody>
      </p:sp>
    </p:spTree>
    <p:extLst>
      <p:ext uri="{BB962C8B-B14F-4D97-AF65-F5344CB8AC3E}">
        <p14:creationId xmlns:p14="http://schemas.microsoft.com/office/powerpoint/2010/main" val="223754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CAE89-DB2C-060B-80E2-B9BFC1C62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614B4-8D58-E723-E755-8BA58E858DC7}"/>
              </a:ext>
            </a:extLst>
          </p:cNvPr>
          <p:cNvSpPr>
            <a:spLocks noGrp="1"/>
          </p:cNvSpPr>
          <p:nvPr>
            <p:ph type="title"/>
          </p:nvPr>
        </p:nvSpPr>
        <p:spPr>
          <a:xfrm>
            <a:off x="1141410" y="246124"/>
            <a:ext cx="9906000" cy="1477961"/>
          </a:xfrm>
        </p:spPr>
        <p:txBody>
          <a:bodyPr>
            <a:normAutofit/>
          </a:bodyPr>
          <a:lstStyle/>
          <a:p>
            <a:r>
              <a:rPr lang="en-GB" sz="6000" cap="none" dirty="0"/>
              <a:t>Online resources</a:t>
            </a:r>
          </a:p>
        </p:txBody>
      </p:sp>
      <p:sp>
        <p:nvSpPr>
          <p:cNvPr id="9" name="Slide Number Placeholder 8">
            <a:extLst>
              <a:ext uri="{FF2B5EF4-FFF2-40B4-BE49-F238E27FC236}">
                <a16:creationId xmlns:a16="http://schemas.microsoft.com/office/drawing/2014/main" id="{72C6942D-AC39-66AF-0EC5-F64601F0988F}"/>
              </a:ext>
            </a:extLst>
          </p:cNvPr>
          <p:cNvSpPr>
            <a:spLocks noGrp="1"/>
          </p:cNvSpPr>
          <p:nvPr>
            <p:ph type="sldNum" sz="quarter" idx="12"/>
          </p:nvPr>
        </p:nvSpPr>
        <p:spPr/>
        <p:txBody>
          <a:bodyPr/>
          <a:lstStyle/>
          <a:p>
            <a:pPr rtl="0"/>
            <a:fld id="{4950F5D8-22E1-4015-8661-E5B1FD28C2DE}" type="slidenum">
              <a:rPr lang="en-GB" noProof="0" smtClean="0"/>
              <a:t>9</a:t>
            </a:fld>
            <a:endParaRPr lang="en-GB" noProof="0" dirty="0"/>
          </a:p>
        </p:txBody>
      </p:sp>
      <p:sp>
        <p:nvSpPr>
          <p:cNvPr id="7" name="TextBox 6">
            <a:extLst>
              <a:ext uri="{FF2B5EF4-FFF2-40B4-BE49-F238E27FC236}">
                <a16:creationId xmlns:a16="http://schemas.microsoft.com/office/drawing/2014/main" id="{52B2E4CF-A246-E42D-FEEF-6E6FAD30607D}"/>
              </a:ext>
            </a:extLst>
          </p:cNvPr>
          <p:cNvSpPr txBox="1"/>
          <p:nvPr/>
        </p:nvSpPr>
        <p:spPr>
          <a:xfrm>
            <a:off x="101600" y="2145381"/>
            <a:ext cx="12090400" cy="5262979"/>
          </a:xfrm>
          <a:prstGeom prst="rect">
            <a:avLst/>
          </a:prstGeom>
          <a:noFill/>
        </p:spPr>
        <p:txBody>
          <a:bodyPr wrap="square">
            <a:spAutoFit/>
          </a:bodyPr>
          <a:lstStyle/>
          <a:p>
            <a:pPr marL="0" indent="0">
              <a:buNone/>
            </a:pPr>
            <a:r>
              <a:rPr lang="en-GB" sz="2800" dirty="0">
                <a:solidFill>
                  <a:schemeClr val="bg1"/>
                </a:solidFill>
                <a:latin typeface="Berlin Sans FB" panose="020E0602020502020306" pitchFamily="34" charset="0"/>
              </a:rPr>
              <a:t>We use Times Tables Rockstars as part of our weekly homework, and so children are used to practising their times tables using this. Please encourage children to play as often as possible.</a:t>
            </a:r>
          </a:p>
          <a:p>
            <a:pPr marL="0" indent="0">
              <a:buNone/>
            </a:pPr>
            <a:endParaRPr lang="en-GB" sz="2800" dirty="0">
              <a:solidFill>
                <a:schemeClr val="bg1"/>
              </a:solidFill>
              <a:latin typeface="Berlin Sans FB" panose="020E0602020502020306" pitchFamily="34" charset="0"/>
            </a:endParaRPr>
          </a:p>
          <a:p>
            <a:pPr marL="0" indent="0">
              <a:buNone/>
            </a:pPr>
            <a:r>
              <a:rPr lang="en-GB" sz="2800" dirty="0">
                <a:solidFill>
                  <a:schemeClr val="bg1"/>
                </a:solidFill>
                <a:latin typeface="Berlin Sans FB" panose="020E0602020502020306" pitchFamily="34" charset="0"/>
              </a:rPr>
              <a:t>Small 5-minute daily sessions will help children to learn times tables more than one hour long session a week. </a:t>
            </a:r>
          </a:p>
          <a:p>
            <a:pPr marL="0" indent="0">
              <a:buNone/>
            </a:pPr>
            <a:endParaRPr lang="en-GB" sz="2800" dirty="0">
              <a:solidFill>
                <a:schemeClr val="bg1"/>
              </a:solidFill>
              <a:latin typeface="Berlin Sans FB" panose="020E0602020502020306" pitchFamily="34" charset="0"/>
            </a:endParaRPr>
          </a:p>
          <a:p>
            <a:pPr marL="0" indent="0">
              <a:buNone/>
            </a:pPr>
            <a:r>
              <a:rPr lang="en-GB" sz="2800" dirty="0">
                <a:solidFill>
                  <a:schemeClr val="bg1"/>
                </a:solidFill>
                <a:latin typeface="Berlin Sans FB" panose="020E0602020502020306" pitchFamily="34" charset="0"/>
              </a:rPr>
              <a:t>The </a:t>
            </a:r>
            <a:r>
              <a:rPr lang="en-GB" sz="2800" b="1" dirty="0">
                <a:solidFill>
                  <a:schemeClr val="bg1"/>
                </a:solidFill>
                <a:latin typeface="Berlin Sans FB" panose="020E0602020502020306" pitchFamily="34" charset="0"/>
              </a:rPr>
              <a:t>soundcheck</a:t>
            </a:r>
            <a:r>
              <a:rPr lang="en-GB" sz="2800" dirty="0">
                <a:solidFill>
                  <a:schemeClr val="bg1"/>
                </a:solidFill>
                <a:latin typeface="Berlin Sans FB" panose="020E0602020502020306" pitchFamily="34" charset="0"/>
              </a:rPr>
              <a:t> on TTRS is very similar to the multiplication check. It mirrors the way the MTC is ran, and we use this a lot in school already. It also allows children to see which questions they got correct/incorrect, which guides them towards which times tables they need to work on.</a:t>
            </a:r>
          </a:p>
          <a:p>
            <a:pPr marL="0" indent="0">
              <a:buNone/>
            </a:pPr>
            <a:endParaRPr lang="en-GB" sz="2800" dirty="0">
              <a:solidFill>
                <a:schemeClr val="bg1"/>
              </a:solidFill>
              <a:latin typeface="Berlin Sans FB" panose="020E0602020502020306" pitchFamily="34" charset="0"/>
            </a:endParaRPr>
          </a:p>
        </p:txBody>
      </p:sp>
      <p:pic>
        <p:nvPicPr>
          <p:cNvPr id="3" name="Picture 2" descr="A picture containing text, clipart, vector graphics&#10;&#10;Description automatically generated">
            <a:extLst>
              <a:ext uri="{FF2B5EF4-FFF2-40B4-BE49-F238E27FC236}">
                <a16:creationId xmlns:a16="http://schemas.microsoft.com/office/drawing/2014/main" id="{9522807B-3723-DF13-6FB9-447FB07E7E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321" y="41661"/>
            <a:ext cx="2519680" cy="1899257"/>
          </a:xfrm>
          <a:prstGeom prst="rect">
            <a:avLst/>
          </a:prstGeom>
          <a:noFill/>
          <a:ln>
            <a:noFill/>
          </a:ln>
        </p:spPr>
      </p:pic>
    </p:spTree>
    <p:extLst>
      <p:ext uri="{BB962C8B-B14F-4D97-AF65-F5344CB8AC3E}">
        <p14:creationId xmlns:p14="http://schemas.microsoft.com/office/powerpoint/2010/main" val="450730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3.xml><?xml version="1.0" encoding="utf-8"?>
<ds:datastoreItem xmlns:ds="http://schemas.openxmlformats.org/officeDocument/2006/customXml" ds:itemID="{1231B41D-C4DE-41D5-B883-BFE1CC1FFE9C}">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TM04033919[[fn=Circuit]]</Template>
  <TotalTime>81</TotalTime>
  <Words>826</Words>
  <Application>Microsoft Office PowerPoint</Application>
  <PresentationFormat>Widescreen</PresentationFormat>
  <Paragraphs>75</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Berlin Sans FB</vt:lpstr>
      <vt:lpstr>Calibri</vt:lpstr>
      <vt:lpstr>Tw Cen MT</vt:lpstr>
      <vt:lpstr>Wingdings</vt:lpstr>
      <vt:lpstr>Circuit</vt:lpstr>
      <vt:lpstr>PowerPoint Presentation</vt:lpstr>
      <vt:lpstr>Year 4 Multiplication check</vt:lpstr>
      <vt:lpstr>Year 4 Multiplication Check</vt:lpstr>
      <vt:lpstr>The Importance of Times Tables</vt:lpstr>
      <vt:lpstr>Accessing the check</vt:lpstr>
      <vt:lpstr>Results</vt:lpstr>
      <vt:lpstr>Supporting your child</vt:lpstr>
      <vt:lpstr>Online resources</vt:lpstr>
      <vt:lpstr>Online resources</vt:lpstr>
      <vt:lpstr>Recommended schedule</vt:lpstr>
      <vt:lpstr>Online resources</vt:lpstr>
      <vt:lpstr>Online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Multiplication Check (MTC)</dc:title>
  <dc:creator>Nicola Dryden</dc:creator>
  <cp:lastModifiedBy>Nicola Dryden</cp:lastModifiedBy>
  <cp:revision>7</cp:revision>
  <dcterms:created xsi:type="dcterms:W3CDTF">2024-02-15T11:54:54Z</dcterms:created>
  <dcterms:modified xsi:type="dcterms:W3CDTF">2025-02-17T13:52:05Z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