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4" r:id="rId4"/>
  </p:sldMasterIdLst>
  <p:notesMasterIdLst>
    <p:notesMasterId r:id="rId15"/>
  </p:notesMasterIdLst>
  <p:handoutMasterIdLst>
    <p:handoutMasterId r:id="rId16"/>
  </p:handoutMasterIdLst>
  <p:sldIdLst>
    <p:sldId id="256" r:id="rId5"/>
    <p:sldId id="257" r:id="rId6"/>
    <p:sldId id="258" r:id="rId7"/>
    <p:sldId id="259" r:id="rId8"/>
    <p:sldId id="260" r:id="rId9"/>
    <p:sldId id="262" r:id="rId10"/>
    <p:sldId id="263" r:id="rId11"/>
    <p:sldId id="261" r:id="rId12"/>
    <p:sldId id="264"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5" d="100"/>
          <a:sy n="95" d="100"/>
        </p:scale>
        <p:origin x="-424" y="-840"/>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69BEE-5C22-49A5-A892-F6E6A4002A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494FB27-DC4B-4A29-B4F3-C665BDE47E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647B97-F030-426D-A9D1-6B39B13C23ED}" type="datetimeFigureOut">
              <a:rPr lang="en-US" smtClean="0"/>
              <a:t>3/9/2022</a:t>
            </a:fld>
            <a:endParaRPr lang="en-US" dirty="0"/>
          </a:p>
        </p:txBody>
      </p:sp>
      <p:sp>
        <p:nvSpPr>
          <p:cNvPr id="4" name="Footer Placeholder 3">
            <a:extLst>
              <a:ext uri="{FF2B5EF4-FFF2-40B4-BE49-F238E27FC236}">
                <a16:creationId xmlns:a16="http://schemas.microsoft.com/office/drawing/2014/main" id="{34A06FDF-174B-49EE-AD51-C827118F0F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CB610B1-614F-48C3-8F2D-C50C182871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2751AA-B992-41E5-A909-E1A2443E23F4}" type="slidenum">
              <a:rPr lang="en-US" smtClean="0"/>
              <a:t>‹#›</a:t>
            </a:fld>
            <a:endParaRPr lang="en-US" dirty="0"/>
          </a:p>
        </p:txBody>
      </p:sp>
    </p:spTree>
    <p:extLst>
      <p:ext uri="{BB962C8B-B14F-4D97-AF65-F5344CB8AC3E}">
        <p14:creationId xmlns:p14="http://schemas.microsoft.com/office/powerpoint/2010/main" val="1276169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24CBC-D461-4ECA-A489-D3A30E0FB795}" type="datetimeFigureOut">
              <a:rPr lang="en-US" smtClean="0"/>
              <a:t>3/9/2022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1351B-2C5D-457B-ABE5-B64DBC7BD410}" type="slidenum">
              <a:rPr lang="en-US" smtClean="0"/>
              <a:t>‹#›</a:t>
            </a:fld>
            <a:endParaRPr lang="en-US" dirty="0"/>
          </a:p>
        </p:txBody>
      </p:sp>
    </p:spTree>
    <p:extLst>
      <p:ext uri="{BB962C8B-B14F-4D97-AF65-F5344CB8AC3E}">
        <p14:creationId xmlns:p14="http://schemas.microsoft.com/office/powerpoint/2010/main" val="20270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changed to reflect your school’s specific rules. </a:t>
            </a:r>
          </a:p>
        </p:txBody>
      </p:sp>
      <p:sp>
        <p:nvSpPr>
          <p:cNvPr id="4" name="Slide Number Placeholder 3"/>
          <p:cNvSpPr>
            <a:spLocks noGrp="1"/>
          </p:cNvSpPr>
          <p:nvPr>
            <p:ph type="sldNum" sz="quarter" idx="10"/>
          </p:nvPr>
        </p:nvSpPr>
        <p:spPr/>
        <p:txBody>
          <a:bodyPr/>
          <a:lstStyle/>
          <a:p>
            <a:fld id="{C051351B-2C5D-457B-ABE5-B64DBC7BD410}" type="slidenum">
              <a:rPr lang="en-US" smtClean="0"/>
              <a:t>1</a:t>
            </a:fld>
            <a:endParaRPr lang="en-US" dirty="0"/>
          </a:p>
        </p:txBody>
      </p:sp>
    </p:spTree>
    <p:extLst>
      <p:ext uri="{BB962C8B-B14F-4D97-AF65-F5344CB8AC3E}">
        <p14:creationId xmlns:p14="http://schemas.microsoft.com/office/powerpoint/2010/main" val="351904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verbiage to the language your school uses. </a:t>
            </a:r>
          </a:p>
        </p:txBody>
      </p:sp>
      <p:sp>
        <p:nvSpPr>
          <p:cNvPr id="4" name="Slide Number Placeholder 3"/>
          <p:cNvSpPr>
            <a:spLocks noGrp="1"/>
          </p:cNvSpPr>
          <p:nvPr>
            <p:ph type="sldNum" sz="quarter" idx="10"/>
          </p:nvPr>
        </p:nvSpPr>
        <p:spPr/>
        <p:txBody>
          <a:bodyPr/>
          <a:lstStyle/>
          <a:p>
            <a:fld id="{C051351B-2C5D-457B-ABE5-B64DBC7BD410}" type="slidenum">
              <a:rPr lang="en-US" smtClean="0"/>
              <a:t>5</a:t>
            </a:fld>
            <a:endParaRPr lang="en-US" dirty="0"/>
          </a:p>
        </p:txBody>
      </p:sp>
    </p:spTree>
    <p:extLst>
      <p:ext uri="{BB962C8B-B14F-4D97-AF65-F5344CB8AC3E}">
        <p14:creationId xmlns:p14="http://schemas.microsoft.com/office/powerpoint/2010/main" val="425304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12329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94542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542C410-CA8E-4363-B2A5-C992C048EF26}" type="datetimeFigureOut">
              <a:rPr lang="en-US" smtClean="0"/>
              <a:t>3/9/2022</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10135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3675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542C410-CA8E-4363-B2A5-C992C048EF26}" type="datetimeFigureOut">
              <a:rPr lang="en-US" smtClean="0"/>
              <a:t>3/9/2022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9976060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56601649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64065215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65601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26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52350777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73679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542C410-CA8E-4363-B2A5-C992C048EF26}" type="datetimeFigureOut">
              <a:rPr lang="en-US" smtClean="0"/>
              <a:t>3/9/2022</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47594454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445FC31-CB83-43AC-8F87-224DD2AC7FC7}"/>
              </a:ext>
            </a:extLst>
          </p:cNvPr>
          <p:cNvSpPr>
            <a:spLocks noGrp="1"/>
          </p:cNvSpPr>
          <p:nvPr>
            <p:ph type="ctrTitle"/>
          </p:nvPr>
        </p:nvSpPr>
        <p:spPr>
          <a:xfrm>
            <a:off x="247772" y="-20403"/>
            <a:ext cx="11471565" cy="1739347"/>
          </a:xfrm>
        </p:spPr>
        <p:txBody>
          <a:bodyPr/>
          <a:lstStyle/>
          <a:p>
            <a:r>
              <a:rPr lang="en-US" dirty="0"/>
              <a:t>Slide 1</a:t>
            </a:r>
          </a:p>
        </p:txBody>
      </p:sp>
      <p:sp>
        <p:nvSpPr>
          <p:cNvPr id="6" name="Subtitle 2">
            <a:extLst>
              <a:ext uri="{FF2B5EF4-FFF2-40B4-BE49-F238E27FC236}">
                <a16:creationId xmlns:a16="http://schemas.microsoft.com/office/drawing/2014/main" id="{34FF91AE-2461-414D-B6AC-6D31640BB063}"/>
              </a:ext>
            </a:extLst>
          </p:cNvPr>
          <p:cNvSpPr txBox="1">
            <a:spLocks/>
          </p:cNvSpPr>
          <p:nvPr/>
        </p:nvSpPr>
        <p:spPr>
          <a:xfrm>
            <a:off x="1759286" y="1209299"/>
            <a:ext cx="8673427" cy="1322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sz="4000" dirty="0">
                <a:latin typeface="Segoe UI" panose="020B0502040204020203" pitchFamily="34" charset="0"/>
                <a:cs typeface="Segoe UI" panose="020B0502040204020203" pitchFamily="34" charset="0"/>
              </a:rPr>
              <a:t>A Review of</a:t>
            </a:r>
          </a:p>
        </p:txBody>
      </p:sp>
      <p:sp>
        <p:nvSpPr>
          <p:cNvPr id="4" name="Rectangle 3">
            <a:extLst>
              <a:ext uri="{FF2B5EF4-FFF2-40B4-BE49-F238E27FC236}">
                <a16:creationId xmlns:a16="http://schemas.microsoft.com/office/drawing/2014/main" id="{F2A2D7DD-5041-4C4D-A523-F870B27AD1D4}"/>
              </a:ext>
            </a:extLst>
          </p:cNvPr>
          <p:cNvSpPr/>
          <p:nvPr/>
        </p:nvSpPr>
        <p:spPr>
          <a:xfrm>
            <a:off x="509873" y="2041989"/>
            <a:ext cx="11285269" cy="3170099"/>
          </a:xfrm>
          <a:prstGeom prst="rect">
            <a:avLst/>
          </a:prstGeom>
          <a:noFill/>
        </p:spPr>
        <p:txBody>
          <a:bodyPr wrap="none" lIns="91440" tIns="45720" rIns="91440" bIns="45720">
            <a:spAutoFit/>
          </a:bodyPr>
          <a:lstStyle/>
          <a:p>
            <a:pPr algn="ctr"/>
            <a:r>
              <a:rPr lang="en-US" sz="10000" b="0" cap="none" spc="0" dirty="0" err="1" smtClean="0">
                <a:ln w="0"/>
                <a:solidFill>
                  <a:schemeClr val="bg2"/>
                </a:solidFill>
                <a:latin typeface="Franklin Gothic Medium" panose="020B0603020102020204" pitchFamily="34" charset="0"/>
                <a:cs typeface="Segoe UI" panose="020B0502040204020203" pitchFamily="34" charset="0"/>
              </a:rPr>
              <a:t>Behaviour</a:t>
            </a:r>
            <a:endParaRPr lang="en-US" sz="10000" b="0" cap="none" spc="0" dirty="0" smtClean="0">
              <a:ln w="0"/>
              <a:solidFill>
                <a:schemeClr val="bg2"/>
              </a:solidFill>
              <a:latin typeface="Franklin Gothic Medium" panose="020B0603020102020204" pitchFamily="34" charset="0"/>
              <a:cs typeface="Segoe UI" panose="020B0502040204020203" pitchFamily="34" charset="0"/>
            </a:endParaRPr>
          </a:p>
          <a:p>
            <a:pPr algn="ctr"/>
            <a:r>
              <a:rPr lang="en-US" sz="10000" dirty="0" smtClean="0">
                <a:ln w="0"/>
                <a:solidFill>
                  <a:schemeClr val="bg2"/>
                </a:solidFill>
                <a:latin typeface="Franklin Gothic Medium" panose="020B0603020102020204" pitchFamily="34" charset="0"/>
                <a:cs typeface="Segoe UI" panose="020B0502040204020203" pitchFamily="34" charset="0"/>
              </a:rPr>
              <a:t>How things changed</a:t>
            </a:r>
            <a:endParaRPr lang="en-US" sz="10000" b="0" cap="none" spc="0" dirty="0">
              <a:ln w="0"/>
              <a:solidFill>
                <a:schemeClr val="bg2"/>
              </a:solidFill>
              <a:latin typeface="Franklin Gothic Medium" panose="020B0603020102020204" pitchFamily="34" charset="0"/>
              <a:cs typeface="Segoe UI" panose="020B0502040204020203" pitchFamily="34" charset="0"/>
            </a:endParaRPr>
          </a:p>
        </p:txBody>
      </p:sp>
      <p:sp>
        <p:nvSpPr>
          <p:cNvPr id="2" name="TextBox 1"/>
          <p:cNvSpPr txBox="1"/>
          <p:nvPr/>
        </p:nvSpPr>
        <p:spPr>
          <a:xfrm>
            <a:off x="1822076" y="5392271"/>
            <a:ext cx="3375212" cy="369332"/>
          </a:xfrm>
          <a:prstGeom prst="rect">
            <a:avLst/>
          </a:prstGeom>
          <a:noFill/>
        </p:spPr>
        <p:txBody>
          <a:bodyPr wrap="square" rtlCol="0">
            <a:spAutoFit/>
          </a:bodyPr>
          <a:lstStyle/>
          <a:p>
            <a:r>
              <a:rPr lang="en-GB" dirty="0" smtClean="0"/>
              <a:t>By School Council </a:t>
            </a:r>
            <a:endParaRPr lang="en-GB" dirty="0"/>
          </a:p>
        </p:txBody>
      </p:sp>
    </p:spTree>
    <p:extLst>
      <p:ext uri="{BB962C8B-B14F-4D97-AF65-F5344CB8AC3E}">
        <p14:creationId xmlns:p14="http://schemas.microsoft.com/office/powerpoint/2010/main" val="208489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34" y="2091018"/>
            <a:ext cx="4683863" cy="33904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852" y="2140544"/>
            <a:ext cx="4731527" cy="3291393"/>
          </a:xfrm>
          <a:prstGeom prst="rect">
            <a:avLst/>
          </a:prstGeom>
        </p:spPr>
      </p:pic>
      <p:sp>
        <p:nvSpPr>
          <p:cNvPr id="5" name="TextBox 4"/>
          <p:cNvSpPr txBox="1"/>
          <p:nvPr/>
        </p:nvSpPr>
        <p:spPr>
          <a:xfrm>
            <a:off x="1364876" y="5708276"/>
            <a:ext cx="8827995" cy="369332"/>
          </a:xfrm>
          <a:prstGeom prst="rect">
            <a:avLst/>
          </a:prstGeom>
          <a:noFill/>
        </p:spPr>
        <p:txBody>
          <a:bodyPr wrap="square" rtlCol="0">
            <a:spAutoFit/>
          </a:bodyPr>
          <a:lstStyle/>
          <a:p>
            <a:r>
              <a:rPr lang="en-GB" dirty="0" smtClean="0"/>
              <a:t>This is our Good Samaritan Award.  We like the helping hands.  (LNN)</a:t>
            </a:r>
            <a:endParaRPr lang="en-GB" dirty="0"/>
          </a:p>
        </p:txBody>
      </p:sp>
    </p:spTree>
    <p:extLst>
      <p:ext uri="{BB962C8B-B14F-4D97-AF65-F5344CB8AC3E}">
        <p14:creationId xmlns:p14="http://schemas.microsoft.com/office/powerpoint/2010/main" val="209894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549022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8000" dirty="0">
                <a:solidFill>
                  <a:schemeClr val="accent1"/>
                </a:solidFill>
                <a:latin typeface="Franklin Gothic Medium" panose="020B0603020102020204" pitchFamily="34" charset="0"/>
                <a:cs typeface="Segoe UI" panose="020B0502040204020203" pitchFamily="34" charset="0"/>
              </a:rPr>
              <a:t>Be </a:t>
            </a:r>
            <a:r>
              <a:rPr lang="en-US" sz="8000" dirty="0" smtClean="0">
                <a:solidFill>
                  <a:schemeClr val="accent1"/>
                </a:solidFill>
                <a:latin typeface="Franklin Gothic Medium" panose="020B0603020102020204" pitchFamily="34" charset="0"/>
                <a:cs typeface="Segoe UI" panose="020B0502040204020203" pitchFamily="34" charset="0"/>
              </a:rPr>
              <a:t>ready</a:t>
            </a:r>
            <a:endParaRPr lang="en-US" sz="8000" dirty="0">
              <a:solidFill>
                <a:schemeClr val="accent1"/>
              </a:solidFill>
              <a:latin typeface="Franklin Gothic Medium" panose="020B0603020102020204" pitchFamily="34" charset="0"/>
              <a:cs typeface="Segoe UI" panose="020B0502040204020203" pitchFamily="34" charset="0"/>
            </a:endParaRPr>
          </a:p>
        </p:txBody>
      </p:sp>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3350888" y="2534175"/>
            <a:ext cx="5490224" cy="899639"/>
          </a:xfrm>
        </p:spPr>
        <p:txBody>
          <a:bodyPr>
            <a:noAutofit/>
          </a:bodyPr>
          <a:lstStyle/>
          <a:p>
            <a:r>
              <a:rPr lang="en-US" sz="8000" dirty="0">
                <a:latin typeface="Franklin Gothic Medium" panose="020B0603020102020204" pitchFamily="34" charset="0"/>
                <a:cs typeface="Segoe UI" panose="020B0502040204020203" pitchFamily="34" charset="0"/>
              </a:rPr>
              <a:t>BE SAFE</a:t>
            </a: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5232400" y="5140748"/>
            <a:ext cx="67960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8000" dirty="0">
                <a:solidFill>
                  <a:schemeClr val="accent1"/>
                </a:solidFill>
                <a:latin typeface="Franklin Gothic Medium" panose="020B0603020102020204" pitchFamily="34" charset="0"/>
                <a:cs typeface="Segoe UI" panose="020B0502040204020203" pitchFamily="34" charset="0"/>
              </a:rPr>
              <a:t>BE RESPECTFUL</a:t>
            </a:r>
          </a:p>
        </p:txBody>
      </p:sp>
      <p:sp>
        <p:nvSpPr>
          <p:cNvPr id="3" name="TextBox 2"/>
          <p:cNvSpPr txBox="1"/>
          <p:nvPr/>
        </p:nvSpPr>
        <p:spPr>
          <a:xfrm>
            <a:off x="625642" y="4302493"/>
            <a:ext cx="5062889" cy="1477328"/>
          </a:xfrm>
          <a:prstGeom prst="rect">
            <a:avLst/>
          </a:prstGeom>
          <a:noFill/>
        </p:spPr>
        <p:txBody>
          <a:bodyPr wrap="square" rtlCol="0">
            <a:spAutoFit/>
          </a:bodyPr>
          <a:lstStyle/>
          <a:p>
            <a:r>
              <a:rPr lang="en-GB" dirty="0" smtClean="0"/>
              <a:t>These are the 3 titles of our behaviour in school. We all decide in our classes how to do this. In my class we said that being ready, was about being ready to learn, with our eyes at the front and ears ready to listen. (Y3)</a:t>
            </a:r>
            <a:endParaRPr lang="en-GB" dirty="0"/>
          </a:p>
        </p:txBody>
      </p:sp>
      <p:sp>
        <p:nvSpPr>
          <p:cNvPr id="6" name="TextBox 5"/>
          <p:cNvSpPr txBox="1"/>
          <p:nvPr/>
        </p:nvSpPr>
        <p:spPr>
          <a:xfrm>
            <a:off x="6564429" y="718923"/>
            <a:ext cx="5072514" cy="1200329"/>
          </a:xfrm>
          <a:prstGeom prst="rect">
            <a:avLst/>
          </a:prstGeom>
          <a:noFill/>
        </p:spPr>
        <p:txBody>
          <a:bodyPr wrap="square" rtlCol="0">
            <a:spAutoFit/>
          </a:bodyPr>
          <a:lstStyle/>
          <a:p>
            <a:r>
              <a:rPr lang="en-GB" dirty="0" smtClean="0"/>
              <a:t>Being safe in my class was not to forget to wash you hand for 2mins because of COVID. We also said no rocking on chairs, because we didn’t want any accidents. (Y2)</a:t>
            </a:r>
            <a:endParaRPr lang="en-GB" dirty="0"/>
          </a:p>
        </p:txBody>
      </p:sp>
      <p:sp>
        <p:nvSpPr>
          <p:cNvPr id="7" name="TextBox 6"/>
          <p:cNvSpPr txBox="1"/>
          <p:nvPr/>
        </p:nvSpPr>
        <p:spPr>
          <a:xfrm>
            <a:off x="7863840" y="3840480"/>
            <a:ext cx="4071486" cy="646331"/>
          </a:xfrm>
          <a:prstGeom prst="rect">
            <a:avLst/>
          </a:prstGeom>
          <a:noFill/>
        </p:spPr>
        <p:txBody>
          <a:bodyPr wrap="square" rtlCol="0">
            <a:spAutoFit/>
          </a:bodyPr>
          <a:lstStyle/>
          <a:p>
            <a:r>
              <a:rPr lang="en-GB" dirty="0" smtClean="0"/>
              <a:t>Giving everyone a turn and speaking when others are speaking. (Y4)</a:t>
            </a:r>
            <a:endParaRPr lang="en-GB" dirty="0"/>
          </a:p>
        </p:txBody>
      </p:sp>
    </p:spTree>
    <p:extLst>
      <p:ext uri="{BB962C8B-B14F-4D97-AF65-F5344CB8AC3E}">
        <p14:creationId xmlns:p14="http://schemas.microsoft.com/office/powerpoint/2010/main" val="82740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D9FAC9F-7FB8-4F61-A789-4491865AA0B1}"/>
              </a:ext>
            </a:extLst>
          </p:cNvPr>
          <p:cNvSpPr>
            <a:spLocks noGrp="1"/>
          </p:cNvSpPr>
          <p:nvPr>
            <p:ph type="title"/>
          </p:nvPr>
        </p:nvSpPr>
        <p:spPr/>
        <p:txBody>
          <a:bodyPr/>
          <a:lstStyle/>
          <a:p>
            <a:r>
              <a:rPr lang="en-US" dirty="0"/>
              <a:t>Slide 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28794" y="1258720"/>
            <a:ext cx="5618611" cy="4012868"/>
          </a:xfrm>
          <a:prstGeom prst="rect">
            <a:avLst/>
          </a:prstGeom>
        </p:spPr>
      </p:pic>
      <p:sp>
        <p:nvSpPr>
          <p:cNvPr id="6" name="TextBox 5"/>
          <p:cNvSpPr txBox="1"/>
          <p:nvPr/>
        </p:nvSpPr>
        <p:spPr>
          <a:xfrm>
            <a:off x="2438400" y="455848"/>
            <a:ext cx="5613400" cy="2585323"/>
          </a:xfrm>
          <a:prstGeom prst="rect">
            <a:avLst/>
          </a:prstGeom>
          <a:noFill/>
        </p:spPr>
        <p:txBody>
          <a:bodyPr wrap="square" rtlCol="0">
            <a:spAutoFit/>
          </a:bodyPr>
          <a:lstStyle/>
          <a:p>
            <a:r>
              <a:rPr lang="en-GB" dirty="0" smtClean="0"/>
              <a:t>This is what we do in nursery and our teachers help us.</a:t>
            </a:r>
          </a:p>
          <a:p>
            <a:endParaRPr lang="en-GB" dirty="0" smtClean="0"/>
          </a:p>
          <a:p>
            <a:r>
              <a:rPr lang="en-GB" dirty="0" smtClean="0"/>
              <a:t>We use pictures to help Mr Potato head learn how to be good in school.</a:t>
            </a:r>
          </a:p>
          <a:p>
            <a:endParaRPr lang="en-GB" dirty="0"/>
          </a:p>
          <a:p>
            <a:r>
              <a:rPr lang="en-GB" dirty="0" smtClean="0"/>
              <a:t>We have to share and be kind to have friends.  (ET)</a:t>
            </a:r>
          </a:p>
          <a:p>
            <a:endParaRPr lang="en-GB" dirty="0" smtClean="0"/>
          </a:p>
          <a:p>
            <a:endParaRPr lang="en-GB" dirty="0"/>
          </a:p>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385202" y="2845864"/>
            <a:ext cx="3719796" cy="3423903"/>
          </a:xfrm>
          <a:prstGeom prst="rect">
            <a:avLst/>
          </a:prstGeom>
        </p:spPr>
      </p:pic>
      <p:sp>
        <p:nvSpPr>
          <p:cNvPr id="8" name="TextBox 7"/>
          <p:cNvSpPr txBox="1"/>
          <p:nvPr/>
        </p:nvSpPr>
        <p:spPr>
          <a:xfrm>
            <a:off x="465667" y="3733800"/>
            <a:ext cx="2556933" cy="2031325"/>
          </a:xfrm>
          <a:prstGeom prst="rect">
            <a:avLst/>
          </a:prstGeom>
          <a:noFill/>
        </p:spPr>
        <p:txBody>
          <a:bodyPr wrap="square" rtlCol="0">
            <a:spAutoFit/>
          </a:bodyPr>
          <a:lstStyle/>
          <a:p>
            <a:r>
              <a:rPr lang="en-GB" dirty="0" smtClean="0"/>
              <a:t>We have kind hands to keep safe.</a:t>
            </a:r>
          </a:p>
          <a:p>
            <a:r>
              <a:rPr lang="en-GB" dirty="0" smtClean="0"/>
              <a:t>We have listening ears to be ready.</a:t>
            </a:r>
          </a:p>
          <a:p>
            <a:r>
              <a:rPr lang="en-GB" dirty="0" smtClean="0"/>
              <a:t>We take turns and share to show respect.  </a:t>
            </a:r>
          </a:p>
          <a:p>
            <a:r>
              <a:rPr lang="en-GB" dirty="0" smtClean="0"/>
              <a:t>(Voices from Reception)</a:t>
            </a:r>
            <a:endParaRPr lang="en-GB" dirty="0"/>
          </a:p>
        </p:txBody>
      </p:sp>
    </p:spTree>
    <p:extLst>
      <p:ext uri="{BB962C8B-B14F-4D97-AF65-F5344CB8AC3E}">
        <p14:creationId xmlns:p14="http://schemas.microsoft.com/office/powerpoint/2010/main" val="86784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605776" y="559325"/>
            <a:ext cx="5490224" cy="89963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6000" dirty="0">
                <a:solidFill>
                  <a:schemeClr val="tx1"/>
                </a:solidFill>
                <a:latin typeface="Segoe UI" panose="020B0502040204020203" pitchFamily="34" charset="0"/>
                <a:cs typeface="Segoe UI" panose="020B0502040204020203" pitchFamily="34" charset="0"/>
              </a:rPr>
              <a:t>BE SAFE</a:t>
            </a:r>
          </a:p>
        </p:txBody>
      </p:sp>
      <p:sp>
        <p:nvSpPr>
          <p:cNvPr id="4" name="Title 3" hidden="1">
            <a:extLst>
              <a:ext uri="{FF2B5EF4-FFF2-40B4-BE49-F238E27FC236}">
                <a16:creationId xmlns:a16="http://schemas.microsoft.com/office/drawing/2014/main" id="{1981E862-C9BB-461B-A316-55B47F704B11}"/>
              </a:ext>
            </a:extLst>
          </p:cNvPr>
          <p:cNvSpPr>
            <a:spLocks noGrp="1"/>
          </p:cNvSpPr>
          <p:nvPr>
            <p:ph type="title"/>
          </p:nvPr>
        </p:nvSpPr>
        <p:spPr/>
        <p:txBody>
          <a:bodyPr/>
          <a:lstStyle/>
          <a:p>
            <a:r>
              <a:rPr lang="en-US" dirty="0"/>
              <a:t>Slide 4</a:t>
            </a:r>
          </a:p>
        </p:txBody>
      </p:sp>
      <p:sp>
        <p:nvSpPr>
          <p:cNvPr id="5" name="TextBox 4"/>
          <p:cNvSpPr txBox="1"/>
          <p:nvPr/>
        </p:nvSpPr>
        <p:spPr>
          <a:xfrm>
            <a:off x="605776" y="1778000"/>
            <a:ext cx="10273891" cy="2862322"/>
          </a:xfrm>
          <a:prstGeom prst="rect">
            <a:avLst/>
          </a:prstGeom>
          <a:noFill/>
        </p:spPr>
        <p:txBody>
          <a:bodyPr wrap="square" rtlCol="0">
            <a:spAutoFit/>
          </a:bodyPr>
          <a:lstStyle/>
          <a:p>
            <a:r>
              <a:rPr lang="en-GB" dirty="0" smtClean="0"/>
              <a:t>When we move into a new class after the summer holidays, we get to think about our new class rules. </a:t>
            </a:r>
            <a:r>
              <a:rPr lang="en-GB" dirty="0"/>
              <a:t> </a:t>
            </a:r>
            <a:r>
              <a:rPr lang="en-GB" dirty="0" smtClean="0"/>
              <a:t>We talk about the rules we had in our last class and what we want under the headings in this class. We then vote for which is the best we think. </a:t>
            </a:r>
          </a:p>
          <a:p>
            <a:endParaRPr lang="en-GB" dirty="0"/>
          </a:p>
          <a:p>
            <a:r>
              <a:rPr lang="en-GB" dirty="0" smtClean="0"/>
              <a:t>Our rule for being safe is not to run in the classroom, then we don’t hurt anyone. (Y3)</a:t>
            </a:r>
          </a:p>
          <a:p>
            <a:endParaRPr lang="en-GB" dirty="0"/>
          </a:p>
          <a:p>
            <a:r>
              <a:rPr lang="en-GB" dirty="0" smtClean="0"/>
              <a:t>Our rule for being safe is not to rock on your chair, then you don’t fall off and hurt your head. This happened to one of the teachers children and they were scared. (HP)</a:t>
            </a:r>
          </a:p>
          <a:p>
            <a:endParaRPr lang="en-GB" dirty="0"/>
          </a:p>
          <a:p>
            <a:endParaRPr lang="en-GB" dirty="0"/>
          </a:p>
        </p:txBody>
      </p:sp>
      <p:pic>
        <p:nvPicPr>
          <p:cNvPr id="6" name="Picture 5"/>
          <p:cNvPicPr>
            <a:picLocks noChangeAspect="1"/>
          </p:cNvPicPr>
          <p:nvPr/>
        </p:nvPicPr>
        <p:blipFill>
          <a:blip r:embed="rId2"/>
          <a:stretch>
            <a:fillRect/>
          </a:stretch>
        </p:blipFill>
        <p:spPr>
          <a:xfrm>
            <a:off x="960112" y="4318000"/>
            <a:ext cx="3357887" cy="968375"/>
          </a:xfrm>
          <a:prstGeom prst="rect">
            <a:avLst/>
          </a:prstGeom>
        </p:spPr>
      </p:pic>
      <p:sp>
        <p:nvSpPr>
          <p:cNvPr id="7" name="TextBox 6"/>
          <p:cNvSpPr txBox="1"/>
          <p:nvPr/>
        </p:nvSpPr>
        <p:spPr>
          <a:xfrm>
            <a:off x="4732867" y="4732867"/>
            <a:ext cx="2438400" cy="369332"/>
          </a:xfrm>
          <a:prstGeom prst="rect">
            <a:avLst/>
          </a:prstGeom>
          <a:noFill/>
        </p:spPr>
        <p:txBody>
          <a:bodyPr wrap="square" rtlCol="0">
            <a:spAutoFit/>
          </a:bodyPr>
          <a:lstStyle/>
          <a:p>
            <a:r>
              <a:rPr lang="en-GB" dirty="0" smtClean="0"/>
              <a:t>Year one  rule for safe.</a:t>
            </a:r>
            <a:endParaRPr lang="en-GB" dirty="0"/>
          </a:p>
        </p:txBody>
      </p:sp>
    </p:spTree>
    <p:extLst>
      <p:ext uri="{BB962C8B-B14F-4D97-AF65-F5344CB8AC3E}">
        <p14:creationId xmlns:p14="http://schemas.microsoft.com/office/powerpoint/2010/main" val="120535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F0B9-4A10-40C0-8F66-0E58A3970A68}"/>
              </a:ext>
            </a:extLst>
          </p:cNvPr>
          <p:cNvSpPr txBox="1">
            <a:spLocks/>
          </p:cNvSpPr>
          <p:nvPr/>
        </p:nvSpPr>
        <p:spPr>
          <a:xfrm>
            <a:off x="285750" y="517948"/>
            <a:ext cx="5875340" cy="999702"/>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dirty="0">
                <a:solidFill>
                  <a:schemeClr val="accent1"/>
                </a:solidFill>
                <a:latin typeface="Segoe UI" panose="020B0502040204020203" pitchFamily="34" charset="0"/>
                <a:cs typeface="Segoe UI" panose="020B0502040204020203" pitchFamily="34" charset="0"/>
              </a:rPr>
              <a:t>BE RESPECTFUL</a:t>
            </a:r>
          </a:p>
        </p:txBody>
      </p:sp>
      <p:sp>
        <p:nvSpPr>
          <p:cNvPr id="3" name="Rectangle 2">
            <a:extLst>
              <a:ext uri="{FF2B5EF4-FFF2-40B4-BE49-F238E27FC236}">
                <a16:creationId xmlns:a16="http://schemas.microsoft.com/office/drawing/2014/main" id="{F92B8B18-D453-437F-B56E-13FCFB766C70}"/>
              </a:ext>
            </a:extLst>
          </p:cNvPr>
          <p:cNvSpPr/>
          <p:nvPr/>
        </p:nvSpPr>
        <p:spPr>
          <a:xfrm>
            <a:off x="1146175" y="2613392"/>
            <a:ext cx="9899650" cy="1631216"/>
          </a:xfrm>
          <a:prstGeom prst="rect">
            <a:avLst/>
          </a:prstGeom>
          <a:noFill/>
        </p:spPr>
        <p:txBody>
          <a:bodyPr wrap="square" lIns="91440" tIns="45720" rIns="91440" bIns="45720">
            <a:spAutoFit/>
          </a:bodyPr>
          <a:lstStyle/>
          <a:p>
            <a:pPr algn="ctr"/>
            <a:endParaRPr lang="en-US" sz="10000" b="0" cap="none" spc="0" dirty="0">
              <a:ln w="0"/>
              <a:solidFill>
                <a:schemeClr val="accent1"/>
              </a:solidFill>
              <a:latin typeface="Franklin Gothic Medium" panose="020B0603020102020204" pitchFamily="34" charset="0"/>
              <a:cs typeface="Segoe UI" panose="020B0502040204020203" pitchFamily="34" charset="0"/>
            </a:endParaRPr>
          </a:p>
        </p:txBody>
      </p:sp>
      <p:sp>
        <p:nvSpPr>
          <p:cNvPr id="4" name="Title 3" hidden="1">
            <a:extLst>
              <a:ext uri="{FF2B5EF4-FFF2-40B4-BE49-F238E27FC236}">
                <a16:creationId xmlns:a16="http://schemas.microsoft.com/office/drawing/2014/main" id="{19F88BA3-6D77-4C74-B056-69F79082CDE5}"/>
              </a:ext>
            </a:extLst>
          </p:cNvPr>
          <p:cNvSpPr>
            <a:spLocks noGrp="1"/>
          </p:cNvSpPr>
          <p:nvPr>
            <p:ph type="title"/>
          </p:nvPr>
        </p:nvSpPr>
        <p:spPr/>
        <p:txBody>
          <a:bodyPr/>
          <a:lstStyle/>
          <a:p>
            <a:r>
              <a:rPr lang="en-US" dirty="0"/>
              <a:t>Slide 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45200" y="1178983"/>
            <a:ext cx="6858000" cy="5143500"/>
          </a:xfrm>
          <a:prstGeom prst="rect">
            <a:avLst/>
          </a:prstGeom>
        </p:spPr>
      </p:pic>
      <p:pic>
        <p:nvPicPr>
          <p:cNvPr id="6" name="Picture 5"/>
          <p:cNvPicPr>
            <a:picLocks noChangeAspect="1"/>
          </p:cNvPicPr>
          <p:nvPr/>
        </p:nvPicPr>
        <p:blipFill>
          <a:blip r:embed="rId4"/>
          <a:stretch>
            <a:fillRect/>
          </a:stretch>
        </p:blipFill>
        <p:spPr>
          <a:xfrm>
            <a:off x="216958" y="1685925"/>
            <a:ext cx="2647950" cy="3486150"/>
          </a:xfrm>
          <a:prstGeom prst="rect">
            <a:avLst/>
          </a:prstGeom>
        </p:spPr>
      </p:pic>
      <p:sp>
        <p:nvSpPr>
          <p:cNvPr id="7" name="TextBox 6"/>
          <p:cNvSpPr txBox="1"/>
          <p:nvPr/>
        </p:nvSpPr>
        <p:spPr>
          <a:xfrm>
            <a:off x="3344333" y="2370667"/>
            <a:ext cx="2937934" cy="3970318"/>
          </a:xfrm>
          <a:prstGeom prst="rect">
            <a:avLst/>
          </a:prstGeom>
          <a:noFill/>
        </p:spPr>
        <p:txBody>
          <a:bodyPr wrap="square" rtlCol="0">
            <a:spAutoFit/>
          </a:bodyPr>
          <a:lstStyle/>
          <a:p>
            <a:r>
              <a:rPr lang="en-GB" dirty="0" smtClean="0"/>
              <a:t>In our class we all sign our rules as well and they are on our wall. We made our faces to move up our board to get the outstanding card. I like this and I like helping my friends to get to the top as well.  (PT)</a:t>
            </a:r>
          </a:p>
          <a:p>
            <a:endParaRPr lang="en-GB" dirty="0"/>
          </a:p>
          <a:p>
            <a:r>
              <a:rPr lang="en-GB" dirty="0" smtClean="0"/>
              <a:t>It is important to have rules to stay safe and care for everyone. I know that even grown ups have rules to follow. (JK)</a:t>
            </a:r>
            <a:endParaRPr lang="en-GB" dirty="0"/>
          </a:p>
        </p:txBody>
      </p:sp>
    </p:spTree>
    <p:extLst>
      <p:ext uri="{BB962C8B-B14F-4D97-AF65-F5344CB8AC3E}">
        <p14:creationId xmlns:p14="http://schemas.microsoft.com/office/powerpoint/2010/main" val="186233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605776" y="559325"/>
            <a:ext cx="5490224" cy="89963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6000" dirty="0">
                <a:solidFill>
                  <a:schemeClr val="tx1"/>
                </a:solidFill>
                <a:latin typeface="Segoe UI" panose="020B0502040204020203" pitchFamily="34" charset="0"/>
                <a:cs typeface="Segoe UI" panose="020B0502040204020203" pitchFamily="34" charset="0"/>
              </a:rPr>
              <a:t>BE </a:t>
            </a:r>
            <a:r>
              <a:rPr lang="en-US" sz="6000" dirty="0" smtClean="0">
                <a:solidFill>
                  <a:schemeClr val="tx1"/>
                </a:solidFill>
                <a:latin typeface="Segoe UI" panose="020B0502040204020203" pitchFamily="34" charset="0"/>
                <a:cs typeface="Segoe UI" panose="020B0502040204020203" pitchFamily="34" charset="0"/>
              </a:rPr>
              <a:t>ready</a:t>
            </a:r>
            <a:endParaRPr lang="en-US" sz="6000" dirty="0">
              <a:solidFill>
                <a:schemeClr val="tx1"/>
              </a:solidFill>
              <a:latin typeface="Segoe UI" panose="020B0502040204020203" pitchFamily="34" charset="0"/>
              <a:cs typeface="Segoe UI" panose="020B0502040204020203" pitchFamily="34" charset="0"/>
            </a:endParaRPr>
          </a:p>
        </p:txBody>
      </p:sp>
      <p:sp>
        <p:nvSpPr>
          <p:cNvPr id="4" name="Title 3" hidden="1">
            <a:extLst>
              <a:ext uri="{FF2B5EF4-FFF2-40B4-BE49-F238E27FC236}">
                <a16:creationId xmlns:a16="http://schemas.microsoft.com/office/drawing/2014/main" id="{487E8867-E04F-45A1-BA34-0BE70ECA54BA}"/>
              </a:ext>
            </a:extLst>
          </p:cNvPr>
          <p:cNvSpPr>
            <a:spLocks noGrp="1"/>
          </p:cNvSpPr>
          <p:nvPr>
            <p:ph type="title"/>
          </p:nvPr>
        </p:nvSpPr>
        <p:spPr/>
        <p:txBody>
          <a:bodyPr/>
          <a:lstStyle/>
          <a:p>
            <a:r>
              <a:rPr lang="en-US" dirty="0"/>
              <a:t>Slide 6</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43600" y="872066"/>
            <a:ext cx="6858000" cy="5638800"/>
          </a:xfrm>
          <a:prstGeom prst="rect">
            <a:avLst/>
          </a:prstGeom>
        </p:spPr>
      </p:pic>
      <p:sp>
        <p:nvSpPr>
          <p:cNvPr id="6" name="TextBox 5"/>
          <p:cNvSpPr txBox="1"/>
          <p:nvPr/>
        </p:nvSpPr>
        <p:spPr>
          <a:xfrm>
            <a:off x="605776" y="2192867"/>
            <a:ext cx="4762091" cy="2308324"/>
          </a:xfrm>
          <a:prstGeom prst="rect">
            <a:avLst/>
          </a:prstGeom>
          <a:noFill/>
        </p:spPr>
        <p:txBody>
          <a:bodyPr wrap="square" rtlCol="0">
            <a:spAutoFit/>
          </a:bodyPr>
          <a:lstStyle/>
          <a:p>
            <a:r>
              <a:rPr lang="en-GB" dirty="0" smtClean="0"/>
              <a:t>In year 5, we have made a class rules charter.  We know it is important to be ready, then we will learn more and be able to do more as we get older.  (VP)</a:t>
            </a:r>
          </a:p>
          <a:p>
            <a:endParaRPr lang="en-GB" dirty="0"/>
          </a:p>
          <a:p>
            <a:r>
              <a:rPr lang="en-GB" dirty="0" smtClean="0"/>
              <a:t>Now everyone is following the rules I get to concentrate and finish my work, because know one messing around, or shouting out. (CL)</a:t>
            </a:r>
            <a:endParaRPr lang="en-GB" dirty="0"/>
          </a:p>
        </p:txBody>
      </p:sp>
    </p:spTree>
    <p:extLst>
      <p:ext uri="{BB962C8B-B14F-4D97-AF65-F5344CB8AC3E}">
        <p14:creationId xmlns:p14="http://schemas.microsoft.com/office/powerpoint/2010/main" val="2461428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8" name="Text Placeholder 7"/>
          <p:cNvSpPr>
            <a:spLocks noGrp="1"/>
          </p:cNvSpPr>
          <p:nvPr>
            <p:ph type="body" idx="1"/>
          </p:nvPr>
        </p:nvSpPr>
        <p:spPr/>
        <p:txBody>
          <a:bodyPr/>
          <a:lstStyle/>
          <a:p>
            <a:endParaRPr lang="en-GB"/>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920042">
            <a:off x="167640" y="65780"/>
            <a:ext cx="3317487" cy="3189250"/>
          </a:xfrm>
        </p:spPr>
      </p:pic>
      <p:sp>
        <p:nvSpPr>
          <p:cNvPr id="9" name="Text Placeholder 8"/>
          <p:cNvSpPr>
            <a:spLocks noGrp="1"/>
          </p:cNvSpPr>
          <p:nvPr>
            <p:ph type="body" sz="quarter" idx="3"/>
          </p:nvPr>
        </p:nvSpPr>
        <p:spPr/>
        <p:txBody>
          <a:bodyPr/>
          <a:lstStyle/>
          <a:p>
            <a:endParaRPr lang="en-GB"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16715439">
            <a:off x="-206711" y="3350528"/>
            <a:ext cx="4137930" cy="3323064"/>
          </a:xfr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86845" y="165418"/>
            <a:ext cx="4081362" cy="37505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60962" y="1158797"/>
            <a:ext cx="7081024" cy="476343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565986">
            <a:off x="7433504" y="3785260"/>
            <a:ext cx="4710222" cy="3246160"/>
          </a:xfrm>
          <a:prstGeom prst="rect">
            <a:avLst/>
          </a:prstGeom>
        </p:spPr>
      </p:pic>
      <p:sp>
        <p:nvSpPr>
          <p:cNvPr id="2" name="TextBox 1"/>
          <p:cNvSpPr txBox="1"/>
          <p:nvPr/>
        </p:nvSpPr>
        <p:spPr>
          <a:xfrm>
            <a:off x="3359217" y="154004"/>
            <a:ext cx="3898231" cy="369332"/>
          </a:xfrm>
          <a:prstGeom prst="rect">
            <a:avLst/>
          </a:prstGeom>
          <a:noFill/>
        </p:spPr>
        <p:txBody>
          <a:bodyPr wrap="square" rtlCol="0">
            <a:spAutoFit/>
          </a:bodyPr>
          <a:lstStyle/>
          <a:p>
            <a:r>
              <a:rPr lang="en-GB" dirty="0" smtClean="0"/>
              <a:t>Some of our behaviour charts in school. </a:t>
            </a:r>
            <a:endParaRPr lang="en-GB" dirty="0"/>
          </a:p>
        </p:txBody>
      </p:sp>
    </p:spTree>
    <p:extLst>
      <p:ext uri="{BB962C8B-B14F-4D97-AF65-F5344CB8AC3E}">
        <p14:creationId xmlns:p14="http://schemas.microsoft.com/office/powerpoint/2010/main" val="234600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E0F0-60AC-4B82-BE5E-8538C5B73CEF}"/>
              </a:ext>
            </a:extLst>
          </p:cNvPr>
          <p:cNvSpPr txBox="1">
            <a:spLocks/>
          </p:cNvSpPr>
          <p:nvPr/>
        </p:nvSpPr>
        <p:spPr>
          <a:xfrm>
            <a:off x="-122884" y="458573"/>
            <a:ext cx="5490224" cy="899639"/>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dirty="0">
              <a:solidFill>
                <a:schemeClr val="accent1"/>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F7415320-365E-43B1-BC03-390FC5A8D917}"/>
              </a:ext>
            </a:extLst>
          </p:cNvPr>
          <p:cNvSpPr/>
          <p:nvPr/>
        </p:nvSpPr>
        <p:spPr>
          <a:xfrm>
            <a:off x="304800" y="2613392"/>
            <a:ext cx="11607800" cy="1631216"/>
          </a:xfrm>
          <a:prstGeom prst="rect">
            <a:avLst/>
          </a:prstGeom>
          <a:noFill/>
        </p:spPr>
        <p:txBody>
          <a:bodyPr wrap="square" lIns="91440" tIns="45720" rIns="91440" bIns="45720">
            <a:spAutoFit/>
          </a:bodyPr>
          <a:lstStyle/>
          <a:p>
            <a:pPr algn="ctr"/>
            <a:endParaRPr lang="en-US" sz="10000" b="0" cap="none" spc="0" dirty="0">
              <a:ln w="0"/>
              <a:solidFill>
                <a:schemeClr val="accent1"/>
              </a:solidFill>
              <a:latin typeface="Franklin Gothic Medium" panose="020B0603020102020204" pitchFamily="34" charset="0"/>
              <a:cs typeface="Segoe UI" panose="020B0502040204020203" pitchFamily="34" charset="0"/>
            </a:endParaRPr>
          </a:p>
        </p:txBody>
      </p:sp>
      <p:sp>
        <p:nvSpPr>
          <p:cNvPr id="4" name="Title 3" hidden="1">
            <a:extLst>
              <a:ext uri="{FF2B5EF4-FFF2-40B4-BE49-F238E27FC236}">
                <a16:creationId xmlns:a16="http://schemas.microsoft.com/office/drawing/2014/main" id="{F79FAF45-13A0-4F4F-AB85-62EA000EC2BC}"/>
              </a:ext>
            </a:extLst>
          </p:cNvPr>
          <p:cNvSpPr>
            <a:spLocks noGrp="1"/>
          </p:cNvSpPr>
          <p:nvPr>
            <p:ph type="title"/>
          </p:nvPr>
        </p:nvSpPr>
        <p:spPr/>
        <p:txBody>
          <a:bodyPr/>
          <a:lstStyle/>
          <a:p>
            <a:r>
              <a:rPr lang="en-US" dirty="0"/>
              <a:t>Slide 7</a:t>
            </a:r>
          </a:p>
        </p:txBody>
      </p:sp>
      <p:sp>
        <p:nvSpPr>
          <p:cNvPr id="11" name="TextBox 10"/>
          <p:cNvSpPr txBox="1"/>
          <p:nvPr/>
        </p:nvSpPr>
        <p:spPr>
          <a:xfrm>
            <a:off x="827773" y="458573"/>
            <a:ext cx="5842534" cy="5909310"/>
          </a:xfrm>
          <a:prstGeom prst="rect">
            <a:avLst/>
          </a:prstGeom>
          <a:noFill/>
        </p:spPr>
        <p:txBody>
          <a:bodyPr wrap="square" rtlCol="0">
            <a:spAutoFit/>
          </a:bodyPr>
          <a:lstStyle/>
          <a:p>
            <a:r>
              <a:rPr lang="en-GB" dirty="0" smtClean="0"/>
              <a:t>We met as a school council and we wrote some rules for when were not in the classroom and we shared them with everyone in an assembly. I was a bit nervous in the assembly, but our teachers helped. (LN)</a:t>
            </a:r>
          </a:p>
          <a:p>
            <a:endParaRPr lang="en-GB" dirty="0"/>
          </a:p>
          <a:p>
            <a:endParaRPr lang="en-GB" dirty="0" smtClean="0"/>
          </a:p>
          <a:p>
            <a:endParaRPr lang="en-GB" dirty="0"/>
          </a:p>
          <a:p>
            <a:r>
              <a:rPr lang="en-GB" dirty="0" smtClean="0"/>
              <a:t>We thought some uniforms looked messy,  so we made a rule about being proud and looking smart. My friend did the drawings for the posters. (MM)</a:t>
            </a:r>
          </a:p>
          <a:p>
            <a:endParaRPr lang="en-GB" dirty="0"/>
          </a:p>
          <a:p>
            <a:endParaRPr lang="en-GB" dirty="0" smtClean="0"/>
          </a:p>
          <a:p>
            <a:r>
              <a:rPr lang="en-GB" dirty="0" smtClean="0"/>
              <a:t>We help each other more, if we see a coat on the floor, we pick it up and put it on a peg. Before  not many people did this. </a:t>
            </a:r>
          </a:p>
          <a:p>
            <a:endParaRPr lang="en-GB" dirty="0"/>
          </a:p>
          <a:p>
            <a:r>
              <a:rPr lang="en-GB" dirty="0" smtClean="0"/>
              <a:t>Our teachers sit and chat to us more and there are teachers saying good morning on the yard, that makes me happy.</a:t>
            </a:r>
          </a:p>
          <a:p>
            <a:r>
              <a:rPr lang="en-GB" dirty="0" smtClean="0"/>
              <a:t>(LV)</a:t>
            </a:r>
          </a:p>
          <a:p>
            <a:endParaRPr lang="en-GB" dirty="0"/>
          </a:p>
          <a:p>
            <a:endParaRPr lang="en-GB"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69247" y="1448919"/>
            <a:ext cx="5499788" cy="4124841"/>
          </a:xfrm>
          <a:prstGeom prst="rect">
            <a:avLst/>
          </a:prstGeom>
        </p:spPr>
      </p:pic>
    </p:spTree>
    <p:extLst>
      <p:ext uri="{BB962C8B-B14F-4D97-AF65-F5344CB8AC3E}">
        <p14:creationId xmlns:p14="http://schemas.microsoft.com/office/powerpoint/2010/main" val="61460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Samaritan award.</a:t>
            </a:r>
            <a:endParaRPr lang="en-GB" dirty="0"/>
          </a:p>
        </p:txBody>
      </p:sp>
      <p:sp>
        <p:nvSpPr>
          <p:cNvPr id="7" name="TextBox 6"/>
          <p:cNvSpPr txBox="1"/>
          <p:nvPr/>
        </p:nvSpPr>
        <p:spPr>
          <a:xfrm>
            <a:off x="1202919" y="1855694"/>
            <a:ext cx="10058993" cy="3139321"/>
          </a:xfrm>
          <a:prstGeom prst="rect">
            <a:avLst/>
          </a:prstGeom>
          <a:noFill/>
        </p:spPr>
        <p:txBody>
          <a:bodyPr wrap="square" rtlCol="0">
            <a:spAutoFit/>
          </a:bodyPr>
          <a:lstStyle/>
          <a:p>
            <a:r>
              <a:rPr lang="en-GB" dirty="0" smtClean="0"/>
              <a:t>We have an assembly evert Friday and we have a special award called the ‘Good Samaritan Award’. You get to sit at the front on big chairs and teachers or children say something nice that you have done. </a:t>
            </a:r>
          </a:p>
          <a:p>
            <a:r>
              <a:rPr lang="en-GB" dirty="0" smtClean="0"/>
              <a:t>You then get a big certificate to take home.  (BD)</a:t>
            </a:r>
          </a:p>
          <a:p>
            <a:endParaRPr lang="en-GB" dirty="0"/>
          </a:p>
          <a:p>
            <a:r>
              <a:rPr lang="en-GB" dirty="0" smtClean="0"/>
              <a:t>I can give an award to somebody if I want, it can be a friend or a teacher. (LH)</a:t>
            </a:r>
          </a:p>
          <a:p>
            <a:endParaRPr lang="en-GB" dirty="0"/>
          </a:p>
          <a:p>
            <a:r>
              <a:rPr lang="en-GB" dirty="0" smtClean="0"/>
              <a:t>I got an award, when my friend fell and hurt his knees. I stayed with him in first aid and then sat on the bench outside instead of playing football. My teachers said that showed kindness, I felt proud.(NP)</a:t>
            </a:r>
          </a:p>
          <a:p>
            <a:endParaRPr lang="en-GB" dirty="0"/>
          </a:p>
          <a:p>
            <a:r>
              <a:rPr lang="en-GB" dirty="0" smtClean="0"/>
              <a:t>I gave on to a teacher, because they had been very kind when I wasn’t happy with everything at home. They made me smile (VP)</a:t>
            </a:r>
          </a:p>
        </p:txBody>
      </p:sp>
    </p:spTree>
    <p:extLst>
      <p:ext uri="{BB962C8B-B14F-4D97-AF65-F5344CB8AC3E}">
        <p14:creationId xmlns:p14="http://schemas.microsoft.com/office/powerpoint/2010/main" val="15515266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F11977135_Playground rules presentation_RVA_v3.potx" id="{07413DCF-3AC5-4C70-87BD-941AEA8469DA}" vid="{4E9FF052-B545-4DF9-BE6D-6A74F8F6AE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C8BD7-946A-4C17-A395-21CB0265D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9B77A0-8658-45E5-8D19-245595005394}">
  <ds:schemaRefs>
    <ds:schemaRef ds:uri="http://purl.org/dc/dcmitype/"/>
    <ds:schemaRef ds:uri="http://purl.org/dc/elements/1.1/"/>
    <ds:schemaRef ds:uri="http://schemas.microsoft.com/office/2006/documentManagement/types"/>
    <ds:schemaRef ds:uri="71af3243-3dd4-4a8d-8c0d-dd76da1f02a5"/>
    <ds:schemaRef ds:uri="http://schemas.openxmlformats.org/package/2006/metadata/core-properties"/>
    <ds:schemaRef ds:uri="16c05727-aa75-4e4a-9b5f-8a80a1165891"/>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19E42AFF-377A-47D3-84EF-20B0692369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 review of playground rules</Template>
  <TotalTime>0</TotalTime>
  <Words>821</Words>
  <Application>Microsoft Office PowerPoint</Application>
  <PresentationFormat>Widescreen</PresentationFormat>
  <Paragraphs>67</Paragraphs>
  <Slides>10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Corbel</vt:lpstr>
      <vt:lpstr>Franklin Gothic Medium</vt:lpstr>
      <vt:lpstr>Segoe UI</vt:lpstr>
      <vt:lpstr>Wingdings</vt:lpstr>
      <vt:lpstr>Banded</vt:lpstr>
      <vt:lpstr>Slide 1</vt:lpstr>
      <vt:lpstr>BE SAFE</vt:lpstr>
      <vt:lpstr>Slide 3</vt:lpstr>
      <vt:lpstr>Slide 4</vt:lpstr>
      <vt:lpstr>Slide 5</vt:lpstr>
      <vt:lpstr>Slide 6</vt:lpstr>
      <vt:lpstr>PowerPoint Presentation</vt:lpstr>
      <vt:lpstr>Slide 7</vt:lpstr>
      <vt:lpstr>Good Samaritan award.</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2022-03-09T09:38:10Z</dcterms:created>
  <dcterms:modified xsi:type="dcterms:W3CDTF">2022-03-09T13:07:57Z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