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0" r:id="rId5"/>
    <p:sldId id="264" r:id="rId6"/>
    <p:sldId id="261" r:id="rId7"/>
    <p:sldId id="263" r:id="rId8"/>
    <p:sldId id="265" r:id="rId9"/>
    <p:sldId id="268" r:id="rId10"/>
    <p:sldId id="272" r:id="rId11"/>
    <p:sldId id="267"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422420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225953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793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31692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357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1001709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3570657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165495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108856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3B615-C7FB-4078-B46D-B10B8F726236}"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286050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43B615-C7FB-4078-B46D-B10B8F726236}"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45415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43B615-C7FB-4078-B46D-B10B8F726236}" type="datetimeFigureOut">
              <a:rPr lang="en-GB" smtClean="0"/>
              <a:t>21/02/2022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149506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43B615-C7FB-4078-B46D-B10B8F726236}" type="datetimeFigureOut">
              <a:rPr lang="en-GB" smtClean="0"/>
              <a:t>21/02/2022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116027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3B615-C7FB-4078-B46D-B10B8F726236}" type="datetimeFigureOut">
              <a:rPr lang="en-GB" smtClean="0"/>
              <a:t>21/02/2022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398167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43B615-C7FB-4078-B46D-B10B8F726236}"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294070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3B615-C7FB-4078-B46D-B10B8F726236}"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F9430-D83F-4153-8BA7-23C96259B395}" type="slidenum">
              <a:rPr lang="en-GB" smtClean="0"/>
              <a:t>‹#›</a:t>
            </a:fld>
            <a:endParaRPr lang="en-GB"/>
          </a:p>
        </p:txBody>
      </p:sp>
    </p:spTree>
    <p:extLst>
      <p:ext uri="{BB962C8B-B14F-4D97-AF65-F5344CB8AC3E}">
        <p14:creationId xmlns:p14="http://schemas.microsoft.com/office/powerpoint/2010/main" val="126792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43B615-C7FB-4078-B46D-B10B8F726236}" type="datetimeFigureOut">
              <a:rPr lang="en-GB" smtClean="0"/>
              <a:t>21/02/2022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4F9430-D83F-4153-8BA7-23C96259B395}" type="slidenum">
              <a:rPr lang="en-GB" smtClean="0"/>
              <a:t>‹#›</a:t>
            </a:fld>
            <a:endParaRPr lang="en-GB"/>
          </a:p>
        </p:txBody>
      </p:sp>
    </p:spTree>
    <p:extLst>
      <p:ext uri="{BB962C8B-B14F-4D97-AF65-F5344CB8AC3E}">
        <p14:creationId xmlns:p14="http://schemas.microsoft.com/office/powerpoint/2010/main" val="262382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nspcc.org.uk/keeping-children-safe/support-for-parents/safet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fulwood-st-peters-church-of-england-primary-school.secure-primarysite.net/children-in-ne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326E-838B-40E2-8BEA-84EC0DD0D1B0}"/>
              </a:ext>
            </a:extLst>
          </p:cNvPr>
          <p:cNvSpPr>
            <a:spLocks noGrp="1"/>
          </p:cNvSpPr>
          <p:nvPr>
            <p:ph type="ctrTitle"/>
          </p:nvPr>
        </p:nvSpPr>
        <p:spPr>
          <a:xfrm>
            <a:off x="1507067" y="1552353"/>
            <a:ext cx="8317417" cy="3838353"/>
          </a:xfrm>
        </p:spPr>
        <p:txBody>
          <a:bodyPr/>
          <a:lstStyle/>
          <a:p>
            <a:pPr algn="ctr"/>
            <a:r>
              <a:rPr lang="en-US" sz="6000" dirty="0">
                <a:latin typeface="Calibri" panose="020F0502020204030204" pitchFamily="34" charset="0"/>
                <a:cs typeface="Calibri" panose="020F0502020204030204" pitchFamily="34" charset="0"/>
              </a:rPr>
              <a:t>How we have helped others with the support of our families and our community. </a:t>
            </a:r>
            <a:endParaRPr lang="en-GB"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91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B141FF-E1AA-43BE-9EF6-0A060A33F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99" y="0"/>
            <a:ext cx="4617453" cy="6858000"/>
          </a:xfrm>
          <a:prstGeom prst="rect">
            <a:avLst/>
          </a:prstGeom>
        </p:spPr>
      </p:pic>
      <p:sp>
        <p:nvSpPr>
          <p:cNvPr id="4" name="TextBox 3">
            <a:extLst>
              <a:ext uri="{FF2B5EF4-FFF2-40B4-BE49-F238E27FC236}">
                <a16:creationId xmlns:a16="http://schemas.microsoft.com/office/drawing/2014/main" id="{0E875FD0-2436-4B61-A700-144D87B05458}"/>
              </a:ext>
            </a:extLst>
          </p:cNvPr>
          <p:cNvSpPr txBox="1"/>
          <p:nvPr/>
        </p:nvSpPr>
        <p:spPr>
          <a:xfrm>
            <a:off x="680484" y="1339702"/>
            <a:ext cx="3370521" cy="646331"/>
          </a:xfrm>
          <a:prstGeom prst="rect">
            <a:avLst/>
          </a:prstGeom>
          <a:noFill/>
        </p:spPr>
        <p:txBody>
          <a:bodyPr wrap="square" rtlCol="0">
            <a:spAutoFit/>
          </a:bodyPr>
          <a:lstStyle/>
          <a:p>
            <a:r>
              <a:rPr lang="en-GB" dirty="0"/>
              <a:t>Our thoughts about Christmas Jumper Day.</a:t>
            </a:r>
          </a:p>
        </p:txBody>
      </p:sp>
    </p:spTree>
    <p:extLst>
      <p:ext uri="{BB962C8B-B14F-4D97-AF65-F5344CB8AC3E}">
        <p14:creationId xmlns:p14="http://schemas.microsoft.com/office/powerpoint/2010/main" val="323795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98CF-E2FB-4D30-86DB-8F703A630F3B}"/>
              </a:ext>
            </a:extLst>
          </p:cNvPr>
          <p:cNvSpPr>
            <a:spLocks noGrp="1"/>
          </p:cNvSpPr>
          <p:nvPr>
            <p:ph type="title"/>
          </p:nvPr>
        </p:nvSpPr>
        <p:spPr/>
        <p:txBody>
          <a:bodyPr/>
          <a:lstStyle/>
          <a:p>
            <a:r>
              <a:rPr lang="en-GB" dirty="0"/>
              <a:t>Christmas Jumper Day</a:t>
            </a:r>
            <a:br>
              <a:rPr lang="en-GB" dirty="0"/>
            </a:br>
            <a:endParaRPr lang="en-GB" dirty="0"/>
          </a:p>
        </p:txBody>
      </p:sp>
      <p:pic>
        <p:nvPicPr>
          <p:cNvPr id="5" name="Picture 4">
            <a:extLst>
              <a:ext uri="{FF2B5EF4-FFF2-40B4-BE49-F238E27FC236}">
                <a16:creationId xmlns:a16="http://schemas.microsoft.com/office/drawing/2014/main" id="{593CC553-74CF-4466-BB28-7B23DBC95E7F}"/>
              </a:ext>
            </a:extLst>
          </p:cNvPr>
          <p:cNvPicPr>
            <a:picLocks noChangeAspect="1"/>
          </p:cNvPicPr>
          <p:nvPr/>
        </p:nvPicPr>
        <p:blipFill>
          <a:blip r:embed="rId2"/>
          <a:stretch>
            <a:fillRect/>
          </a:stretch>
        </p:blipFill>
        <p:spPr>
          <a:xfrm>
            <a:off x="6404823" y="701748"/>
            <a:ext cx="2944407" cy="3950881"/>
          </a:xfrm>
          <a:prstGeom prst="rect">
            <a:avLst/>
          </a:prstGeom>
        </p:spPr>
      </p:pic>
      <p:pic>
        <p:nvPicPr>
          <p:cNvPr id="6" name="Picture 5">
            <a:extLst>
              <a:ext uri="{FF2B5EF4-FFF2-40B4-BE49-F238E27FC236}">
                <a16:creationId xmlns:a16="http://schemas.microsoft.com/office/drawing/2014/main" id="{8F22BB44-478B-4680-802E-F44FEC3DF312}"/>
              </a:ext>
            </a:extLst>
          </p:cNvPr>
          <p:cNvPicPr>
            <a:picLocks noChangeAspect="1"/>
          </p:cNvPicPr>
          <p:nvPr/>
        </p:nvPicPr>
        <p:blipFill>
          <a:blip r:embed="rId3"/>
          <a:stretch>
            <a:fillRect/>
          </a:stretch>
        </p:blipFill>
        <p:spPr>
          <a:xfrm>
            <a:off x="2917998" y="1609614"/>
            <a:ext cx="3503845" cy="4638786"/>
          </a:xfrm>
          <a:prstGeom prst="rect">
            <a:avLst/>
          </a:prstGeom>
        </p:spPr>
      </p:pic>
      <p:sp>
        <p:nvSpPr>
          <p:cNvPr id="7" name="TextBox 6">
            <a:extLst>
              <a:ext uri="{FF2B5EF4-FFF2-40B4-BE49-F238E27FC236}">
                <a16:creationId xmlns:a16="http://schemas.microsoft.com/office/drawing/2014/main" id="{1C955888-83D7-4DA6-9B46-4E37DCB226FB}"/>
              </a:ext>
            </a:extLst>
          </p:cNvPr>
          <p:cNvSpPr txBox="1"/>
          <p:nvPr/>
        </p:nvSpPr>
        <p:spPr>
          <a:xfrm>
            <a:off x="499730" y="1930400"/>
            <a:ext cx="2243470" cy="1200329"/>
          </a:xfrm>
          <a:prstGeom prst="rect">
            <a:avLst/>
          </a:prstGeom>
          <a:noFill/>
        </p:spPr>
        <p:txBody>
          <a:bodyPr wrap="square" rtlCol="0">
            <a:spAutoFit/>
          </a:bodyPr>
          <a:lstStyle/>
          <a:p>
            <a:r>
              <a:rPr lang="en-GB" dirty="0"/>
              <a:t>It was cold, wet and very muddy, but we had fun altogether. </a:t>
            </a:r>
          </a:p>
        </p:txBody>
      </p:sp>
    </p:spTree>
    <p:extLst>
      <p:ext uri="{BB962C8B-B14F-4D97-AF65-F5344CB8AC3E}">
        <p14:creationId xmlns:p14="http://schemas.microsoft.com/office/powerpoint/2010/main" val="350053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31A4-B599-46C3-9FD9-44656D94C537}"/>
              </a:ext>
            </a:extLst>
          </p:cNvPr>
          <p:cNvSpPr>
            <a:spLocks noGrp="1"/>
          </p:cNvSpPr>
          <p:nvPr>
            <p:ph type="title"/>
          </p:nvPr>
        </p:nvSpPr>
        <p:spPr/>
        <p:txBody>
          <a:bodyPr/>
          <a:lstStyle/>
          <a:p>
            <a:r>
              <a:rPr lang="en-GB" dirty="0"/>
              <a:t>Christmas Jumper Day</a:t>
            </a:r>
          </a:p>
        </p:txBody>
      </p:sp>
      <p:pic>
        <p:nvPicPr>
          <p:cNvPr id="3" name="Picture 2">
            <a:extLst>
              <a:ext uri="{FF2B5EF4-FFF2-40B4-BE49-F238E27FC236}">
                <a16:creationId xmlns:a16="http://schemas.microsoft.com/office/drawing/2014/main" id="{71B22E5F-A846-41E1-8E60-4A766EAF8A94}"/>
              </a:ext>
            </a:extLst>
          </p:cNvPr>
          <p:cNvPicPr>
            <a:picLocks noChangeAspect="1"/>
          </p:cNvPicPr>
          <p:nvPr/>
        </p:nvPicPr>
        <p:blipFill>
          <a:blip r:embed="rId2"/>
          <a:stretch>
            <a:fillRect/>
          </a:stretch>
        </p:blipFill>
        <p:spPr>
          <a:xfrm>
            <a:off x="5815435" y="754911"/>
            <a:ext cx="3730719" cy="5025545"/>
          </a:xfrm>
          <a:prstGeom prst="rect">
            <a:avLst/>
          </a:prstGeom>
        </p:spPr>
      </p:pic>
      <p:pic>
        <p:nvPicPr>
          <p:cNvPr id="4" name="Picture 3">
            <a:extLst>
              <a:ext uri="{FF2B5EF4-FFF2-40B4-BE49-F238E27FC236}">
                <a16:creationId xmlns:a16="http://schemas.microsoft.com/office/drawing/2014/main" id="{A8B793BE-1E30-436A-92C0-8D2D1CF236D8}"/>
              </a:ext>
            </a:extLst>
          </p:cNvPr>
          <p:cNvPicPr>
            <a:picLocks noChangeAspect="1"/>
          </p:cNvPicPr>
          <p:nvPr/>
        </p:nvPicPr>
        <p:blipFill>
          <a:blip r:embed="rId3"/>
          <a:stretch>
            <a:fillRect/>
          </a:stretch>
        </p:blipFill>
        <p:spPr>
          <a:xfrm>
            <a:off x="3616957" y="2491151"/>
            <a:ext cx="3235840" cy="4206593"/>
          </a:xfrm>
          <a:prstGeom prst="rect">
            <a:avLst/>
          </a:prstGeom>
        </p:spPr>
      </p:pic>
      <p:pic>
        <p:nvPicPr>
          <p:cNvPr id="5" name="Picture 4">
            <a:extLst>
              <a:ext uri="{FF2B5EF4-FFF2-40B4-BE49-F238E27FC236}">
                <a16:creationId xmlns:a16="http://schemas.microsoft.com/office/drawing/2014/main" id="{1ABD985F-CFEF-49A2-BF3F-3F287B4C0620}"/>
              </a:ext>
            </a:extLst>
          </p:cNvPr>
          <p:cNvPicPr>
            <a:picLocks noChangeAspect="1"/>
          </p:cNvPicPr>
          <p:nvPr/>
        </p:nvPicPr>
        <p:blipFill>
          <a:blip r:embed="rId4"/>
          <a:stretch>
            <a:fillRect/>
          </a:stretch>
        </p:blipFill>
        <p:spPr>
          <a:xfrm>
            <a:off x="708657" y="1293451"/>
            <a:ext cx="2908300" cy="3804920"/>
          </a:xfrm>
          <a:prstGeom prst="rect">
            <a:avLst/>
          </a:prstGeom>
        </p:spPr>
      </p:pic>
    </p:spTree>
    <p:extLst>
      <p:ext uri="{BB962C8B-B14F-4D97-AF65-F5344CB8AC3E}">
        <p14:creationId xmlns:p14="http://schemas.microsoft.com/office/powerpoint/2010/main" val="320550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A076-D154-4049-A4BB-8C90B07FA9A8}"/>
              </a:ext>
            </a:extLst>
          </p:cNvPr>
          <p:cNvSpPr>
            <a:spLocks noGrp="1"/>
          </p:cNvSpPr>
          <p:nvPr>
            <p:ph type="title"/>
          </p:nvPr>
        </p:nvSpPr>
        <p:spPr/>
        <p:txBody>
          <a:bodyPr/>
          <a:lstStyle/>
          <a:p>
            <a:r>
              <a:rPr lang="en-GB" dirty="0"/>
              <a:t>Christmas Jumper Day</a:t>
            </a:r>
          </a:p>
        </p:txBody>
      </p:sp>
      <p:sp>
        <p:nvSpPr>
          <p:cNvPr id="3" name="TextBox 2">
            <a:extLst>
              <a:ext uri="{FF2B5EF4-FFF2-40B4-BE49-F238E27FC236}">
                <a16:creationId xmlns:a16="http://schemas.microsoft.com/office/drawing/2014/main" id="{D5AE2A29-ACFE-4F82-8120-3F71A61E8EA9}"/>
              </a:ext>
            </a:extLst>
          </p:cNvPr>
          <p:cNvSpPr txBox="1"/>
          <p:nvPr/>
        </p:nvSpPr>
        <p:spPr>
          <a:xfrm>
            <a:off x="988828" y="1828800"/>
            <a:ext cx="7729870" cy="4247317"/>
          </a:xfrm>
          <a:prstGeom prst="rect">
            <a:avLst/>
          </a:prstGeom>
          <a:noFill/>
        </p:spPr>
        <p:txBody>
          <a:bodyPr wrap="square" rtlCol="0">
            <a:spAutoFit/>
          </a:bodyPr>
          <a:lstStyle/>
          <a:p>
            <a:r>
              <a:rPr lang="en-GB" dirty="0">
                <a:highlight>
                  <a:srgbClr val="FFFF00"/>
                </a:highlight>
              </a:rPr>
              <a:t>We raised £165.00.</a:t>
            </a:r>
          </a:p>
          <a:p>
            <a:endParaRPr lang="en-GB" dirty="0"/>
          </a:p>
          <a:p>
            <a:r>
              <a:rPr lang="en-GB" dirty="0"/>
              <a:t>We got to spend time safely outside with our families and friends- this was a birthday treat, spending time with all my family.</a:t>
            </a:r>
          </a:p>
          <a:p>
            <a:endParaRPr lang="en-GB" dirty="0"/>
          </a:p>
          <a:p>
            <a:r>
              <a:rPr lang="en-GB" dirty="0"/>
              <a:t>Lots of parents collected their Christingles and took them home.</a:t>
            </a:r>
          </a:p>
          <a:p>
            <a:endParaRPr lang="en-GB" dirty="0"/>
          </a:p>
          <a:p>
            <a:r>
              <a:rPr lang="en-GB" dirty="0"/>
              <a:t>Our teachers said this had been a great success. </a:t>
            </a:r>
          </a:p>
          <a:p>
            <a:endParaRPr lang="en-GB" dirty="0"/>
          </a:p>
          <a:p>
            <a:r>
              <a:rPr lang="en-GB" dirty="0"/>
              <a:t>Parents said they had enjoyed the trail and it was nice to be back in school, even though it was outside.</a:t>
            </a:r>
          </a:p>
          <a:p>
            <a:endParaRPr lang="en-GB" dirty="0"/>
          </a:p>
          <a:p>
            <a:endParaRPr lang="en-GB" dirty="0"/>
          </a:p>
          <a:p>
            <a:r>
              <a:rPr lang="en-GB" dirty="0"/>
              <a:t>Thank you to everyone that helped make the day special and raise money for </a:t>
            </a:r>
            <a:r>
              <a:rPr lang="en-GB"/>
              <a:t>Children’s Society.</a:t>
            </a:r>
            <a:endParaRPr lang="en-GB" dirty="0"/>
          </a:p>
        </p:txBody>
      </p:sp>
    </p:spTree>
    <p:extLst>
      <p:ext uri="{BB962C8B-B14F-4D97-AF65-F5344CB8AC3E}">
        <p14:creationId xmlns:p14="http://schemas.microsoft.com/office/powerpoint/2010/main" val="199190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1CF-8F50-4B1A-9012-E20F05E12228}"/>
              </a:ext>
            </a:extLst>
          </p:cNvPr>
          <p:cNvSpPr>
            <a:spLocks noGrp="1"/>
          </p:cNvSpPr>
          <p:nvPr>
            <p:ph type="title"/>
          </p:nvPr>
        </p:nvSpPr>
        <p:spPr/>
        <p:txBody>
          <a:bodyPr/>
          <a:lstStyle/>
          <a:p>
            <a:r>
              <a:rPr lang="en-US" dirty="0"/>
              <a:t>What did we do?</a:t>
            </a:r>
            <a:endParaRPr lang="en-GB" dirty="0"/>
          </a:p>
        </p:txBody>
      </p:sp>
      <p:sp>
        <p:nvSpPr>
          <p:cNvPr id="3" name="Content Placeholder 2">
            <a:extLst>
              <a:ext uri="{FF2B5EF4-FFF2-40B4-BE49-F238E27FC236}">
                <a16:creationId xmlns:a16="http://schemas.microsoft.com/office/drawing/2014/main" id="{4E06D817-C7B8-46E6-B5EE-1B488155C2BD}"/>
              </a:ext>
            </a:extLst>
          </p:cNvPr>
          <p:cNvSpPr>
            <a:spLocks noGrp="1"/>
          </p:cNvSpPr>
          <p:nvPr>
            <p:ph idx="1"/>
          </p:nvPr>
        </p:nvSpPr>
        <p:spPr/>
        <p:txBody>
          <a:bodyPr>
            <a:normAutofit lnSpcReduction="10000"/>
          </a:bodyPr>
          <a:lstStyle/>
          <a:p>
            <a:pPr marL="0" indent="0">
              <a:buNone/>
            </a:pPr>
            <a:r>
              <a:rPr lang="en-US" dirty="0"/>
              <a:t>Our School council chose lots of charities that we could help. We then voted in each class and the votes were then counted. It was exciting waiting to see which charities we were going to help.</a:t>
            </a:r>
          </a:p>
          <a:p>
            <a:pPr marL="0" indent="0">
              <a:buNone/>
            </a:pPr>
            <a:r>
              <a:rPr lang="en-US" dirty="0"/>
              <a:t>We decided to help the NSPCC, Children in Need and Children’s Society. Some of our friends also wanted to help older people that could not remember things by learning to knit.</a:t>
            </a:r>
          </a:p>
          <a:p>
            <a:pPr marL="0" indent="0">
              <a:buNone/>
            </a:pPr>
            <a:r>
              <a:rPr lang="en-US" dirty="0"/>
              <a:t>Our big children were going to take part in the Archbishop of York challenge for young leaders. Being a leader is one of our school drivers and how we learn, by leading in teams.</a:t>
            </a:r>
          </a:p>
          <a:p>
            <a:pPr marL="0" indent="0">
              <a:buNone/>
            </a:pPr>
            <a:r>
              <a:rPr lang="en-US" dirty="0"/>
              <a:t>Our teachers put the dates in the school diary and then we could let our classes know.</a:t>
            </a:r>
          </a:p>
          <a:p>
            <a:pPr marL="0" indent="0">
              <a:buNone/>
            </a:pPr>
            <a:r>
              <a:rPr lang="en-US" dirty="0"/>
              <a:t>(By School Council)</a:t>
            </a:r>
            <a:endParaRPr lang="en-GB" dirty="0"/>
          </a:p>
        </p:txBody>
      </p:sp>
    </p:spTree>
    <p:extLst>
      <p:ext uri="{BB962C8B-B14F-4D97-AF65-F5344CB8AC3E}">
        <p14:creationId xmlns:p14="http://schemas.microsoft.com/office/powerpoint/2010/main" val="102221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525EB-77BA-43D6-AAB6-691A1C89A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0"/>
            <a:ext cx="4992552" cy="6858000"/>
          </a:xfrm>
          <a:prstGeom prst="rect">
            <a:avLst/>
          </a:prstGeom>
        </p:spPr>
      </p:pic>
      <p:sp>
        <p:nvSpPr>
          <p:cNvPr id="5" name="TextBox 4">
            <a:extLst>
              <a:ext uri="{FF2B5EF4-FFF2-40B4-BE49-F238E27FC236}">
                <a16:creationId xmlns:a16="http://schemas.microsoft.com/office/drawing/2014/main" id="{6C9E8CD9-E771-42A6-A6FF-BB3D18324B0F}"/>
              </a:ext>
            </a:extLst>
          </p:cNvPr>
          <p:cNvSpPr txBox="1"/>
          <p:nvPr/>
        </p:nvSpPr>
        <p:spPr>
          <a:xfrm>
            <a:off x="744279" y="935665"/>
            <a:ext cx="3923414" cy="1200329"/>
          </a:xfrm>
          <a:prstGeom prst="rect">
            <a:avLst/>
          </a:prstGeom>
          <a:noFill/>
        </p:spPr>
        <p:txBody>
          <a:bodyPr wrap="square" rtlCol="0">
            <a:spAutoFit/>
          </a:bodyPr>
          <a:lstStyle/>
          <a:p>
            <a:r>
              <a:rPr lang="en-GB" dirty="0"/>
              <a:t>Why should we volunteer?</a:t>
            </a:r>
          </a:p>
          <a:p>
            <a:endParaRPr lang="en-GB" dirty="0"/>
          </a:p>
          <a:p>
            <a:r>
              <a:rPr lang="en-GB" dirty="0"/>
              <a:t>Here are our thoughts.</a:t>
            </a:r>
          </a:p>
          <a:p>
            <a:r>
              <a:rPr lang="en-GB" dirty="0"/>
              <a:t>Y4</a:t>
            </a:r>
          </a:p>
        </p:txBody>
      </p:sp>
    </p:spTree>
    <p:extLst>
      <p:ext uri="{BB962C8B-B14F-4D97-AF65-F5344CB8AC3E}">
        <p14:creationId xmlns:p14="http://schemas.microsoft.com/office/powerpoint/2010/main" val="304767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E7E8-9980-43CF-B488-D999D249C0C8}"/>
              </a:ext>
            </a:extLst>
          </p:cNvPr>
          <p:cNvSpPr>
            <a:spLocks noGrp="1"/>
          </p:cNvSpPr>
          <p:nvPr>
            <p:ph type="title"/>
          </p:nvPr>
        </p:nvSpPr>
        <p:spPr/>
        <p:txBody>
          <a:bodyPr/>
          <a:lstStyle/>
          <a:p>
            <a:r>
              <a:rPr lang="en-GB" dirty="0"/>
              <a:t>Our charities.</a:t>
            </a:r>
          </a:p>
        </p:txBody>
      </p:sp>
      <p:sp>
        <p:nvSpPr>
          <p:cNvPr id="3" name="Content Placeholder 2">
            <a:extLst>
              <a:ext uri="{FF2B5EF4-FFF2-40B4-BE49-F238E27FC236}">
                <a16:creationId xmlns:a16="http://schemas.microsoft.com/office/drawing/2014/main" id="{F667510D-966D-4026-809E-1185B15772BD}"/>
              </a:ext>
            </a:extLst>
          </p:cNvPr>
          <p:cNvSpPr>
            <a:spLocks noGrp="1"/>
          </p:cNvSpPr>
          <p:nvPr>
            <p:ph sz="half" idx="1"/>
          </p:nvPr>
        </p:nvSpPr>
        <p:spPr>
          <a:xfrm>
            <a:off x="677334" y="1329070"/>
            <a:ext cx="4383765" cy="5103628"/>
          </a:xfrm>
        </p:spPr>
        <p:txBody>
          <a:bodyPr>
            <a:normAutofit fontScale="70000" lnSpcReduction="20000"/>
          </a:bodyPr>
          <a:lstStyle/>
          <a:p>
            <a:pPr marL="0" indent="0">
              <a:buNone/>
            </a:pPr>
            <a:r>
              <a:rPr lang="en-GB" sz="2300" dirty="0"/>
              <a:t>The NSPCC – bring Buddy who is a speech bubble and he comes to an assembly and teaches us how to shout out and get help.</a:t>
            </a:r>
          </a:p>
          <a:p>
            <a:pPr marL="0" indent="0">
              <a:buNone/>
            </a:pPr>
            <a:endParaRPr lang="en-GB" sz="2300" dirty="0"/>
          </a:p>
          <a:p>
            <a:pPr marL="0" indent="0">
              <a:buNone/>
            </a:pPr>
            <a:r>
              <a:rPr lang="en-GB" sz="2300" dirty="0"/>
              <a:t>We learn about the pants rule.</a:t>
            </a:r>
          </a:p>
          <a:p>
            <a:pPr marL="0" indent="0">
              <a:buNone/>
            </a:pPr>
            <a:endParaRPr lang="en-GB" sz="2300" dirty="0"/>
          </a:p>
          <a:p>
            <a:pPr marL="0" indent="0">
              <a:buNone/>
            </a:pPr>
            <a:r>
              <a:rPr lang="en-GB" sz="2300" dirty="0"/>
              <a:t>We learn about who to turn to if we are worried and who a trusted adult is.</a:t>
            </a:r>
          </a:p>
          <a:p>
            <a:pPr marL="0" indent="0">
              <a:buNone/>
            </a:pPr>
            <a:endParaRPr lang="en-GB" sz="2300" dirty="0"/>
          </a:p>
          <a:p>
            <a:pPr marL="0" indent="0">
              <a:buNone/>
            </a:pPr>
            <a:r>
              <a:rPr lang="en-GB" sz="2300" dirty="0"/>
              <a:t>On this day we were allowed to wear one item of green. To match Buddy.</a:t>
            </a:r>
          </a:p>
          <a:p>
            <a:pPr marL="0" indent="0">
              <a:buNone/>
            </a:pPr>
            <a:r>
              <a:rPr lang="en-GB" sz="2300" dirty="0"/>
              <a:t>Our friend Chris comes into school and then works with us, because of Covid we had to have our teaches share the teaching. We had to have an assembly in class, but it was still good. </a:t>
            </a:r>
          </a:p>
          <a:p>
            <a:pPr marL="0" indent="0">
              <a:buNone/>
            </a:pPr>
            <a:r>
              <a:rPr lang="en-GB" sz="2300" dirty="0"/>
              <a:t>I told my grandad he was a trusted adult when I had tea. (JP)</a:t>
            </a:r>
          </a:p>
          <a:p>
            <a:pPr marL="0" indent="0">
              <a:buNone/>
            </a:pPr>
            <a:r>
              <a:rPr lang="en-GB" dirty="0"/>
              <a:t> </a:t>
            </a:r>
          </a:p>
          <a:p>
            <a:pPr marL="0" indent="0">
              <a:buNone/>
            </a:pPr>
            <a:endParaRPr lang="en-GB" dirty="0"/>
          </a:p>
          <a:p>
            <a:pPr marL="0" indent="0">
              <a:buNone/>
            </a:pPr>
            <a:endParaRPr lang="en-GB" dirty="0"/>
          </a:p>
        </p:txBody>
      </p:sp>
      <p:pic>
        <p:nvPicPr>
          <p:cNvPr id="6" name="Content Placeholder 5">
            <a:extLst>
              <a:ext uri="{FF2B5EF4-FFF2-40B4-BE49-F238E27FC236}">
                <a16:creationId xmlns:a16="http://schemas.microsoft.com/office/drawing/2014/main" id="{EB4D72DC-FFC1-4A58-A953-C90DAD914806}"/>
              </a:ext>
            </a:extLst>
          </p:cNvPr>
          <p:cNvPicPr>
            <a:picLocks noGrp="1" noChangeAspect="1"/>
          </p:cNvPicPr>
          <p:nvPr>
            <p:ph sz="half" idx="2"/>
          </p:nvPr>
        </p:nvPicPr>
        <p:blipFill>
          <a:blip r:embed="rId2"/>
          <a:stretch>
            <a:fillRect/>
          </a:stretch>
        </p:blipFill>
        <p:spPr>
          <a:xfrm>
            <a:off x="5359866" y="287078"/>
            <a:ext cx="3914136" cy="2986405"/>
          </a:xfrm>
        </p:spPr>
      </p:pic>
      <p:sp>
        <p:nvSpPr>
          <p:cNvPr id="7" name="TextBox 6">
            <a:extLst>
              <a:ext uri="{FF2B5EF4-FFF2-40B4-BE49-F238E27FC236}">
                <a16:creationId xmlns:a16="http://schemas.microsoft.com/office/drawing/2014/main" id="{DD5363CE-15C5-4EC4-A3DD-B03BC053E6F2}"/>
              </a:ext>
            </a:extLst>
          </p:cNvPr>
          <p:cNvSpPr txBox="1"/>
          <p:nvPr/>
        </p:nvSpPr>
        <p:spPr>
          <a:xfrm>
            <a:off x="5061099" y="3732028"/>
            <a:ext cx="4540102" cy="2031325"/>
          </a:xfrm>
          <a:prstGeom prst="rect">
            <a:avLst/>
          </a:prstGeom>
          <a:noFill/>
        </p:spPr>
        <p:txBody>
          <a:bodyPr wrap="square" rtlCol="0">
            <a:spAutoFit/>
          </a:bodyPr>
          <a:lstStyle/>
          <a:p>
            <a:r>
              <a:rPr lang="en-US" dirty="0">
                <a:hlinkClick r:id="rId3"/>
              </a:rPr>
              <a:t>Watch our Speak out Stay safe assembly at home | NSPCC</a:t>
            </a:r>
            <a:endParaRPr lang="en-GB" dirty="0"/>
          </a:p>
          <a:p>
            <a:endParaRPr lang="en-GB" dirty="0"/>
          </a:p>
          <a:p>
            <a:endParaRPr lang="en-GB" dirty="0"/>
          </a:p>
          <a:p>
            <a:r>
              <a:rPr lang="en-GB" dirty="0">
                <a:highlight>
                  <a:srgbClr val="FFFF00"/>
                </a:highlight>
              </a:rPr>
              <a:t>Today we raised £100.00. We asked for a donation of 50p or more. </a:t>
            </a:r>
          </a:p>
          <a:p>
            <a:endParaRPr lang="en-GB" dirty="0"/>
          </a:p>
        </p:txBody>
      </p:sp>
    </p:spTree>
    <p:extLst>
      <p:ext uri="{BB962C8B-B14F-4D97-AF65-F5344CB8AC3E}">
        <p14:creationId xmlns:p14="http://schemas.microsoft.com/office/powerpoint/2010/main" val="105188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E267A-A6A7-444D-8008-E51963FB7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14" y="47287"/>
            <a:ext cx="7823172" cy="6810713"/>
          </a:xfrm>
          <a:prstGeom prst="rect">
            <a:avLst/>
          </a:prstGeom>
        </p:spPr>
      </p:pic>
      <p:sp>
        <p:nvSpPr>
          <p:cNvPr id="9" name="TextBox 8">
            <a:extLst>
              <a:ext uri="{FF2B5EF4-FFF2-40B4-BE49-F238E27FC236}">
                <a16:creationId xmlns:a16="http://schemas.microsoft.com/office/drawing/2014/main" id="{424383A3-5749-465E-83D6-2C682A146820}"/>
              </a:ext>
            </a:extLst>
          </p:cNvPr>
          <p:cNvSpPr txBox="1"/>
          <p:nvPr/>
        </p:nvSpPr>
        <p:spPr>
          <a:xfrm>
            <a:off x="2892056" y="5818817"/>
            <a:ext cx="4508204" cy="369332"/>
          </a:xfrm>
          <a:prstGeom prst="rect">
            <a:avLst/>
          </a:prstGeom>
          <a:noFill/>
        </p:spPr>
        <p:txBody>
          <a:bodyPr wrap="square">
            <a:spAutoFit/>
          </a:bodyPr>
          <a:lstStyle/>
          <a:p>
            <a:r>
              <a:rPr lang="en-GB" dirty="0"/>
              <a:t>This is some of our views and discussions</a:t>
            </a:r>
          </a:p>
        </p:txBody>
      </p:sp>
    </p:spTree>
    <p:extLst>
      <p:ext uri="{BB962C8B-B14F-4D97-AF65-F5344CB8AC3E}">
        <p14:creationId xmlns:p14="http://schemas.microsoft.com/office/powerpoint/2010/main" val="144517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1715-F8B1-4B5F-A40A-27D5B0F783DA}"/>
              </a:ext>
            </a:extLst>
          </p:cNvPr>
          <p:cNvSpPr>
            <a:spLocks noGrp="1"/>
          </p:cNvSpPr>
          <p:nvPr>
            <p:ph type="title"/>
          </p:nvPr>
        </p:nvSpPr>
        <p:spPr/>
        <p:txBody>
          <a:bodyPr>
            <a:normAutofit fontScale="90000"/>
          </a:bodyPr>
          <a:lstStyle/>
          <a:p>
            <a:r>
              <a:rPr lang="en-GB" sz="4000" b="1" dirty="0">
                <a:solidFill>
                  <a:schemeClr val="tx1"/>
                </a:solidFill>
              </a:rPr>
              <a:t>COVID LOCKDOWN</a:t>
            </a:r>
          </a:p>
        </p:txBody>
      </p:sp>
      <p:sp>
        <p:nvSpPr>
          <p:cNvPr id="3" name="Content Placeholder 2">
            <a:extLst>
              <a:ext uri="{FF2B5EF4-FFF2-40B4-BE49-F238E27FC236}">
                <a16:creationId xmlns:a16="http://schemas.microsoft.com/office/drawing/2014/main" id="{8CA9E8C1-8CCF-405E-AF02-CC11CB0BF381}"/>
              </a:ext>
            </a:extLst>
          </p:cNvPr>
          <p:cNvSpPr>
            <a:spLocks noGrp="1"/>
          </p:cNvSpPr>
          <p:nvPr>
            <p:ph idx="1"/>
          </p:nvPr>
        </p:nvSpPr>
        <p:spPr>
          <a:xfrm>
            <a:off x="4531863" y="514924"/>
            <a:ext cx="4973644" cy="5526437"/>
          </a:xfrm>
        </p:spPr>
        <p:txBody>
          <a:bodyPr>
            <a:normAutofit fontScale="92500" lnSpcReduction="10000"/>
          </a:bodyPr>
          <a:lstStyle/>
          <a:p>
            <a:pPr marL="0" indent="0">
              <a:buNone/>
            </a:pPr>
            <a:r>
              <a:rPr lang="en-GB" dirty="0">
                <a:solidFill>
                  <a:srgbClr val="0070C0"/>
                </a:solidFill>
              </a:rPr>
              <a:t>But it didn’t end there, because we found out that some people did not have enough food, so we started to bring into school non-perishable foods, like we did at harvest and then. Our teachers contacted church and they came and shared our food parcels with those in need.  </a:t>
            </a:r>
          </a:p>
          <a:p>
            <a:pPr marL="0" indent="0">
              <a:buNone/>
            </a:pPr>
            <a:r>
              <a:rPr lang="en-GB" dirty="0"/>
              <a:t>We also made parcels for the Mosque leader because they were cooking meals and delivering them to people. (AI)</a:t>
            </a:r>
          </a:p>
          <a:p>
            <a:pPr marL="0" indent="0">
              <a:buNone/>
            </a:pPr>
            <a:r>
              <a:rPr lang="en-GB" dirty="0"/>
              <a:t>We didn’t stop there, after watching the news we found out that people in hospital didn’t have visitors because the hospital did not want germs spreading. So we made get well cards for men and ladies. One of our parents took them into work and gave them out. Two weeks later a lady rang the office and said thank you and said it had made her stay in hospital nice because she knew someone else cared. Our teachers shared this and I felt very proud. I don’t know if it was my card or one of my friends. (SP)</a:t>
            </a:r>
          </a:p>
        </p:txBody>
      </p:sp>
      <p:sp>
        <p:nvSpPr>
          <p:cNvPr id="4" name="Text Placeholder 3">
            <a:extLst>
              <a:ext uri="{FF2B5EF4-FFF2-40B4-BE49-F238E27FC236}">
                <a16:creationId xmlns:a16="http://schemas.microsoft.com/office/drawing/2014/main" id="{734FDE72-803E-4E16-843B-BFC3ECD5152F}"/>
              </a:ext>
            </a:extLst>
          </p:cNvPr>
          <p:cNvSpPr>
            <a:spLocks noGrp="1"/>
          </p:cNvSpPr>
          <p:nvPr>
            <p:ph type="body" sz="half" idx="2"/>
          </p:nvPr>
        </p:nvSpPr>
        <p:spPr>
          <a:xfrm>
            <a:off x="677334" y="2777069"/>
            <a:ext cx="3854528" cy="3591833"/>
          </a:xfrm>
        </p:spPr>
        <p:txBody>
          <a:bodyPr>
            <a:normAutofit lnSpcReduction="10000"/>
          </a:bodyPr>
          <a:lstStyle/>
          <a:p>
            <a:r>
              <a:rPr lang="en-GB" dirty="0"/>
              <a:t>We had lots of charities chosen and we were planning our activities and then we had a lockdown.</a:t>
            </a:r>
          </a:p>
          <a:p>
            <a:r>
              <a:rPr lang="en-GB" dirty="0"/>
              <a:t>In Lockdown I came to school because my mum is a nurse and my dad a doctor at the hospital. I was scared that they would be poorly. Our teachers spent time with me and my friends- talking to us and helping us with our work.</a:t>
            </a:r>
          </a:p>
          <a:p>
            <a:r>
              <a:rPr lang="en-GB" dirty="0"/>
              <a:t>We thought about what we could do to make them smile. I remember a very hot day and a big sheet and we made a big rainbow and then wrote messages on hearts and fastened them to the school fence, so people could read our messages. This helped me to feel safe and helpful. (EJG)</a:t>
            </a:r>
          </a:p>
          <a:p>
            <a:endParaRPr lang="en-GB" dirty="0"/>
          </a:p>
        </p:txBody>
      </p:sp>
    </p:spTree>
    <p:extLst>
      <p:ext uri="{BB962C8B-B14F-4D97-AF65-F5344CB8AC3E}">
        <p14:creationId xmlns:p14="http://schemas.microsoft.com/office/powerpoint/2010/main" val="308707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1600-B59C-4C14-8F41-72B2760A56C7}"/>
              </a:ext>
            </a:extLst>
          </p:cNvPr>
          <p:cNvSpPr>
            <a:spLocks noGrp="1"/>
          </p:cNvSpPr>
          <p:nvPr>
            <p:ph type="title"/>
          </p:nvPr>
        </p:nvSpPr>
        <p:spPr/>
        <p:txBody>
          <a:bodyPr/>
          <a:lstStyle/>
          <a:p>
            <a:r>
              <a:rPr lang="en-GB" dirty="0"/>
              <a:t>Children in Need</a:t>
            </a:r>
          </a:p>
        </p:txBody>
      </p:sp>
      <p:sp>
        <p:nvSpPr>
          <p:cNvPr id="4" name="Content Placeholder 3">
            <a:extLst>
              <a:ext uri="{FF2B5EF4-FFF2-40B4-BE49-F238E27FC236}">
                <a16:creationId xmlns:a16="http://schemas.microsoft.com/office/drawing/2014/main" id="{DAFD3129-EDD9-4B5B-9A1B-7FFFDFDEA1E0}"/>
              </a:ext>
            </a:extLst>
          </p:cNvPr>
          <p:cNvSpPr>
            <a:spLocks noGrp="1"/>
          </p:cNvSpPr>
          <p:nvPr>
            <p:ph sz="half" idx="2"/>
          </p:nvPr>
        </p:nvSpPr>
        <p:spPr/>
        <p:txBody>
          <a:bodyPr/>
          <a:lstStyle/>
          <a:p>
            <a:pPr marL="0" indent="0">
              <a:buNone/>
            </a:pPr>
            <a:r>
              <a:rPr lang="en-GB" dirty="0"/>
              <a:t>Today we learned about Pudsey Bear and why we have Pudsey Bear. I learned that Pudsey helps poorly children. (Y1)</a:t>
            </a:r>
          </a:p>
          <a:p>
            <a:pPr marL="0" indent="0">
              <a:buNone/>
            </a:pPr>
            <a:endParaRPr lang="en-GB" dirty="0"/>
          </a:p>
          <a:p>
            <a:pPr marL="0" indent="0">
              <a:buNone/>
            </a:pPr>
            <a:r>
              <a:rPr lang="en-GB" dirty="0"/>
              <a:t>Here are some of our big friends thoughts. (y3)</a:t>
            </a:r>
          </a:p>
        </p:txBody>
      </p:sp>
      <p:pic>
        <p:nvPicPr>
          <p:cNvPr id="8" name="Content Placeholder 7">
            <a:extLst>
              <a:ext uri="{FF2B5EF4-FFF2-40B4-BE49-F238E27FC236}">
                <a16:creationId xmlns:a16="http://schemas.microsoft.com/office/drawing/2014/main" id="{811A896D-B930-4BE9-BDB9-C00F4BACA148}"/>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24893" y="988828"/>
            <a:ext cx="4149109" cy="5053197"/>
          </a:xfrm>
        </p:spPr>
      </p:pic>
    </p:spTree>
    <p:extLst>
      <p:ext uri="{BB962C8B-B14F-4D97-AF65-F5344CB8AC3E}">
        <p14:creationId xmlns:p14="http://schemas.microsoft.com/office/powerpoint/2010/main" val="346126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7AB4-7345-4255-842A-43590155F119}"/>
              </a:ext>
            </a:extLst>
          </p:cNvPr>
          <p:cNvSpPr>
            <a:spLocks noGrp="1"/>
          </p:cNvSpPr>
          <p:nvPr>
            <p:ph type="title"/>
          </p:nvPr>
        </p:nvSpPr>
        <p:spPr/>
        <p:txBody>
          <a:bodyPr>
            <a:normAutofit/>
          </a:bodyPr>
          <a:lstStyle/>
          <a:p>
            <a:r>
              <a:rPr lang="en-GB" dirty="0"/>
              <a:t>Children in Need</a:t>
            </a:r>
            <a:br>
              <a:rPr lang="en-GB" dirty="0"/>
            </a:br>
            <a:endParaRPr lang="en-GB" dirty="0"/>
          </a:p>
        </p:txBody>
      </p:sp>
      <p:sp>
        <p:nvSpPr>
          <p:cNvPr id="3" name="Content Placeholder 2">
            <a:extLst>
              <a:ext uri="{FF2B5EF4-FFF2-40B4-BE49-F238E27FC236}">
                <a16:creationId xmlns:a16="http://schemas.microsoft.com/office/drawing/2014/main" id="{2C2F2838-8451-4E36-8B5F-13F9910CDA17}"/>
              </a:ext>
            </a:extLst>
          </p:cNvPr>
          <p:cNvSpPr>
            <a:spLocks noGrp="1"/>
          </p:cNvSpPr>
          <p:nvPr>
            <p:ph idx="1"/>
          </p:nvPr>
        </p:nvSpPr>
        <p:spPr>
          <a:xfrm>
            <a:off x="677334" y="1180214"/>
            <a:ext cx="8596668" cy="5068186"/>
          </a:xfrm>
        </p:spPr>
        <p:txBody>
          <a:bodyPr>
            <a:normAutofit fontScale="92500" lnSpcReduction="10000"/>
          </a:bodyPr>
          <a:lstStyle/>
          <a:p>
            <a:r>
              <a:rPr lang="en-GB" dirty="0"/>
              <a:t>We took part in an orienteering game with our buddies. We had to find Pudsey bear and match the spots to get the clues. It was cold outside. We had an assembly and learned about where the money raised would go and who it helped.</a:t>
            </a:r>
          </a:p>
          <a:p>
            <a:r>
              <a:rPr lang="en-GB" dirty="0"/>
              <a:t>I found out that there are activities that some children go to near where I live, because they have to look after their mum.</a:t>
            </a:r>
          </a:p>
          <a:p>
            <a:r>
              <a:rPr lang="en-GB" dirty="0"/>
              <a:t>I found out that they help with toys, learning and buildings. (Y3 pupils)</a:t>
            </a:r>
          </a:p>
          <a:p>
            <a:endParaRPr lang="en-GB" dirty="0"/>
          </a:p>
          <a:p>
            <a:r>
              <a:rPr lang="en-GB" dirty="0"/>
              <a:t>In the juniors we did orienteering with PE and at each point we had to do different things like star jumps. It was fun but tiring. (OW)</a:t>
            </a:r>
          </a:p>
          <a:p>
            <a:r>
              <a:rPr lang="en-GB" dirty="0"/>
              <a:t>In my class we made cakes and decorated Pudsey one for each in our family for after tea. My teacher put them in a see through bag. I tried not to drop it</a:t>
            </a:r>
          </a:p>
          <a:p>
            <a:r>
              <a:rPr lang="en-GB" dirty="0"/>
              <a:t>(HA)</a:t>
            </a:r>
          </a:p>
          <a:p>
            <a:endParaRPr lang="en-GB" dirty="0"/>
          </a:p>
          <a:p>
            <a:r>
              <a:rPr lang="en-GB" dirty="0"/>
              <a:t>Here is the link to our pictures and comments</a:t>
            </a:r>
          </a:p>
          <a:p>
            <a:r>
              <a:rPr lang="en-US" dirty="0">
                <a:hlinkClick r:id="rId2"/>
              </a:rPr>
              <a:t>Children in Need | Fulwood, St Peter's Church of England Primary School (secure-primarysite.net)</a:t>
            </a:r>
            <a:endParaRPr lang="en-GB" dirty="0"/>
          </a:p>
          <a:p>
            <a:endParaRPr lang="en-GB" dirty="0"/>
          </a:p>
        </p:txBody>
      </p:sp>
    </p:spTree>
    <p:extLst>
      <p:ext uri="{BB962C8B-B14F-4D97-AF65-F5344CB8AC3E}">
        <p14:creationId xmlns:p14="http://schemas.microsoft.com/office/powerpoint/2010/main" val="256724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74BE-661C-4DAD-9E2C-0B296BFE7417}"/>
              </a:ext>
            </a:extLst>
          </p:cNvPr>
          <p:cNvSpPr>
            <a:spLocks noGrp="1"/>
          </p:cNvSpPr>
          <p:nvPr>
            <p:ph type="title"/>
          </p:nvPr>
        </p:nvSpPr>
        <p:spPr>
          <a:xfrm>
            <a:off x="677335" y="609600"/>
            <a:ext cx="8596668" cy="1368056"/>
          </a:xfrm>
        </p:spPr>
        <p:txBody>
          <a:bodyPr/>
          <a:lstStyle/>
          <a:p>
            <a:r>
              <a:rPr lang="en-GB" dirty="0"/>
              <a:t>Christmas Jumper Day</a:t>
            </a:r>
          </a:p>
        </p:txBody>
      </p:sp>
      <p:sp>
        <p:nvSpPr>
          <p:cNvPr id="3" name="Text Placeholder 2">
            <a:extLst>
              <a:ext uri="{FF2B5EF4-FFF2-40B4-BE49-F238E27FC236}">
                <a16:creationId xmlns:a16="http://schemas.microsoft.com/office/drawing/2014/main" id="{9D736CD0-3B7F-45FC-8E24-BDF1B20D76EB}"/>
              </a:ext>
            </a:extLst>
          </p:cNvPr>
          <p:cNvSpPr>
            <a:spLocks noGrp="1"/>
          </p:cNvSpPr>
          <p:nvPr>
            <p:ph type="body" idx="1"/>
          </p:nvPr>
        </p:nvSpPr>
        <p:spPr>
          <a:xfrm>
            <a:off x="677335" y="1977656"/>
            <a:ext cx="8596668" cy="4063706"/>
          </a:xfrm>
        </p:spPr>
        <p:txBody>
          <a:bodyPr/>
          <a:lstStyle/>
          <a:p>
            <a:r>
              <a:rPr lang="en-GB" dirty="0"/>
              <a:t>We had a meeting as the School Council, because we wanted to have Christmas Jumper day with our family. Every year we have a Christmas trail in school and we invite our families to look at our decorations and Christmas displays. We also make the Christingles in the hall with hot chocolate and mince pies. Last year that did not happen and we wanted to find a way for it to happen. </a:t>
            </a:r>
          </a:p>
          <a:p>
            <a:r>
              <a:rPr lang="en-GB" dirty="0"/>
              <a:t>We made the decision that we could hold a trail outside and to make it special do this on Christmas Jumper day. We asked for a donation of £1.00 to wear the jumper and then we asked our parents and community to come. We also asked parents to order their Christingles to pick up.</a:t>
            </a:r>
          </a:p>
          <a:p>
            <a:endParaRPr lang="en-GB" dirty="0"/>
          </a:p>
          <a:p>
            <a:r>
              <a:rPr lang="en-GB" dirty="0"/>
              <a:t>School Council.</a:t>
            </a:r>
          </a:p>
        </p:txBody>
      </p:sp>
    </p:spTree>
    <p:extLst>
      <p:ext uri="{BB962C8B-B14F-4D97-AF65-F5344CB8AC3E}">
        <p14:creationId xmlns:p14="http://schemas.microsoft.com/office/powerpoint/2010/main" val="13970685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116</TotalTime>
  <Words>1139</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How we have helped others with the support of our families and our community. </vt:lpstr>
      <vt:lpstr>What did we do?</vt:lpstr>
      <vt:lpstr>PowerPoint Presentation</vt:lpstr>
      <vt:lpstr>Our charities.</vt:lpstr>
      <vt:lpstr>PowerPoint Presentation</vt:lpstr>
      <vt:lpstr>COVID LOCKDOWN</vt:lpstr>
      <vt:lpstr>Children in Need</vt:lpstr>
      <vt:lpstr>Children in Need </vt:lpstr>
      <vt:lpstr>Christmas Jumper Day</vt:lpstr>
      <vt:lpstr>PowerPoint Presentation</vt:lpstr>
      <vt:lpstr>Christmas Jumper Day </vt:lpstr>
      <vt:lpstr>Christmas Jumper Day</vt:lpstr>
      <vt:lpstr>Christmas Jumper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have helped others with the support of our families and our community.</dc:title>
  <dc:creator>447869122647</dc:creator>
  <cp:lastModifiedBy>447869122647</cp:lastModifiedBy>
  <cp:revision>5</cp:revision>
  <dcterms:created xsi:type="dcterms:W3CDTF">2022-02-21T18:34:42Z</dcterms:created>
  <dcterms:modified xsi:type="dcterms:W3CDTF">2022-02-21T20:31:06Z</dcterms:modified>
</cp:coreProperties>
</file>