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4"/>
  </p:sldMasterIdLst>
  <p:notesMasterIdLst>
    <p:notesMasterId r:id="rId22"/>
  </p:notesMasterIdLst>
  <p:sldIdLst>
    <p:sldId id="256" r:id="rId5"/>
    <p:sldId id="277" r:id="rId6"/>
    <p:sldId id="260" r:id="rId7"/>
    <p:sldId id="264" r:id="rId8"/>
    <p:sldId id="265" r:id="rId9"/>
    <p:sldId id="278" r:id="rId10"/>
    <p:sldId id="266" r:id="rId11"/>
    <p:sldId id="267" r:id="rId12"/>
    <p:sldId id="275" r:id="rId13"/>
    <p:sldId id="271" r:id="rId14"/>
    <p:sldId id="272" r:id="rId15"/>
    <p:sldId id="274" r:id="rId16"/>
    <p:sldId id="276" r:id="rId17"/>
    <p:sldId id="270" r:id="rId18"/>
    <p:sldId id="273" r:id="rId19"/>
    <p:sldId id="263"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9305" autoAdjust="0"/>
  </p:normalViewPr>
  <p:slideViewPr>
    <p:cSldViewPr snapToGrid="0" snapToObjects="1">
      <p:cViewPr varScale="1">
        <p:scale>
          <a:sx n="79" d="100"/>
          <a:sy n="79" d="100"/>
        </p:scale>
        <p:origin x="17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88B65-F39C-45DF-9655-22119AFEAE07}"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5A1E1-44B8-4511-9547-7CB98C845831}" type="slidenum">
              <a:rPr lang="en-GB" smtClean="0"/>
              <a:t>‹#›</a:t>
            </a:fld>
            <a:endParaRPr lang="en-GB"/>
          </a:p>
        </p:txBody>
      </p:sp>
    </p:spTree>
    <p:extLst>
      <p:ext uri="{BB962C8B-B14F-4D97-AF65-F5344CB8AC3E}">
        <p14:creationId xmlns:p14="http://schemas.microsoft.com/office/powerpoint/2010/main" val="80121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glishcathedrals.co.uk/latest-news/a-prayer-for-the-new-king-charles-iii/#:~:text=A%20Prayer%20for%20our%20new%20King%2C%20Charles%20III,of%20our%20nation.%20Help%20us%20to%20work%20togeth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141414"/>
                </a:solidFill>
                <a:effectLst/>
                <a:latin typeface="ReithSans"/>
              </a:rPr>
              <a:t>At the moment the Queen died, the throne passed immediately and without ceremony to the heir, Charles, the former Prince of Wales.</a:t>
            </a:r>
          </a:p>
          <a:p>
            <a:endParaRPr lang="en-GB" b="1" i="0" dirty="0">
              <a:solidFill>
                <a:srgbClr val="141414"/>
              </a:solidFill>
              <a:effectLst/>
              <a:latin typeface="ReithSans"/>
            </a:endParaRPr>
          </a:p>
          <a:p>
            <a:pPr algn="l" fontAlgn="base"/>
            <a:r>
              <a:rPr lang="en-GB" b="0" i="0" dirty="0">
                <a:solidFill>
                  <a:srgbClr val="141414"/>
                </a:solidFill>
                <a:effectLst/>
                <a:latin typeface="ReithSans"/>
              </a:rPr>
              <a:t>He will be known as King Charles III.</a:t>
            </a:r>
          </a:p>
          <a:p>
            <a:pPr algn="l" fontAlgn="base"/>
            <a:r>
              <a:rPr lang="en-GB" b="0" i="0" dirty="0">
                <a:solidFill>
                  <a:srgbClr val="141414"/>
                </a:solidFill>
                <a:effectLst/>
                <a:latin typeface="ReithSans"/>
              </a:rPr>
              <a:t>That was the first decision of the new king's reign. He could have chosen from any of his four names - Charles Philip Arthur George.</a:t>
            </a:r>
            <a:endParaRPr lang="en-GB" b="1" i="0" dirty="0">
              <a:solidFill>
                <a:srgbClr val="141414"/>
              </a:solidFill>
              <a:effectLst/>
              <a:latin typeface="ReithSans"/>
            </a:endParaRPr>
          </a:p>
          <a:p>
            <a:endParaRPr lang="en-GB" b="1" i="0" dirty="0">
              <a:solidFill>
                <a:srgbClr val="141414"/>
              </a:solidFill>
              <a:effectLst/>
              <a:latin typeface="ReithSans"/>
            </a:endParaRPr>
          </a:p>
          <a:p>
            <a:endParaRPr lang="en-GB" b="1" i="0" dirty="0">
              <a:solidFill>
                <a:srgbClr val="141414"/>
              </a:solidFill>
              <a:effectLst/>
              <a:latin typeface="ReithSans"/>
            </a:endParaRPr>
          </a:p>
          <a:p>
            <a:r>
              <a:rPr lang="en-GB" b="0" i="0" dirty="0">
                <a:solidFill>
                  <a:srgbClr val="141414"/>
                </a:solidFill>
                <a:effectLst/>
                <a:latin typeface="ReithSans"/>
              </a:rPr>
              <a:t>Charles was officially proclaimed King on Saturday 10</a:t>
            </a:r>
            <a:r>
              <a:rPr lang="en-GB" b="0" i="0" baseline="30000" dirty="0">
                <a:solidFill>
                  <a:srgbClr val="141414"/>
                </a:solidFill>
                <a:effectLst/>
                <a:latin typeface="ReithSans"/>
              </a:rPr>
              <a:t>th</a:t>
            </a:r>
            <a:r>
              <a:rPr lang="en-GB" b="0" i="0" dirty="0">
                <a:solidFill>
                  <a:srgbClr val="141414"/>
                </a:solidFill>
                <a:effectLst/>
                <a:latin typeface="ReithSans"/>
              </a:rPr>
              <a:t> September. This happened at St James's Palace in London, in front of a ceremonial body known as the Accession Council.</a:t>
            </a:r>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1</a:t>
            </a:fld>
            <a:endParaRPr lang="en-GB"/>
          </a:p>
        </p:txBody>
      </p:sp>
    </p:spTree>
    <p:extLst>
      <p:ext uri="{BB962C8B-B14F-4D97-AF65-F5344CB8AC3E}">
        <p14:creationId xmlns:p14="http://schemas.microsoft.com/office/powerpoint/2010/main" val="243513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2</a:t>
            </a:fld>
            <a:endParaRPr lang="en-GB"/>
          </a:p>
        </p:txBody>
      </p:sp>
    </p:spTree>
    <p:extLst>
      <p:ext uri="{BB962C8B-B14F-4D97-AF65-F5344CB8AC3E}">
        <p14:creationId xmlns:p14="http://schemas.microsoft.com/office/powerpoint/2010/main" val="209619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3</a:t>
            </a:fld>
            <a:endParaRPr lang="en-GB"/>
          </a:p>
        </p:txBody>
      </p:sp>
    </p:spTree>
    <p:extLst>
      <p:ext uri="{BB962C8B-B14F-4D97-AF65-F5344CB8AC3E}">
        <p14:creationId xmlns:p14="http://schemas.microsoft.com/office/powerpoint/2010/main" val="300486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graphik"/>
              </a:rPr>
              <a:t>Commander-in-Chief of Britain's Armed Forces</a:t>
            </a:r>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11</a:t>
            </a:fld>
            <a:endParaRPr lang="en-GB"/>
          </a:p>
        </p:txBody>
      </p:sp>
    </p:spTree>
    <p:extLst>
      <p:ext uri="{BB962C8B-B14F-4D97-AF65-F5344CB8AC3E}">
        <p14:creationId xmlns:p14="http://schemas.microsoft.com/office/powerpoint/2010/main" val="15836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12</a:t>
            </a:fld>
            <a:endParaRPr lang="en-GB"/>
          </a:p>
        </p:txBody>
      </p:sp>
    </p:spTree>
    <p:extLst>
      <p:ext uri="{BB962C8B-B14F-4D97-AF65-F5344CB8AC3E}">
        <p14:creationId xmlns:p14="http://schemas.microsoft.com/office/powerpoint/2010/main" val="142615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141414"/>
                </a:solidFill>
                <a:effectLst/>
                <a:latin typeface="ReithSans"/>
              </a:rPr>
              <a:t>The symbolic high point of the accession will be the coronation, when King Charles is formally crowned. Because of the preparation needed, the coronation is not likely to happen very soon after Charles's accession - Queen Elizabeth succeeded to the throne in February 1952, but was not crowned until June 1953.</a:t>
            </a:r>
          </a:p>
          <a:p>
            <a:pPr algn="l" fontAlgn="base"/>
            <a:endParaRPr lang="en-GB" b="0" i="0" dirty="0">
              <a:solidFill>
                <a:srgbClr val="141414"/>
              </a:solidFill>
              <a:effectLst/>
              <a:latin typeface="ReithSans"/>
            </a:endParaRPr>
          </a:p>
          <a:p>
            <a:pPr algn="l" fontAlgn="base"/>
            <a:r>
              <a:rPr lang="en-GB" b="0" i="0" dirty="0">
                <a:solidFill>
                  <a:srgbClr val="141414"/>
                </a:solidFill>
                <a:effectLst/>
                <a:latin typeface="ReithSans"/>
              </a:rPr>
              <a:t>For the past 900 years the coronation has been held in Westminster Abbey - William the Conqueror was the first monarch to be crowned there, and Charles will be the 40th.</a:t>
            </a:r>
          </a:p>
          <a:p>
            <a:pPr algn="l" fontAlgn="base"/>
            <a:r>
              <a:rPr lang="en-GB" b="0" i="0" dirty="0">
                <a:solidFill>
                  <a:srgbClr val="141414"/>
                </a:solidFill>
                <a:effectLst/>
                <a:latin typeface="ReithSans"/>
              </a:rPr>
              <a:t>It is an Anglican religious service, carried out by the Archbishop of Canterbury. At the climax of the ceremony, he will place St Edward's Crown on Charles's head - a solid gold crown, dating from 1661.</a:t>
            </a:r>
          </a:p>
          <a:p>
            <a:pPr algn="l" fontAlgn="base"/>
            <a:r>
              <a:rPr lang="en-GB" b="0" i="0" dirty="0">
                <a:solidFill>
                  <a:srgbClr val="141414"/>
                </a:solidFill>
                <a:effectLst/>
                <a:latin typeface="ReithSans"/>
              </a:rPr>
              <a:t>This is the centrepiece of the Crown Jewels at the Tower of London, and is only worn by the monarch at the moment of coronation itself (not least because it weighs a hefty 2.23kg - almost 5lbs).</a:t>
            </a:r>
          </a:p>
          <a:p>
            <a:pPr algn="l" fontAlgn="base"/>
            <a:endParaRPr lang="en-GB" b="0" i="0" dirty="0">
              <a:solidFill>
                <a:srgbClr val="141414"/>
              </a:solidFill>
              <a:effectLst/>
              <a:latin typeface="ReithSans"/>
            </a:endParaRPr>
          </a:p>
          <a:p>
            <a:pPr algn="l" fontAlgn="base"/>
            <a:r>
              <a:rPr lang="en-GB" b="0" i="0" dirty="0">
                <a:solidFill>
                  <a:srgbClr val="141414"/>
                </a:solidFill>
                <a:effectLst/>
                <a:latin typeface="ReithSans"/>
              </a:rPr>
              <a:t>There will be music, readings and the ritual of anointing the new monarch, using oils of orange, roses, cinnamon, musk and ambergris.</a:t>
            </a:r>
          </a:p>
          <a:p>
            <a:pPr algn="l" fontAlgn="base"/>
            <a:r>
              <a:rPr lang="en-GB" b="0" i="0" dirty="0">
                <a:solidFill>
                  <a:srgbClr val="141414"/>
                </a:solidFill>
                <a:effectLst/>
                <a:latin typeface="ReithSans"/>
              </a:rPr>
              <a:t>The new King will take the coronation oath in front of the watching world. During this elaborate ceremony he will receive the orb and sceptre as symbols of his new role and the Archbishop of Canterbury will place the solid gold crown on his head.</a:t>
            </a:r>
          </a:p>
          <a:p>
            <a:pPr algn="l" fontAlgn="base"/>
            <a:endParaRPr lang="en-GB" b="0" i="0" dirty="0">
              <a:solidFill>
                <a:srgbClr val="141414"/>
              </a:solidFill>
              <a:effectLst/>
              <a:latin typeface="ReithSans"/>
            </a:endParaRPr>
          </a:p>
          <a:p>
            <a:pPr algn="l" fontAlgn="base"/>
            <a:r>
              <a:rPr lang="en-GB" b="0" i="0" dirty="0">
                <a:solidFill>
                  <a:srgbClr val="141414"/>
                </a:solidFill>
                <a:effectLst/>
                <a:latin typeface="ReithSans"/>
              </a:rPr>
              <a:t>Words taken from BBC website</a:t>
            </a:r>
          </a:p>
          <a:p>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16</a:t>
            </a:fld>
            <a:endParaRPr lang="en-GB"/>
          </a:p>
        </p:txBody>
      </p:sp>
    </p:spTree>
    <p:extLst>
      <p:ext uri="{BB962C8B-B14F-4D97-AF65-F5344CB8AC3E}">
        <p14:creationId xmlns:p14="http://schemas.microsoft.com/office/powerpoint/2010/main" val="109030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a:hlinkClick r:id="rId3"/>
              </a:rPr>
              <a:t>A Prayer for the new King, Charles III - The Association of English Cathedrals</a:t>
            </a:r>
            <a:endParaRPr lang="en-GB" dirty="0"/>
          </a:p>
        </p:txBody>
      </p:sp>
      <p:sp>
        <p:nvSpPr>
          <p:cNvPr id="4" name="Slide Number Placeholder 3"/>
          <p:cNvSpPr>
            <a:spLocks noGrp="1"/>
          </p:cNvSpPr>
          <p:nvPr>
            <p:ph type="sldNum" sz="quarter" idx="5"/>
          </p:nvPr>
        </p:nvSpPr>
        <p:spPr/>
        <p:txBody>
          <a:bodyPr/>
          <a:lstStyle/>
          <a:p>
            <a:fld id="{AC75A1E1-44B8-4511-9547-7CB98C845831}" type="slidenum">
              <a:rPr lang="en-GB" smtClean="0"/>
              <a:t>17</a:t>
            </a:fld>
            <a:endParaRPr lang="en-GB"/>
          </a:p>
        </p:txBody>
      </p:sp>
    </p:spTree>
    <p:extLst>
      <p:ext uri="{BB962C8B-B14F-4D97-AF65-F5344CB8AC3E}">
        <p14:creationId xmlns:p14="http://schemas.microsoft.com/office/powerpoint/2010/main" val="288356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7652-5963-8743-B62D-47717EBC39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76057A-69D4-A54B-93E5-6A35F5138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7F0FA05-39CA-1D4A-B36F-632E163019C9}"/>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E140EA27-83CC-5E49-BE48-63755FE4D8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A5DF04-75CD-AC45-82A1-2A454F7218CA}"/>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14940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92BF-21FE-B24F-A039-C1BADB3ABBF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E34C04-A982-254B-8CD1-5331F39A63B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4D15FB-44FD-9A43-A70E-722BE87AC8AD}"/>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2CE37261-0C6E-734A-B870-8AC41BE921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411673-5064-3843-B5BE-90AABCA1E736}"/>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12858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A7D28-A69F-2441-8BD4-1215E99FDA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1BA7D6-0E90-7444-9994-237F52B97D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694080-7D15-AE43-9FAB-B2EFBE65864E}"/>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11763C4D-AD61-A849-A752-0BC5E84F0C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ACF306-C579-9146-9A08-686D7B6936E3}"/>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495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BC62-6A7C-AC4C-8CF0-182A02A274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E338CF-07CE-5F45-9381-E1D317902C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016D2F-15B1-4644-B892-C6E9EE3E2B04}"/>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56911CF6-9583-F042-A94C-FC2C429B67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FF6C3C-DD82-6A48-985F-8C9653D3ECCB}"/>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14115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4BF5-D2F5-474B-A914-E2A6FB72FD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73679A-E4B5-9349-A0A0-EF4FE6E39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FC4B8D-098E-A847-B96D-2B4F83B9D00D}"/>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87CB8BA9-9C13-7C4D-AAB8-06F0938787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E1D27F-139C-AB44-8A45-07B3CD27B81B}"/>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213559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B097-BDDF-BE40-B7D9-2F474514CD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1CD76F-1BB6-FE4B-A5FF-345329AC88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6BFA4D-5DDF-4246-BF18-DDA00409547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9342DA-2F2E-6A44-83F1-6397DBD54EBF}"/>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6" name="Footer Placeholder 5">
            <a:extLst>
              <a:ext uri="{FF2B5EF4-FFF2-40B4-BE49-F238E27FC236}">
                <a16:creationId xmlns:a16="http://schemas.microsoft.com/office/drawing/2014/main" id="{A06F7D2A-3232-344A-B8EC-B5FB41375D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BE12DC-C07B-E649-B2D8-B234134076F8}"/>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426359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DED0-868F-1C43-9887-A12906726E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8E7D01-0AAB-2041-8ABE-3223D1C24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DF1D85-5B43-1943-A1A4-7003C337DB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39A29E-6918-7E49-B486-2262FE36C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B74347-AE46-F149-93FA-89830DDA1A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B3636-7233-9242-90AF-D4C4E69E54BB}"/>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8" name="Footer Placeholder 7">
            <a:extLst>
              <a:ext uri="{FF2B5EF4-FFF2-40B4-BE49-F238E27FC236}">
                <a16:creationId xmlns:a16="http://schemas.microsoft.com/office/drawing/2014/main" id="{55B71F57-C1B8-1F4C-9ADF-A5E4261B91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C97FC0-4A87-0D4B-990A-DDC40C19E300}"/>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14948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7887-18BE-AF45-BF6C-053745C4E0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E0A5529-FD78-0F4A-B2F7-F7FB1040F2BE}"/>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4" name="Footer Placeholder 3">
            <a:extLst>
              <a:ext uri="{FF2B5EF4-FFF2-40B4-BE49-F238E27FC236}">
                <a16:creationId xmlns:a16="http://schemas.microsoft.com/office/drawing/2014/main" id="{5589111C-7277-284C-86E9-19C9527DC4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E551A3-C7D1-A14E-A988-EE0DCFD2DC4B}"/>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311831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3879C-BA61-C242-B9CA-2363837BCF0C}"/>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3" name="Footer Placeholder 2">
            <a:extLst>
              <a:ext uri="{FF2B5EF4-FFF2-40B4-BE49-F238E27FC236}">
                <a16:creationId xmlns:a16="http://schemas.microsoft.com/office/drawing/2014/main" id="{58AE6E7B-8742-DC48-9155-9C1D9E9328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2A6A8B-0176-C14B-8BDD-B3E2C90914F5}"/>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270982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9B34-E84C-5B48-A2C3-765AB2C6CD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4DFC56-8C65-4A48-A13F-841FA6557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219084-AAD3-964D-BEDF-FBBE2AE4F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266D2C-6F2D-C140-A2F5-A2F4C932C978}"/>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6" name="Footer Placeholder 5">
            <a:extLst>
              <a:ext uri="{FF2B5EF4-FFF2-40B4-BE49-F238E27FC236}">
                <a16:creationId xmlns:a16="http://schemas.microsoft.com/office/drawing/2014/main" id="{4502AE9B-31A9-634E-B04E-5E2EC24501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9A9FB1-387B-4F46-A820-96F02F8F6685}"/>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30035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3F74-2CF8-064B-A085-8D2DC52410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8EE5A4-5D3F-1242-AFCF-9E95B1478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A310C1-07EF-6E4A-85A1-A811EE79D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DCDE73-2F35-F146-B4F7-67CDADD5422A}"/>
              </a:ext>
            </a:extLst>
          </p:cNvPr>
          <p:cNvSpPr>
            <a:spLocks noGrp="1"/>
          </p:cNvSpPr>
          <p:nvPr>
            <p:ph type="dt" sz="half" idx="10"/>
          </p:nvPr>
        </p:nvSpPr>
        <p:spPr/>
        <p:txBody>
          <a:bodyPr/>
          <a:lstStyle/>
          <a:p>
            <a:fld id="{D5058FCD-7AF9-B04B-BB86-882E72684B8E}" type="datetimeFigureOut">
              <a:rPr lang="en-US" smtClean="0"/>
              <a:t>9/12/2022</a:t>
            </a:fld>
            <a:endParaRPr lang="en-US" dirty="0"/>
          </a:p>
        </p:txBody>
      </p:sp>
      <p:sp>
        <p:nvSpPr>
          <p:cNvPr id="6" name="Footer Placeholder 5">
            <a:extLst>
              <a:ext uri="{FF2B5EF4-FFF2-40B4-BE49-F238E27FC236}">
                <a16:creationId xmlns:a16="http://schemas.microsoft.com/office/drawing/2014/main" id="{1553F9DF-76DB-8A43-8BC4-29623FF84E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42F70D-4970-BA42-B0C3-CBE3ABFB9ABD}"/>
              </a:ext>
            </a:extLst>
          </p:cNvPr>
          <p:cNvSpPr>
            <a:spLocks noGrp="1"/>
          </p:cNvSpPr>
          <p:nvPr>
            <p:ph type="sldNum" sz="quarter" idx="12"/>
          </p:nvPr>
        </p:nvSpPr>
        <p:spPr/>
        <p:txBody>
          <a:bodyPr/>
          <a:lstStyle/>
          <a:p>
            <a:fld id="{1FC73E5F-83E6-9B42-840F-3FFB5FF6F692}" type="slidenum">
              <a:rPr lang="en-US" smtClean="0"/>
              <a:t>‹#›</a:t>
            </a:fld>
            <a:endParaRPr lang="en-US" dirty="0"/>
          </a:p>
        </p:txBody>
      </p:sp>
    </p:spTree>
    <p:extLst>
      <p:ext uri="{BB962C8B-B14F-4D97-AF65-F5344CB8AC3E}">
        <p14:creationId xmlns:p14="http://schemas.microsoft.com/office/powerpoint/2010/main" val="225917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98">
              <a:srgbClr val="F4F7FB"/>
            </a:gs>
            <a:gs pos="7992">
              <a:srgbClr val="EEF2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10AAB-9172-FF40-8BB7-47DBA2421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0BA2E0-9455-2541-A003-5030CC5AA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FF9097-2593-574C-8CFC-CE05B7224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58FCD-7AF9-B04B-BB86-882E72684B8E}" type="datetimeFigureOut">
              <a:rPr lang="en-US" smtClean="0"/>
              <a:t>9/12/2022</a:t>
            </a:fld>
            <a:endParaRPr lang="en-US" dirty="0"/>
          </a:p>
        </p:txBody>
      </p:sp>
      <p:sp>
        <p:nvSpPr>
          <p:cNvPr id="5" name="Footer Placeholder 4">
            <a:extLst>
              <a:ext uri="{FF2B5EF4-FFF2-40B4-BE49-F238E27FC236}">
                <a16:creationId xmlns:a16="http://schemas.microsoft.com/office/drawing/2014/main" id="{406D6E4E-2E82-B745-B1D7-A72833748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094470-8C77-274A-A7D9-50544E641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73E5F-83E6-9B42-840F-3FFB5FF6F692}" type="slidenum">
              <a:rPr lang="en-US" smtClean="0"/>
              <a:t>‹#›</a:t>
            </a:fld>
            <a:endParaRPr lang="en-US" dirty="0"/>
          </a:p>
        </p:txBody>
      </p:sp>
    </p:spTree>
    <p:extLst>
      <p:ext uri="{BB962C8B-B14F-4D97-AF65-F5344CB8AC3E}">
        <p14:creationId xmlns:p14="http://schemas.microsoft.com/office/powerpoint/2010/main" val="328979098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445B-2F37-154C-949B-2B8161A549BE}"/>
              </a:ext>
            </a:extLst>
          </p:cNvPr>
          <p:cNvSpPr>
            <a:spLocks noGrp="1"/>
          </p:cNvSpPr>
          <p:nvPr>
            <p:ph type="ctrTitle"/>
          </p:nvPr>
        </p:nvSpPr>
        <p:spPr>
          <a:xfrm>
            <a:off x="6024154" y="4138983"/>
            <a:ext cx="5128697" cy="941180"/>
          </a:xfrm>
        </p:spPr>
        <p:txBody>
          <a:bodyPr anchor="b">
            <a:normAutofit fontScale="90000"/>
          </a:bodyPr>
          <a:lstStyle/>
          <a:p>
            <a:pPr algn="l"/>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King Charles III</a:t>
            </a:r>
          </a:p>
        </p:txBody>
      </p:sp>
      <p:sp>
        <p:nvSpPr>
          <p:cNvPr id="3" name="Subtitle 2">
            <a:extLst>
              <a:ext uri="{FF2B5EF4-FFF2-40B4-BE49-F238E27FC236}">
                <a16:creationId xmlns:a16="http://schemas.microsoft.com/office/drawing/2014/main" id="{7BF17507-0F1F-0549-978C-D7205D8E76BD}"/>
              </a:ext>
            </a:extLst>
          </p:cNvPr>
          <p:cNvSpPr>
            <a:spLocks noGrp="1"/>
          </p:cNvSpPr>
          <p:nvPr>
            <p:ph type="subTitle" idx="1"/>
          </p:nvPr>
        </p:nvSpPr>
        <p:spPr>
          <a:xfrm>
            <a:off x="4434194" y="5531537"/>
            <a:ext cx="7757786" cy="941180"/>
          </a:xfrm>
        </p:spPr>
        <p:txBody>
          <a:bodyPr anchor="t">
            <a:normAutofit fontScale="77500" lnSpcReduction="20000"/>
          </a:bodyPr>
          <a:lstStyle/>
          <a:p>
            <a:pPr algn="l"/>
            <a:endParaRPr lang="en-GB"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GB"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Supreme </a:t>
            </a:r>
            <a:r>
              <a:rPr lang="en-GB" sz="3500" dirty="0">
                <a:solidFill>
                  <a:srgbClr val="000000"/>
                </a:solidFill>
                <a:latin typeface="Open Sans" panose="020B0606030504020204" pitchFamily="34" charset="0"/>
                <a:ea typeface="Open Sans" panose="020B0606030504020204" pitchFamily="34" charset="0"/>
                <a:cs typeface="Open Sans" panose="020B0606030504020204" pitchFamily="34" charset="0"/>
              </a:rPr>
              <a:t>Governor </a:t>
            </a:r>
            <a:r>
              <a:rPr lang="en-GB"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of the Church of England</a:t>
            </a:r>
            <a:endParaRPr lang="en-US" sz="4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wearing a military uniform&#10;&#10;Description automatically generated">
            <a:extLst>
              <a:ext uri="{FF2B5EF4-FFF2-40B4-BE49-F238E27FC236}">
                <a16:creationId xmlns:a16="http://schemas.microsoft.com/office/drawing/2014/main" id="{F9F67EA7-2CA5-0A4D-BD4F-53EB620B9635}"/>
              </a:ext>
            </a:extLst>
          </p:cNvPr>
          <p:cNvPicPr>
            <a:picLocks noChangeAspect="1"/>
          </p:cNvPicPr>
          <p:nvPr/>
        </p:nvPicPr>
        <p:blipFill rotWithShape="1">
          <a:blip r:embed="rId3"/>
          <a:srcRect r="2" b="2344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37478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39F1F31C-C001-484E-AA93-4E48E3359C3D}"/>
              </a:ext>
            </a:extLst>
          </p:cNvPr>
          <p:cNvPicPr>
            <a:picLocks noChangeAspect="1"/>
          </p:cNvPicPr>
          <p:nvPr/>
        </p:nvPicPr>
        <p:blipFill>
          <a:blip r:embed="rId2"/>
          <a:stretch>
            <a:fillRect/>
          </a:stretch>
        </p:blipFill>
        <p:spPr>
          <a:xfrm>
            <a:off x="648764" y="643466"/>
            <a:ext cx="5859009" cy="5571067"/>
          </a:xfrm>
          <a:prstGeom prst="rect">
            <a:avLst/>
          </a:prstGeom>
        </p:spPr>
      </p:pic>
      <p:sp>
        <p:nvSpPr>
          <p:cNvPr id="2" name="TextBox 1">
            <a:extLst>
              <a:ext uri="{FF2B5EF4-FFF2-40B4-BE49-F238E27FC236}">
                <a16:creationId xmlns:a16="http://schemas.microsoft.com/office/drawing/2014/main" id="{C0929694-77D6-9CA5-5FC8-49773DB45CC7}"/>
              </a:ext>
            </a:extLst>
          </p:cNvPr>
          <p:cNvSpPr txBox="1"/>
          <p:nvPr/>
        </p:nvSpPr>
        <p:spPr>
          <a:xfrm>
            <a:off x="6864263" y="1653436"/>
            <a:ext cx="4922729" cy="1569660"/>
          </a:xfrm>
          <a:prstGeom prst="rect">
            <a:avLst/>
          </a:prstGeom>
          <a:noFill/>
        </p:spPr>
        <p:txBody>
          <a:bodyPr wrap="square" rtlCol="0">
            <a:spAutoFit/>
          </a:bodyPr>
          <a:lstStyle/>
          <a:p>
            <a:pPr algn="ctr"/>
            <a:r>
              <a:rPr lang="en-GB" sz="3200" dirty="0">
                <a:latin typeface="Open Sans" panose="020B0606030504020204" pitchFamily="34" charset="0"/>
                <a:ea typeface="Open Sans" panose="020B0606030504020204" pitchFamily="34" charset="0"/>
                <a:cs typeface="Open Sans" panose="020B0606030504020204" pitchFamily="34" charset="0"/>
              </a:rPr>
              <a:t>Prince Charles married </a:t>
            </a:r>
          </a:p>
          <a:p>
            <a:pPr algn="ctr"/>
            <a:r>
              <a:rPr lang="en-GB" sz="3200" dirty="0">
                <a:latin typeface="Open Sans" panose="020B0606030504020204" pitchFamily="34" charset="0"/>
                <a:ea typeface="Open Sans" panose="020B0606030504020204" pitchFamily="34" charset="0"/>
                <a:cs typeface="Open Sans" panose="020B0606030504020204" pitchFamily="34" charset="0"/>
              </a:rPr>
              <a:t>Camilla Parker-Bowles </a:t>
            </a:r>
          </a:p>
          <a:p>
            <a:pPr algn="ctr"/>
            <a:r>
              <a:rPr lang="en-GB" sz="3200" dirty="0">
                <a:latin typeface="Open Sans" panose="020B0606030504020204" pitchFamily="34" charset="0"/>
                <a:ea typeface="Open Sans" panose="020B0606030504020204" pitchFamily="34" charset="0"/>
                <a:cs typeface="Open Sans" panose="020B0606030504020204" pitchFamily="34" charset="0"/>
              </a:rPr>
              <a:t>9</a:t>
            </a:r>
            <a:r>
              <a:rPr lang="en-GB" sz="3200" baseline="30000" dirty="0">
                <a:latin typeface="Open Sans" panose="020B0606030504020204" pitchFamily="34" charset="0"/>
                <a:ea typeface="Open Sans" panose="020B0606030504020204" pitchFamily="34" charset="0"/>
                <a:cs typeface="Open Sans" panose="020B0606030504020204" pitchFamily="34" charset="0"/>
              </a:rPr>
              <a:t>th</a:t>
            </a:r>
            <a:r>
              <a:rPr lang="en-GB" sz="3200" dirty="0">
                <a:latin typeface="Open Sans" panose="020B0606030504020204" pitchFamily="34" charset="0"/>
                <a:ea typeface="Open Sans" panose="020B0606030504020204" pitchFamily="34" charset="0"/>
                <a:cs typeface="Open Sans" panose="020B0606030504020204" pitchFamily="34" charset="0"/>
              </a:rPr>
              <a:t> April 2005</a:t>
            </a:r>
          </a:p>
        </p:txBody>
      </p:sp>
      <p:pic>
        <p:nvPicPr>
          <p:cNvPr id="9218" name="Picture 2" descr="Plans revealed for Prince Charles and Camilla's Coronation">
            <a:extLst>
              <a:ext uri="{FF2B5EF4-FFF2-40B4-BE49-F238E27FC236}">
                <a16:creationId xmlns:a16="http://schemas.microsoft.com/office/drawing/2014/main" id="{3CA80DE4-6F76-E176-C974-B1593C87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33" y="3937525"/>
            <a:ext cx="3597188" cy="227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wearing costumes&#10;&#10;Description automatically generated">
            <a:extLst>
              <a:ext uri="{FF2B5EF4-FFF2-40B4-BE49-F238E27FC236}">
                <a16:creationId xmlns:a16="http://schemas.microsoft.com/office/drawing/2014/main" id="{AFAF0311-CEBB-BE66-C83F-8DB3FEF1DA72}"/>
              </a:ext>
            </a:extLst>
          </p:cNvPr>
          <p:cNvPicPr>
            <a:picLocks noChangeAspect="1"/>
          </p:cNvPicPr>
          <p:nvPr/>
        </p:nvPicPr>
        <p:blipFill rotWithShape="1">
          <a:blip r:embed="rId3"/>
          <a:srcRect r="1" b="2375"/>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3" name="Picture 2" descr="Prince Charles to bring back Tudor tradition when he becomes King -  Cornwall Live">
            <a:extLst>
              <a:ext uri="{FF2B5EF4-FFF2-40B4-BE49-F238E27FC236}">
                <a16:creationId xmlns:a16="http://schemas.microsoft.com/office/drawing/2014/main" id="{4A9FC675-522B-96D4-8D1F-6928DDD086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1135"/>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ing Charles III's medals and military career - Wales Online">
            <a:extLst>
              <a:ext uri="{FF2B5EF4-FFF2-40B4-BE49-F238E27FC236}">
                <a16:creationId xmlns:a16="http://schemas.microsoft.com/office/drawing/2014/main" id="{60649510-9D2F-8913-686A-E550D1A07E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 r="2" b="2"/>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King Charles III Biography - Age, Education, Military Career, Children, Net  | Ekohotblog">
            <a:extLst>
              <a:ext uri="{FF2B5EF4-FFF2-40B4-BE49-F238E27FC236}">
                <a16:creationId xmlns:a16="http://schemas.microsoft.com/office/drawing/2014/main" id="{CCA3D866-AB79-4F3B-1754-C3E1031C51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08" r="1"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14 Rules King Charles Must Follow As He Assumes The Throne - Vogue Australia">
            <a:extLst>
              <a:ext uri="{FF2B5EF4-FFF2-40B4-BE49-F238E27FC236}">
                <a16:creationId xmlns:a16="http://schemas.microsoft.com/office/drawing/2014/main" id="{EE91534F-1019-7EFD-AE30-EDDEA30F59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847" r="-3" b="32343"/>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3" name="Rectangle 8212">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206" name="Picture 14" descr="Our President: HRH Prince Charles | WWF">
            <a:extLst>
              <a:ext uri="{FF2B5EF4-FFF2-40B4-BE49-F238E27FC236}">
                <a16:creationId xmlns:a16="http://schemas.microsoft.com/office/drawing/2014/main" id="{D1CCD6E8-0C77-9A58-07B7-1560C3BD35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6" r="14686" b="-2"/>
          <a:stretch/>
        </p:blipFill>
        <p:spPr bwMode="auto">
          <a:xfrm>
            <a:off x="196731" y="166533"/>
            <a:ext cx="3809612" cy="652493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prince charles in Stornoway, Scotland pic | Prince charles, Prince charles  and camilla, Royal family">
            <a:extLst>
              <a:ext uri="{FF2B5EF4-FFF2-40B4-BE49-F238E27FC236}">
                <a16:creationId xmlns:a16="http://schemas.microsoft.com/office/drawing/2014/main" id="{C35F7C0B-7801-A689-3B93-190CD9D42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980" b="-2"/>
          <a:stretch/>
        </p:blipFill>
        <p:spPr bwMode="auto">
          <a:xfrm>
            <a:off x="4196497" y="166533"/>
            <a:ext cx="3797618" cy="652493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rince Charles announces charity shake-up, including a new Royal Foundation  • The Crown Chronicles">
            <a:extLst>
              <a:ext uri="{FF2B5EF4-FFF2-40B4-BE49-F238E27FC236}">
                <a16:creationId xmlns:a16="http://schemas.microsoft.com/office/drawing/2014/main" id="{21948A84-6FB3-B172-859E-D315D52DF6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30" r="15849" b="3"/>
          <a:stretch/>
        </p:blipFill>
        <p:spPr bwMode="auto">
          <a:xfrm>
            <a:off x="8183346" y="3506741"/>
            <a:ext cx="3822808" cy="31847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Charles III - Net Worth 2022/2021, Salary, Age, Height, Bio, Family, Wiki">
            <a:extLst>
              <a:ext uri="{FF2B5EF4-FFF2-40B4-BE49-F238E27FC236}">
                <a16:creationId xmlns:a16="http://schemas.microsoft.com/office/drawing/2014/main" id="{B1C8BF09-6D7B-B2C9-7349-579A1E0ED5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4" descr="Britain's Prince Charles At 70: A Man On A Mission">
            <a:extLst>
              <a:ext uri="{FF2B5EF4-FFF2-40B4-BE49-F238E27FC236}">
                <a16:creationId xmlns:a16="http://schemas.microsoft.com/office/drawing/2014/main" id="{23C7C90A-3C8B-7EB3-06D5-7FA1A11DD0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81" t="2479" r="8676" b="-1"/>
          <a:stretch/>
        </p:blipFill>
        <p:spPr bwMode="auto">
          <a:xfrm>
            <a:off x="8197650" y="166532"/>
            <a:ext cx="3797619" cy="325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2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ince Charles &amp; Prince Louis: Inside their special bond | New Idea Magazine">
            <a:extLst>
              <a:ext uri="{FF2B5EF4-FFF2-40B4-BE49-F238E27FC236}">
                <a16:creationId xmlns:a16="http://schemas.microsoft.com/office/drawing/2014/main" id="{0E88F751-BCF4-2AD9-8C0B-1B32F2CB5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857250"/>
            <a:ext cx="9525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wearing a suit and tie&#10;&#10;Description automatically generated">
            <a:extLst>
              <a:ext uri="{FF2B5EF4-FFF2-40B4-BE49-F238E27FC236}">
                <a16:creationId xmlns:a16="http://schemas.microsoft.com/office/drawing/2014/main" id="{A4B35B50-43FD-AE48-91A4-048666CDF733}"/>
              </a:ext>
            </a:extLst>
          </p:cNvPr>
          <p:cNvPicPr>
            <a:picLocks noChangeAspect="1"/>
          </p:cNvPicPr>
          <p:nvPr/>
        </p:nvPicPr>
        <p:blipFill rotWithShape="1">
          <a:blip r:embed="rId2">
            <a:alphaModFix/>
          </a:blip>
          <a:srcRect l="6763"/>
          <a:stretch/>
        </p:blipFill>
        <p:spPr>
          <a:xfrm>
            <a:off x="5797543" y="10"/>
            <a:ext cx="6394152" cy="6857990"/>
          </a:xfrm>
          <a:prstGeom prst="rect">
            <a:avLst/>
          </a:prstGeom>
        </p:spPr>
      </p:pic>
      <p:pic>
        <p:nvPicPr>
          <p:cNvPr id="28" name="Picture 2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959FC55-A718-3D49-8AD3-26E71074A10F}"/>
              </a:ext>
            </a:extLst>
          </p:cNvPr>
          <p:cNvSpPr>
            <a:spLocks noGrp="1"/>
          </p:cNvSpPr>
          <p:nvPr>
            <p:ph type="title"/>
          </p:nvPr>
        </p:nvSpPr>
        <p:spPr>
          <a:xfrm>
            <a:off x="804998" y="2589667"/>
            <a:ext cx="4803636" cy="1311664"/>
          </a:xfrm>
        </p:spPr>
        <p:txBody>
          <a:bodyPr>
            <a:noAutofit/>
          </a:bodyPr>
          <a:lstStyle/>
          <a:p>
            <a:pPr>
              <a:lnSpc>
                <a:spcPct val="100000"/>
              </a:lnSpc>
            </a:pPr>
            <a:r>
              <a:rPr lang="en-GB" sz="2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“Her Majesty The Queen – my beloved Mother – was an inspiration and example to me and to all my family, and we owe her the most heartfelt debt any family can owe to their mother; for her love, affection, guidance, understanding and example.”</a:t>
            </a:r>
            <a:br>
              <a:rPr lang="en-GB" sz="2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en-GB" sz="2800" b="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King Charles III</a:t>
            </a:r>
            <a:endParaRPr lang="en-US" sz="28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267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old is Prince Charles and what title will he have when he is King? |  Metro News">
            <a:extLst>
              <a:ext uri="{FF2B5EF4-FFF2-40B4-BE49-F238E27FC236}">
                <a16:creationId xmlns:a16="http://schemas.microsoft.com/office/drawing/2014/main" id="{0771F66B-DA97-8563-E661-84B9D098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298B94-0EDC-C4BE-BCFC-53A2644A5522}"/>
              </a:ext>
            </a:extLst>
          </p:cNvPr>
          <p:cNvSpPr txBox="1"/>
          <p:nvPr/>
        </p:nvSpPr>
        <p:spPr>
          <a:xfrm>
            <a:off x="531312" y="694801"/>
            <a:ext cx="4666990" cy="5262979"/>
          </a:xfrm>
          <a:prstGeom prst="rect">
            <a:avLst/>
          </a:prstGeom>
          <a:solidFill>
            <a:schemeClr val="accent5">
              <a:lumMod val="50000"/>
            </a:schemeClr>
          </a:solidFill>
        </p:spPr>
        <p:txBody>
          <a:bodyPr wrap="square" rtlCol="0">
            <a:spAutoFit/>
          </a:bodyPr>
          <a:lstStyle/>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 too now solemnly pledge myself, throughout the remaining time God grants me, to uphold the Constitutional principles at the heart of our nation. And wherever you may live in the United Kingdom, or in the Realms and territories across the world, and whatever may be your background or beliefs, I shall endeavour to serve you with loyalty, respect and love.”</a:t>
            </a:r>
          </a:p>
          <a:p>
            <a:r>
              <a:rPr lang="en-GB"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King Charles III</a:t>
            </a:r>
          </a:p>
        </p:txBody>
      </p:sp>
    </p:spTree>
    <p:extLst>
      <p:ext uri="{BB962C8B-B14F-4D97-AF65-F5344CB8AC3E}">
        <p14:creationId xmlns:p14="http://schemas.microsoft.com/office/powerpoint/2010/main" val="37377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512E-8662-3A45-958A-01522D07D5F8}"/>
              </a:ext>
            </a:extLst>
          </p:cNvPr>
          <p:cNvSpPr>
            <a:spLocks noGrp="1"/>
          </p:cNvSpPr>
          <p:nvPr>
            <p:ph type="title"/>
          </p:nvPr>
        </p:nvSpPr>
        <p:spPr/>
        <p:txBody>
          <a:bodyPr>
            <a:normAutofit/>
          </a:bodyPr>
          <a:lstStyle/>
          <a:p>
            <a:pPr algn="ctr"/>
            <a:r>
              <a:rPr lang="en-US" sz="8800" dirty="0"/>
              <a:t>The Coronation</a:t>
            </a:r>
          </a:p>
        </p:txBody>
      </p:sp>
      <p:pic>
        <p:nvPicPr>
          <p:cNvPr id="4" name="Picture 3">
            <a:extLst>
              <a:ext uri="{FF2B5EF4-FFF2-40B4-BE49-F238E27FC236}">
                <a16:creationId xmlns:a16="http://schemas.microsoft.com/office/drawing/2014/main" id="{A75BC598-6983-BE41-8920-01F24BCC014D}"/>
              </a:ext>
            </a:extLst>
          </p:cNvPr>
          <p:cNvPicPr>
            <a:picLocks noChangeAspect="1"/>
          </p:cNvPicPr>
          <p:nvPr/>
        </p:nvPicPr>
        <p:blipFill>
          <a:blip r:embed="rId3"/>
          <a:stretch>
            <a:fillRect/>
          </a:stretch>
        </p:blipFill>
        <p:spPr>
          <a:xfrm>
            <a:off x="2296556" y="2140197"/>
            <a:ext cx="8026400" cy="4216400"/>
          </a:xfrm>
          <a:prstGeom prst="rect">
            <a:avLst/>
          </a:prstGeom>
        </p:spPr>
      </p:pic>
    </p:spTree>
    <p:extLst>
      <p:ext uri="{BB962C8B-B14F-4D97-AF65-F5344CB8AC3E}">
        <p14:creationId xmlns:p14="http://schemas.microsoft.com/office/powerpoint/2010/main" val="403552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ED9129-CA63-9498-CE5D-5715668E5735}"/>
              </a:ext>
            </a:extLst>
          </p:cNvPr>
          <p:cNvSpPr txBox="1"/>
          <p:nvPr/>
        </p:nvSpPr>
        <p:spPr>
          <a:xfrm>
            <a:off x="1255734" y="888294"/>
            <a:ext cx="8051104" cy="3108543"/>
          </a:xfrm>
          <a:prstGeom prst="rect">
            <a:avLst/>
          </a:prstGeom>
          <a:noFill/>
        </p:spPr>
        <p:txBody>
          <a:bodyPr wrap="square">
            <a:spAutoFit/>
          </a:bodyPr>
          <a:lstStyle/>
          <a:p>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Everlasting God, we pray for our new King.</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Bless his reign and the life of our nation.</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Help us to work together</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 that truth and justice, harmony and fairness</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flourish among us;</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through Jesus Christ our Lord.</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Amen.</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How old is Prince Charles and what title will he have when he is King? |  Metro News">
            <a:extLst>
              <a:ext uri="{FF2B5EF4-FFF2-40B4-BE49-F238E27FC236}">
                <a16:creationId xmlns:a16="http://schemas.microsoft.com/office/drawing/2014/main" id="{6E96FA1A-97B0-93C0-4C7E-B69AFBCD1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36" y="3807911"/>
            <a:ext cx="4993263" cy="262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9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0226-CE17-A4F1-1B3F-3C01186B2D07}"/>
              </a:ext>
            </a:extLst>
          </p:cNvPr>
          <p:cNvSpPr>
            <a:spLocks noGrp="1"/>
          </p:cNvSpPr>
          <p:nvPr>
            <p:ph type="title"/>
          </p:nvPr>
        </p:nvSpPr>
        <p:spPr>
          <a:xfrm>
            <a:off x="487471" y="442151"/>
            <a:ext cx="10515600" cy="1325563"/>
          </a:xfrm>
        </p:spPr>
        <p:txBody>
          <a:bodyPr/>
          <a:lstStyle/>
          <a:p>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Defender of the Faith</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E58D62D-B480-D2BD-DF1A-9039D629A03F}"/>
              </a:ext>
            </a:extLst>
          </p:cNvPr>
          <p:cNvSpPr>
            <a:spLocks noGrp="1"/>
          </p:cNvSpPr>
          <p:nvPr>
            <p:ph idx="1"/>
          </p:nvPr>
        </p:nvSpPr>
        <p:spPr>
          <a:xfrm>
            <a:off x="838200" y="1825625"/>
            <a:ext cx="4360101" cy="4351338"/>
          </a:xfrm>
        </p:spPr>
        <p:txBody>
          <a:bodyPr>
            <a:normAutofit fontScale="92500" lnSpcReduction="20000"/>
          </a:bodyPr>
          <a:lstStyle/>
          <a:p>
            <a:pPr marL="0" indent="0">
              <a:lnSpc>
                <a:spcPct val="110000"/>
              </a:lnSpc>
              <a:buNone/>
            </a:pPr>
            <a:r>
              <a:rPr lang="en-GB" b="0" i="0" spc="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GB" spc="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role and the duties of Monarchy also remain, as does the Sovereign’s particular relationship and responsibility towards the Church of England – the Church in which my own faith is so deeply rooted.” </a:t>
            </a:r>
          </a:p>
          <a:p>
            <a:pPr marL="0" indent="0">
              <a:lnSpc>
                <a:spcPct val="110000"/>
              </a:lnSpc>
              <a:buNone/>
            </a:pPr>
            <a:r>
              <a:rPr lang="en-GB" i="1"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King Charles III</a:t>
            </a:r>
            <a:endParaRPr lang="en-GB" i="1" spc="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290" name="Picture 2" descr="Prince Charles Arrives at Commonwealth Day Service as Queen Elizabeth Pulls  Out of Attending">
            <a:extLst>
              <a:ext uri="{FF2B5EF4-FFF2-40B4-BE49-F238E27FC236}">
                <a16:creationId xmlns:a16="http://schemas.microsoft.com/office/drawing/2014/main" id="{85C3C632-C67B-2D6E-CC4C-3600AE735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495" y="182562"/>
            <a:ext cx="5331072"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in front of a building&#10;&#10;Description automatically generated">
            <a:extLst>
              <a:ext uri="{FF2B5EF4-FFF2-40B4-BE49-F238E27FC236}">
                <a16:creationId xmlns:a16="http://schemas.microsoft.com/office/drawing/2014/main" id="{A6140A91-7DEF-C44B-BF07-6D054AA3A3F8}"/>
              </a:ext>
            </a:extLst>
          </p:cNvPr>
          <p:cNvPicPr>
            <a:picLocks noChangeAspect="1"/>
          </p:cNvPicPr>
          <p:nvPr/>
        </p:nvPicPr>
        <p:blipFill rotWithShape="1">
          <a:blip r:embed="rId3"/>
          <a:srcRect t="9918" r="-1" b="3916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9" name="Freeform: Shape 18">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20E538-EAF4-5546-9D8D-A90941CB9176}"/>
              </a:ext>
            </a:extLst>
          </p:cNvPr>
          <p:cNvSpPr>
            <a:spLocks noGrp="1"/>
          </p:cNvSpPr>
          <p:nvPr>
            <p:ph type="title"/>
          </p:nvPr>
        </p:nvSpPr>
        <p:spPr>
          <a:xfrm>
            <a:off x="477981" y="1122363"/>
            <a:ext cx="4023360" cy="3204134"/>
          </a:xfrm>
        </p:spPr>
        <p:txBody>
          <a:bodyPr vert="horz" lIns="91440" tIns="45720" rIns="91440" bIns="45720" rtlCol="0" anchor="b">
            <a:normAutofit/>
          </a:bodyPr>
          <a:lstStyle/>
          <a:p>
            <a:br>
              <a:rPr lang="en-US" sz="3700" dirty="0"/>
            </a:br>
            <a:r>
              <a:rPr lang="en-US" sz="3700" dirty="0">
                <a:latin typeface="Open Sans" panose="020B0606030504020204" pitchFamily="34" charset="0"/>
                <a:ea typeface="Open Sans" panose="020B0606030504020204" pitchFamily="34" charset="0"/>
                <a:cs typeface="Open Sans" panose="020B0606030504020204" pitchFamily="34" charset="0"/>
              </a:rPr>
              <a:t>Charles Philip Arthur George</a:t>
            </a:r>
            <a:br>
              <a:rPr lang="en-US" sz="3700" dirty="0">
                <a:latin typeface="Open Sans" panose="020B0606030504020204" pitchFamily="34" charset="0"/>
                <a:ea typeface="Open Sans" panose="020B0606030504020204" pitchFamily="34" charset="0"/>
                <a:cs typeface="Open Sans" panose="020B0606030504020204" pitchFamily="34" charset="0"/>
              </a:rPr>
            </a:br>
            <a:br>
              <a:rPr lang="en-US" sz="3700" dirty="0">
                <a:latin typeface="Open Sans" panose="020B0606030504020204" pitchFamily="34" charset="0"/>
                <a:ea typeface="Open Sans" panose="020B0606030504020204" pitchFamily="34" charset="0"/>
                <a:cs typeface="Open Sans" panose="020B0606030504020204" pitchFamily="34" charset="0"/>
              </a:rPr>
            </a:br>
            <a:r>
              <a:rPr lang="en-US" sz="3700" dirty="0">
                <a:latin typeface="Open Sans" panose="020B0606030504020204" pitchFamily="34" charset="0"/>
                <a:ea typeface="Open Sans" panose="020B0606030504020204" pitchFamily="34" charset="0"/>
                <a:cs typeface="Open Sans" panose="020B0606030504020204" pitchFamily="34" charset="0"/>
              </a:rPr>
              <a:t>14</a:t>
            </a:r>
            <a:r>
              <a:rPr lang="en-US" sz="3700" baseline="30000" dirty="0">
                <a:latin typeface="Open Sans" panose="020B0606030504020204" pitchFamily="34" charset="0"/>
                <a:ea typeface="Open Sans" panose="020B0606030504020204" pitchFamily="34" charset="0"/>
                <a:cs typeface="Open Sans" panose="020B0606030504020204" pitchFamily="34" charset="0"/>
              </a:rPr>
              <a:t>th</a:t>
            </a:r>
            <a:r>
              <a:rPr lang="en-US" sz="3700" dirty="0">
                <a:latin typeface="Open Sans" panose="020B0606030504020204" pitchFamily="34" charset="0"/>
                <a:ea typeface="Open Sans" panose="020B0606030504020204" pitchFamily="34" charset="0"/>
                <a:cs typeface="Open Sans" panose="020B0606030504020204" pitchFamily="34" charset="0"/>
              </a:rPr>
              <a:t> November 1948</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8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for a photo&#10;&#10;Description automatically generated">
            <a:extLst>
              <a:ext uri="{FF2B5EF4-FFF2-40B4-BE49-F238E27FC236}">
                <a16:creationId xmlns:a16="http://schemas.microsoft.com/office/drawing/2014/main" id="{A8939FD8-62CC-C648-B7D5-26FED99E561C}"/>
              </a:ext>
            </a:extLst>
          </p:cNvPr>
          <p:cNvPicPr>
            <a:picLocks noGrp="1" noChangeAspect="1"/>
          </p:cNvPicPr>
          <p:nvPr>
            <p:ph idx="1"/>
          </p:nvPr>
        </p:nvPicPr>
        <p:blipFill rotWithShape="1">
          <a:blip r:embed="rId2"/>
          <a:srcRect t="4841" r="-1" b="23409"/>
          <a:stretch/>
        </p:blipFill>
        <p:spPr>
          <a:xfrm>
            <a:off x="726508" y="491307"/>
            <a:ext cx="10918289" cy="5875385"/>
          </a:xfrm>
          <a:prstGeom prst="rect">
            <a:avLst/>
          </a:prstGeom>
        </p:spPr>
      </p:pic>
    </p:spTree>
    <p:extLst>
      <p:ext uri="{BB962C8B-B14F-4D97-AF65-F5344CB8AC3E}">
        <p14:creationId xmlns:p14="http://schemas.microsoft.com/office/powerpoint/2010/main" val="33544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posing for the camera&#10;&#10;Description automatically generated">
            <a:extLst>
              <a:ext uri="{FF2B5EF4-FFF2-40B4-BE49-F238E27FC236}">
                <a16:creationId xmlns:a16="http://schemas.microsoft.com/office/drawing/2014/main" id="{83D25497-CEDA-D54A-ADEA-F5CF71226FA5}"/>
              </a:ext>
            </a:extLst>
          </p:cNvPr>
          <p:cNvPicPr>
            <a:picLocks noGrp="1" noChangeAspect="1"/>
          </p:cNvPicPr>
          <p:nvPr>
            <p:ph idx="1"/>
          </p:nvPr>
        </p:nvPicPr>
        <p:blipFill rotWithShape="1">
          <a:blip r:embed="rId2"/>
          <a:srcRect b="1512"/>
          <a:stretch/>
        </p:blipFill>
        <p:spPr>
          <a:xfrm>
            <a:off x="1" y="10"/>
            <a:ext cx="12192000" cy="6003842"/>
          </a:xfrm>
          <a:custGeom>
            <a:avLst/>
            <a:gdLst>
              <a:gd name="connsiteX0" fmla="*/ 0 w 12187427"/>
              <a:gd name="connsiteY0" fmla="*/ 0 h 6003852"/>
              <a:gd name="connsiteX1" fmla="*/ 12187427 w 12187427"/>
              <a:gd name="connsiteY1" fmla="*/ 0 h 6003852"/>
              <a:gd name="connsiteX2" fmla="*/ 12187427 w 12187427"/>
              <a:gd name="connsiteY2" fmla="*/ 4772371 h 6003852"/>
              <a:gd name="connsiteX3" fmla="*/ 11865111 w 12187427"/>
              <a:gd name="connsiteY3" fmla="*/ 4913285 h 6003852"/>
              <a:gd name="connsiteX4" fmla="*/ 6096000 w 12187427"/>
              <a:gd name="connsiteY4" fmla="*/ 6003852 h 6003852"/>
              <a:gd name="connsiteX5" fmla="*/ 3601 w 12187427"/>
              <a:gd name="connsiteY5" fmla="*/ 4771946 h 6003852"/>
              <a:gd name="connsiteX6" fmla="*/ 0 w 12187427"/>
              <a:gd name="connsiteY6" fmla="*/ 4770223 h 6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30138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vestiture of the Prince of Wales - BBC 100">
            <a:extLst>
              <a:ext uri="{FF2B5EF4-FFF2-40B4-BE49-F238E27FC236}">
                <a16:creationId xmlns:a16="http://schemas.microsoft.com/office/drawing/2014/main" id="{E1BC7E54-2817-F878-0F83-A2EA49457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409" y="2195122"/>
            <a:ext cx="6894534" cy="3878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ABBF63-19F6-D9C4-3150-54423394046E}"/>
              </a:ext>
            </a:extLst>
          </p:cNvPr>
          <p:cNvSpPr txBox="1"/>
          <p:nvPr/>
        </p:nvSpPr>
        <p:spPr>
          <a:xfrm>
            <a:off x="390394" y="480034"/>
            <a:ext cx="11411211" cy="1200329"/>
          </a:xfrm>
          <a:prstGeom prst="rect">
            <a:avLst/>
          </a:prstGeom>
          <a:noFill/>
        </p:spPr>
        <p:txBody>
          <a:bodyPr wrap="square" rtlCol="0">
            <a:spAutoFit/>
          </a:bodyPr>
          <a:lstStyle/>
          <a:p>
            <a:pPr algn="ctr"/>
            <a:r>
              <a:rPr lang="en-GB" sz="3600" dirty="0">
                <a:latin typeface="Open Sans" panose="020B0606030504020204" pitchFamily="34" charset="0"/>
                <a:ea typeface="Open Sans" panose="020B0606030504020204" pitchFamily="34" charset="0"/>
                <a:cs typeface="Open Sans" panose="020B0606030504020204" pitchFamily="34" charset="0"/>
              </a:rPr>
              <a:t>Charles was invested as Prince of Wales </a:t>
            </a:r>
            <a:br>
              <a:rPr lang="en-GB" sz="3600" dirty="0">
                <a:latin typeface="Open Sans" panose="020B0606030504020204" pitchFamily="34" charset="0"/>
                <a:ea typeface="Open Sans" panose="020B0606030504020204" pitchFamily="34" charset="0"/>
                <a:cs typeface="Open Sans" panose="020B0606030504020204" pitchFamily="34" charset="0"/>
              </a:rPr>
            </a:br>
            <a:r>
              <a:rPr lang="en-GB" sz="3600" dirty="0">
                <a:latin typeface="Open Sans" panose="020B0606030504020204" pitchFamily="34" charset="0"/>
                <a:ea typeface="Open Sans" panose="020B0606030504020204" pitchFamily="34" charset="0"/>
                <a:cs typeface="Open Sans" panose="020B0606030504020204" pitchFamily="34" charset="0"/>
              </a:rPr>
              <a:t>on 1</a:t>
            </a:r>
            <a:r>
              <a:rPr lang="en-GB" sz="3600" baseline="30000" dirty="0">
                <a:latin typeface="Open Sans" panose="020B0606030504020204" pitchFamily="34" charset="0"/>
                <a:ea typeface="Open Sans" panose="020B0606030504020204" pitchFamily="34" charset="0"/>
                <a:cs typeface="Open Sans" panose="020B0606030504020204" pitchFamily="34" charset="0"/>
              </a:rPr>
              <a:t>st</a:t>
            </a:r>
            <a:r>
              <a:rPr lang="en-GB" sz="3600" dirty="0">
                <a:latin typeface="Open Sans" panose="020B0606030504020204" pitchFamily="34" charset="0"/>
                <a:ea typeface="Open Sans" panose="020B0606030504020204" pitchFamily="34" charset="0"/>
                <a:cs typeface="Open Sans" panose="020B0606030504020204" pitchFamily="34" charset="0"/>
              </a:rPr>
              <a:t> July 1969</a:t>
            </a:r>
          </a:p>
        </p:txBody>
      </p:sp>
    </p:spTree>
    <p:extLst>
      <p:ext uri="{BB962C8B-B14F-4D97-AF65-F5344CB8AC3E}">
        <p14:creationId xmlns:p14="http://schemas.microsoft.com/office/powerpoint/2010/main" val="4734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594F1B-F056-DE4C-962B-5983A1A255FA}"/>
              </a:ext>
            </a:extLst>
          </p:cNvPr>
          <p:cNvSpPr>
            <a:spLocks noGrp="1"/>
          </p:cNvSpPr>
          <p:nvPr>
            <p:ph type="title"/>
          </p:nvPr>
        </p:nvSpPr>
        <p:spPr>
          <a:xfrm>
            <a:off x="6460213" y="2349116"/>
            <a:ext cx="5542837" cy="1401448"/>
          </a:xfrm>
        </p:spPr>
        <p:txBody>
          <a:bodyPr vert="horz" lIns="91440" tIns="45720" rIns="91440" bIns="45720" rtlCol="0" anchor="t">
            <a:noAutofit/>
          </a:bodyPr>
          <a:lstStyle/>
          <a:p>
            <a:r>
              <a:rPr lang="en-US" kern="1200" dirty="0">
                <a:solidFill>
                  <a:srgbClr val="000000"/>
                </a:solidFill>
                <a:latin typeface="Open Sans" panose="020B0606030504020204" pitchFamily="34" charset="0"/>
                <a:ea typeface="Open Sans" panose="020B0606030504020204" pitchFamily="34" charset="0"/>
                <a:cs typeface="Open Sans" panose="020B0606030504020204" pitchFamily="34" charset="0"/>
              </a:rPr>
              <a:t>King Charles served in the Royal Airforce and Royal Navy from 1971-1976</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wearing a uniform&#10;&#10;Description automatically generated">
            <a:extLst>
              <a:ext uri="{FF2B5EF4-FFF2-40B4-BE49-F238E27FC236}">
                <a16:creationId xmlns:a16="http://schemas.microsoft.com/office/drawing/2014/main" id="{A3865D2F-996C-0D41-B9BA-653DC78FD307}"/>
              </a:ext>
            </a:extLst>
          </p:cNvPr>
          <p:cNvPicPr>
            <a:picLocks noGrp="1" noChangeAspect="1"/>
          </p:cNvPicPr>
          <p:nvPr>
            <p:ph idx="1"/>
          </p:nvPr>
        </p:nvPicPr>
        <p:blipFill rotWithShape="1">
          <a:blip r:embed="rId3">
            <a:alphaModFix/>
          </a:blip>
          <a:srcRect l="6473" r="1331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246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998">
              <a:srgbClr val="F4F7FB"/>
            </a:gs>
            <a:gs pos="7992">
              <a:srgbClr val="EEF2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8D93E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C56A04-080C-F71F-45C1-548749F17A33}"/>
              </a:ext>
            </a:extLst>
          </p:cNvPr>
          <p:cNvSpPr>
            <a:spLocks noGrp="1"/>
          </p:cNvSpPr>
          <p:nvPr>
            <p:ph idx="1"/>
          </p:nvPr>
        </p:nvSpPr>
        <p:spPr>
          <a:xfrm>
            <a:off x="8453265" y="1374687"/>
            <a:ext cx="4014225" cy="4349707"/>
          </a:xfrm>
        </p:spPr>
        <p:txBody>
          <a:bodyPr>
            <a:normAutofit/>
          </a:bodyPr>
          <a:lstStyle/>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Prince Charles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married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Lady Diana Spencer </a:t>
            </a:r>
          </a:p>
          <a:p>
            <a:pPr marL="0" indent="0">
              <a:buNone/>
            </a:pPr>
            <a:endParaRPr lang="en-GB" sz="3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3600" dirty="0">
                <a:latin typeface="Open Sans" panose="020B0606030504020204" pitchFamily="34" charset="0"/>
                <a:ea typeface="Open Sans" panose="020B0606030504020204" pitchFamily="34" charset="0"/>
                <a:cs typeface="Open Sans" panose="020B0606030504020204" pitchFamily="34" charset="0"/>
              </a:rPr>
              <a:t> </a:t>
            </a:r>
            <a:r>
              <a:rPr lang="en-GB" dirty="0">
                <a:latin typeface="Open Sans" panose="020B0606030504020204" pitchFamily="34" charset="0"/>
                <a:ea typeface="Open Sans" panose="020B0606030504020204" pitchFamily="34" charset="0"/>
                <a:cs typeface="Open Sans" panose="020B0606030504020204" pitchFamily="34" charset="0"/>
              </a:rPr>
              <a:t>29</a:t>
            </a:r>
            <a:r>
              <a:rPr lang="en-GB" baseline="30000" dirty="0">
                <a:latin typeface="Open Sans" panose="020B0606030504020204" pitchFamily="34" charset="0"/>
                <a:ea typeface="Open Sans" panose="020B0606030504020204" pitchFamily="34" charset="0"/>
                <a:cs typeface="Open Sans" panose="020B0606030504020204" pitchFamily="34" charset="0"/>
              </a:rPr>
              <a:t>th</a:t>
            </a:r>
            <a:r>
              <a:rPr lang="en-GB" dirty="0">
                <a:latin typeface="Open Sans" panose="020B0606030504020204" pitchFamily="34" charset="0"/>
                <a:ea typeface="Open Sans" panose="020B0606030504020204" pitchFamily="34" charset="0"/>
                <a:cs typeface="Open Sans" panose="020B0606030504020204" pitchFamily="34" charset="0"/>
              </a:rPr>
              <a:t> July 1981</a:t>
            </a:r>
          </a:p>
        </p:txBody>
      </p:sp>
      <p:pic>
        <p:nvPicPr>
          <p:cNvPr id="1026" name="Picture 2" descr="Wedding of Prince Charles and Lady Diana Spencer - Wikipedia">
            <a:extLst>
              <a:ext uri="{FF2B5EF4-FFF2-40B4-BE49-F238E27FC236}">
                <a16:creationId xmlns:a16="http://schemas.microsoft.com/office/drawing/2014/main" id="{1EF55202-442B-2413-BEDE-EBAD3E1BF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78413"/>
            <a:ext cx="7468848" cy="509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3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line of Prince Charles and Princess Diana's Relationship">
            <a:extLst>
              <a:ext uri="{FF2B5EF4-FFF2-40B4-BE49-F238E27FC236}">
                <a16:creationId xmlns:a16="http://schemas.microsoft.com/office/drawing/2014/main" id="{46997C6B-34F4-ABED-8E5B-3D57BB10B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68" y="128103"/>
            <a:ext cx="4841177" cy="3634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30+ Photos of Kate Middleton, Princess Diana, and Royals at the Polo">
            <a:extLst>
              <a:ext uri="{FF2B5EF4-FFF2-40B4-BE49-F238E27FC236}">
                <a16:creationId xmlns:a16="http://schemas.microsoft.com/office/drawing/2014/main" id="{F8F58827-901D-6EC5-FFCD-AEB094F75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67" y="3813814"/>
            <a:ext cx="4475377" cy="2916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ing Charles III facts: Monarch's age, wife, children, net worth and more  revealed - Smooth">
            <a:extLst>
              <a:ext uri="{FF2B5EF4-FFF2-40B4-BE49-F238E27FC236}">
                <a16:creationId xmlns:a16="http://schemas.microsoft.com/office/drawing/2014/main" id="{BC70B730-CDE0-9154-A062-4B2EAA387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862" y="2964820"/>
            <a:ext cx="6286500" cy="35337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F292F8A-C839-CA49-0DB0-3B68A075B8C1}"/>
              </a:ext>
            </a:extLst>
          </p:cNvPr>
          <p:cNvSpPr txBox="1">
            <a:spLocks/>
          </p:cNvSpPr>
          <p:nvPr/>
        </p:nvSpPr>
        <p:spPr>
          <a:xfrm>
            <a:off x="5703779" y="1134155"/>
            <a:ext cx="5754666" cy="108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latin typeface="Open Sans" panose="020B0606030504020204" pitchFamily="34" charset="0"/>
                <a:ea typeface="Open Sans" panose="020B0606030504020204" pitchFamily="34" charset="0"/>
                <a:cs typeface="Open Sans" panose="020B0606030504020204" pitchFamily="34" charset="0"/>
              </a:rPr>
              <a:t>Charles with his two sons William and Harry</a:t>
            </a:r>
          </a:p>
        </p:txBody>
      </p:sp>
    </p:spTree>
    <p:extLst>
      <p:ext uri="{BB962C8B-B14F-4D97-AF65-F5344CB8AC3E}">
        <p14:creationId xmlns:p14="http://schemas.microsoft.com/office/powerpoint/2010/main" val="1696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b60060-b38e-4fcc-ad15-e5b8a8f5aa60">
      <Terms xmlns="http://schemas.microsoft.com/office/infopath/2007/PartnerControls"/>
    </lcf76f155ced4ddcb4097134ff3c332f>
    <TaxCatchAll xmlns="c025ca3b-34e7-4fd8-9960-6953cbbb1e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A6AE62DC181D498E8F8AB284CC9932" ma:contentTypeVersion="13" ma:contentTypeDescription="Create a new document." ma:contentTypeScope="" ma:versionID="89d4cf233e0f4046fb107066e27b73ee">
  <xsd:schema xmlns:xsd="http://www.w3.org/2001/XMLSchema" xmlns:xs="http://www.w3.org/2001/XMLSchema" xmlns:p="http://schemas.microsoft.com/office/2006/metadata/properties" xmlns:ns2="49b60060-b38e-4fcc-ad15-e5b8a8f5aa60" xmlns:ns3="c025ca3b-34e7-4fd8-9960-6953cbbb1e63" targetNamespace="http://schemas.microsoft.com/office/2006/metadata/properties" ma:root="true" ma:fieldsID="a5b66d76174bdd5242ec0cf6211f8e13" ns2:_="" ns3:_="">
    <xsd:import namespace="49b60060-b38e-4fcc-ad15-e5b8a8f5aa60"/>
    <xsd:import namespace="c025ca3b-34e7-4fd8-9960-6953cbbb1e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60060-b38e-4fcc-ad15-e5b8a8f5a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b4eec62-8efd-47cf-aca1-522ad2b3e0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25ca3b-34e7-4fd8-9960-6953cbbb1e6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28e6322-25c8-4992-92cf-a2e78b12c0df}" ma:internalName="TaxCatchAll" ma:showField="CatchAllData" ma:web="c025ca3b-34e7-4fd8-9960-6953cbbb1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A15C93-21CF-45B0-AD9D-A958B2A167C2}">
  <ds:schemaRefs>
    <ds:schemaRef ds:uri="http://schemas.microsoft.com/sharepoint/v3/contenttype/forms"/>
  </ds:schemaRefs>
</ds:datastoreItem>
</file>

<file path=customXml/itemProps2.xml><?xml version="1.0" encoding="utf-8"?>
<ds:datastoreItem xmlns:ds="http://schemas.openxmlformats.org/officeDocument/2006/customXml" ds:itemID="{BAF7067E-B35F-4BA7-A0F1-5482E3FDA313}">
  <ds:schemaRefs>
    <ds:schemaRef ds:uri="http://purl.org/dc/elements/1.1/"/>
    <ds:schemaRef ds:uri="http://schemas.microsoft.com/office/2006/metadata/properties"/>
    <ds:schemaRef ds:uri="http://schemas.microsoft.com/office/infopath/2007/PartnerControls"/>
    <ds:schemaRef ds:uri="http://purl.org/dc/terms/"/>
    <ds:schemaRef ds:uri="c025ca3b-34e7-4fd8-9960-6953cbbb1e63"/>
    <ds:schemaRef ds:uri="http://schemas.microsoft.com/office/2006/documentManagement/types"/>
    <ds:schemaRef ds:uri="http://schemas.openxmlformats.org/package/2006/metadata/core-properties"/>
    <ds:schemaRef ds:uri="49b60060-b38e-4fcc-ad15-e5b8a8f5aa60"/>
    <ds:schemaRef ds:uri="http://www.w3.org/XML/1998/namespace"/>
    <ds:schemaRef ds:uri="http://purl.org/dc/dcmitype/"/>
  </ds:schemaRefs>
</ds:datastoreItem>
</file>

<file path=customXml/itemProps3.xml><?xml version="1.0" encoding="utf-8"?>
<ds:datastoreItem xmlns:ds="http://schemas.openxmlformats.org/officeDocument/2006/customXml" ds:itemID="{7C29D2A5-F9C2-4426-8E43-BC0C55DEA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60060-b38e-4fcc-ad15-e5b8a8f5aa60"/>
    <ds:schemaRef ds:uri="c025ca3b-34e7-4fd8-9960-6953cbbb1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TotalTime>
  <Words>669</Words>
  <Application>Microsoft Office PowerPoint</Application>
  <PresentationFormat>Widescreen</PresentationFormat>
  <Paragraphs>47</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graphik</vt:lpstr>
      <vt:lpstr>Open Sans</vt:lpstr>
      <vt:lpstr>ReithSans</vt:lpstr>
      <vt:lpstr>Office Theme</vt:lpstr>
      <vt:lpstr>King Charles III</vt:lpstr>
      <vt:lpstr>Defender of the Faith</vt:lpstr>
      <vt:lpstr> Charles Philip Arthur George  14th November 1948</vt:lpstr>
      <vt:lpstr>PowerPoint Presentation</vt:lpstr>
      <vt:lpstr>PowerPoint Presentation</vt:lpstr>
      <vt:lpstr>PowerPoint Presentation</vt:lpstr>
      <vt:lpstr>King Charles served in the Royal Airforce and Royal Navy from 1971-1976</vt:lpstr>
      <vt:lpstr>PowerPoint Presentation</vt:lpstr>
      <vt:lpstr>PowerPoint Presentation</vt:lpstr>
      <vt:lpstr>PowerPoint Presentation</vt:lpstr>
      <vt:lpstr>PowerPoint Presentation</vt:lpstr>
      <vt:lpstr>PowerPoint Presentation</vt:lpstr>
      <vt:lpstr>PowerPoint Presentation</vt:lpstr>
      <vt:lpstr>“Her Majesty The Queen – my beloved Mother – was an inspiration and example to me and to all my family, and we owe her the most heartfelt debt any family can owe to their mother; for her love, affection, guidance, understanding and example.” King Charles III</vt:lpstr>
      <vt:lpstr>PowerPoint Presentation</vt:lpstr>
      <vt:lpstr>The Coronation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Charles III</dc:title>
  <dc:creator>Helen Sage</dc:creator>
  <cp:lastModifiedBy>m merritt</cp:lastModifiedBy>
  <cp:revision>6</cp:revision>
  <dcterms:created xsi:type="dcterms:W3CDTF">2019-11-05T14:36:46Z</dcterms:created>
  <dcterms:modified xsi:type="dcterms:W3CDTF">2022-09-12T13:24:17Z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0x010100FDA6AE62DC181D498E8F8AB284CC9932</vt:lpwstr>
  </property>
  <property fmtid="{D5CDD505-2E9C-101B-9397-08002B2CF9AE}" pid="3" name="Order">
    <vt:r8>93900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