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sldIdLst>
    <p:sldId id="256" r:id="rId2"/>
    <p:sldId id="258" r:id="rId3"/>
    <p:sldId id="259" r:id="rId4"/>
    <p:sldId id="260" r:id="rId5"/>
    <p:sldId id="261" r:id="rId6"/>
    <p:sldId id="262" r:id="rId7"/>
    <p:sldId id="263" r:id="rId8"/>
    <p:sldId id="264" r:id="rId9"/>
    <p:sldId id="265"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9" d="100"/>
          <a:sy n="79" d="100"/>
        </p:scale>
        <p:origin x="9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63B50D-42CB-4A8A-B01F-FECE2D32FB1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281E15A-6180-4098-8863-1ED2F4BC31EA}">
      <dgm:prSet/>
      <dgm:spPr/>
      <dgm:t>
        <a:bodyPr/>
        <a:lstStyle/>
        <a:p>
          <a:r>
            <a:rPr lang="en-US" dirty="0"/>
            <a:t>We have been using </a:t>
          </a:r>
          <a:r>
            <a:rPr lang="en-US" dirty="0" err="1"/>
            <a:t>lego</a:t>
          </a:r>
          <a:r>
            <a:rPr lang="en-US" dirty="0"/>
            <a:t> therapy to help my friends and some of my autistic friends. </a:t>
          </a:r>
        </a:p>
      </dgm:t>
    </dgm:pt>
    <dgm:pt modelId="{4462B188-9101-4278-AD46-8EF506352A2C}" type="parTrans" cxnId="{7D076FFD-3FA6-44C1-940A-A101FFBBE0A8}">
      <dgm:prSet/>
      <dgm:spPr/>
      <dgm:t>
        <a:bodyPr/>
        <a:lstStyle/>
        <a:p>
          <a:endParaRPr lang="en-US"/>
        </a:p>
      </dgm:t>
    </dgm:pt>
    <dgm:pt modelId="{4DF22587-BDB3-4066-BD0D-AB9B03597130}" type="sibTrans" cxnId="{7D076FFD-3FA6-44C1-940A-A101FFBBE0A8}">
      <dgm:prSet/>
      <dgm:spPr/>
      <dgm:t>
        <a:bodyPr/>
        <a:lstStyle/>
        <a:p>
          <a:endParaRPr lang="en-US"/>
        </a:p>
      </dgm:t>
    </dgm:pt>
    <dgm:pt modelId="{90EA7967-B175-42F5-9CBA-0E3461A36F9A}">
      <dgm:prSet/>
      <dgm:spPr/>
      <dgm:t>
        <a:bodyPr/>
        <a:lstStyle/>
        <a:p>
          <a:r>
            <a:rPr lang="en-US" dirty="0"/>
            <a:t>We take part in </a:t>
          </a:r>
          <a:r>
            <a:rPr lang="en-US" dirty="0" err="1"/>
            <a:t>lego</a:t>
          </a:r>
          <a:r>
            <a:rPr lang="en-US" dirty="0"/>
            <a:t> therapy once a week and there are 3 of us in a group.  </a:t>
          </a:r>
        </a:p>
      </dgm:t>
    </dgm:pt>
    <dgm:pt modelId="{F997D3E4-1F2F-4A2B-A7ED-1E42F81100D3}" type="parTrans" cxnId="{44099699-6C0B-4B6C-BB8F-67BCB22CF414}">
      <dgm:prSet/>
      <dgm:spPr/>
      <dgm:t>
        <a:bodyPr/>
        <a:lstStyle/>
        <a:p>
          <a:endParaRPr lang="en-US"/>
        </a:p>
      </dgm:t>
    </dgm:pt>
    <dgm:pt modelId="{B57023C4-6599-419D-9A37-66A98C7C08E2}" type="sibTrans" cxnId="{44099699-6C0B-4B6C-BB8F-67BCB22CF414}">
      <dgm:prSet/>
      <dgm:spPr/>
      <dgm:t>
        <a:bodyPr/>
        <a:lstStyle/>
        <a:p>
          <a:endParaRPr lang="en-US"/>
        </a:p>
      </dgm:t>
    </dgm:pt>
    <dgm:pt modelId="{745EE7ED-7791-4035-A07C-DC7966D80482}" type="pres">
      <dgm:prSet presAssocID="{7863B50D-42CB-4A8A-B01F-FECE2D32FB12}" presName="vert0" presStyleCnt="0">
        <dgm:presLayoutVars>
          <dgm:dir/>
          <dgm:animOne val="branch"/>
          <dgm:animLvl val="lvl"/>
        </dgm:presLayoutVars>
      </dgm:prSet>
      <dgm:spPr/>
    </dgm:pt>
    <dgm:pt modelId="{7D756FB8-C4BB-439A-BCF9-43965ED62A46}" type="pres">
      <dgm:prSet presAssocID="{4281E15A-6180-4098-8863-1ED2F4BC31EA}" presName="thickLine" presStyleLbl="alignNode1" presStyleIdx="0" presStyleCnt="2"/>
      <dgm:spPr/>
    </dgm:pt>
    <dgm:pt modelId="{E54B1AF5-0FA4-49AD-B447-72365D6435A0}" type="pres">
      <dgm:prSet presAssocID="{4281E15A-6180-4098-8863-1ED2F4BC31EA}" presName="horz1" presStyleCnt="0"/>
      <dgm:spPr/>
    </dgm:pt>
    <dgm:pt modelId="{936DF664-48F9-44B1-9E5F-C563130CAC2E}" type="pres">
      <dgm:prSet presAssocID="{4281E15A-6180-4098-8863-1ED2F4BC31EA}" presName="tx1" presStyleLbl="revTx" presStyleIdx="0" presStyleCnt="2"/>
      <dgm:spPr/>
    </dgm:pt>
    <dgm:pt modelId="{EF7EF7C3-3C38-43D4-BB5A-9FEB5C666C73}" type="pres">
      <dgm:prSet presAssocID="{4281E15A-6180-4098-8863-1ED2F4BC31EA}" presName="vert1" presStyleCnt="0"/>
      <dgm:spPr/>
    </dgm:pt>
    <dgm:pt modelId="{85729D0C-83D1-4644-A77A-E1C5C8ECA0EA}" type="pres">
      <dgm:prSet presAssocID="{90EA7967-B175-42F5-9CBA-0E3461A36F9A}" presName="thickLine" presStyleLbl="alignNode1" presStyleIdx="1" presStyleCnt="2"/>
      <dgm:spPr/>
    </dgm:pt>
    <dgm:pt modelId="{C32DD06A-2628-44DC-A1D2-20523F0E3D15}" type="pres">
      <dgm:prSet presAssocID="{90EA7967-B175-42F5-9CBA-0E3461A36F9A}" presName="horz1" presStyleCnt="0"/>
      <dgm:spPr/>
    </dgm:pt>
    <dgm:pt modelId="{EDC7A835-EAD2-45ED-8B4D-EC6AE14879B5}" type="pres">
      <dgm:prSet presAssocID="{90EA7967-B175-42F5-9CBA-0E3461A36F9A}" presName="tx1" presStyleLbl="revTx" presStyleIdx="1" presStyleCnt="2"/>
      <dgm:spPr/>
    </dgm:pt>
    <dgm:pt modelId="{85EB5C19-E13D-4C97-BC35-81968ED7B664}" type="pres">
      <dgm:prSet presAssocID="{90EA7967-B175-42F5-9CBA-0E3461A36F9A}" presName="vert1" presStyleCnt="0"/>
      <dgm:spPr/>
    </dgm:pt>
  </dgm:ptLst>
  <dgm:cxnLst>
    <dgm:cxn modelId="{2E70850D-91D3-4A68-A896-1634BF219ACA}" type="presOf" srcId="{7863B50D-42CB-4A8A-B01F-FECE2D32FB12}" destId="{745EE7ED-7791-4035-A07C-DC7966D80482}" srcOrd="0" destOrd="0" presId="urn:microsoft.com/office/officeart/2008/layout/LinedList"/>
    <dgm:cxn modelId="{44099699-6C0B-4B6C-BB8F-67BCB22CF414}" srcId="{7863B50D-42CB-4A8A-B01F-FECE2D32FB12}" destId="{90EA7967-B175-42F5-9CBA-0E3461A36F9A}" srcOrd="1" destOrd="0" parTransId="{F997D3E4-1F2F-4A2B-A7ED-1E42F81100D3}" sibTransId="{B57023C4-6599-419D-9A37-66A98C7C08E2}"/>
    <dgm:cxn modelId="{344C2EA2-713F-43A7-8B80-3CD96C768B75}" type="presOf" srcId="{4281E15A-6180-4098-8863-1ED2F4BC31EA}" destId="{936DF664-48F9-44B1-9E5F-C563130CAC2E}" srcOrd="0" destOrd="0" presId="urn:microsoft.com/office/officeart/2008/layout/LinedList"/>
    <dgm:cxn modelId="{0FC487E1-AEC9-438D-A201-55EF1CC8462C}" type="presOf" srcId="{90EA7967-B175-42F5-9CBA-0E3461A36F9A}" destId="{EDC7A835-EAD2-45ED-8B4D-EC6AE14879B5}" srcOrd="0" destOrd="0" presId="urn:microsoft.com/office/officeart/2008/layout/LinedList"/>
    <dgm:cxn modelId="{7D076FFD-3FA6-44C1-940A-A101FFBBE0A8}" srcId="{7863B50D-42CB-4A8A-B01F-FECE2D32FB12}" destId="{4281E15A-6180-4098-8863-1ED2F4BC31EA}" srcOrd="0" destOrd="0" parTransId="{4462B188-9101-4278-AD46-8EF506352A2C}" sibTransId="{4DF22587-BDB3-4066-BD0D-AB9B03597130}"/>
    <dgm:cxn modelId="{6A276C79-F319-419F-83B3-16E2D8270E35}" type="presParOf" srcId="{745EE7ED-7791-4035-A07C-DC7966D80482}" destId="{7D756FB8-C4BB-439A-BCF9-43965ED62A46}" srcOrd="0" destOrd="0" presId="urn:microsoft.com/office/officeart/2008/layout/LinedList"/>
    <dgm:cxn modelId="{888E99E9-CE57-4D6B-93F7-E93BB43FCE59}" type="presParOf" srcId="{745EE7ED-7791-4035-A07C-DC7966D80482}" destId="{E54B1AF5-0FA4-49AD-B447-72365D6435A0}" srcOrd="1" destOrd="0" presId="urn:microsoft.com/office/officeart/2008/layout/LinedList"/>
    <dgm:cxn modelId="{B45BF14D-7975-43BA-868C-B0696B1FEB96}" type="presParOf" srcId="{E54B1AF5-0FA4-49AD-B447-72365D6435A0}" destId="{936DF664-48F9-44B1-9E5F-C563130CAC2E}" srcOrd="0" destOrd="0" presId="urn:microsoft.com/office/officeart/2008/layout/LinedList"/>
    <dgm:cxn modelId="{A8EDB271-6000-4BDA-8481-EAE18A5237AB}" type="presParOf" srcId="{E54B1AF5-0FA4-49AD-B447-72365D6435A0}" destId="{EF7EF7C3-3C38-43D4-BB5A-9FEB5C666C73}" srcOrd="1" destOrd="0" presId="urn:microsoft.com/office/officeart/2008/layout/LinedList"/>
    <dgm:cxn modelId="{76EE1D31-F5A9-47C7-AFC2-B0AE50A51D4C}" type="presParOf" srcId="{745EE7ED-7791-4035-A07C-DC7966D80482}" destId="{85729D0C-83D1-4644-A77A-E1C5C8ECA0EA}" srcOrd="2" destOrd="0" presId="urn:microsoft.com/office/officeart/2008/layout/LinedList"/>
    <dgm:cxn modelId="{16AAD010-3D4D-45EC-8B31-75AF2DD4EC1C}" type="presParOf" srcId="{745EE7ED-7791-4035-A07C-DC7966D80482}" destId="{C32DD06A-2628-44DC-A1D2-20523F0E3D15}" srcOrd="3" destOrd="0" presId="urn:microsoft.com/office/officeart/2008/layout/LinedList"/>
    <dgm:cxn modelId="{086534E1-656C-4817-A048-93800FEE82A1}" type="presParOf" srcId="{C32DD06A-2628-44DC-A1D2-20523F0E3D15}" destId="{EDC7A835-EAD2-45ED-8B4D-EC6AE14879B5}" srcOrd="0" destOrd="0" presId="urn:microsoft.com/office/officeart/2008/layout/LinedList"/>
    <dgm:cxn modelId="{25C4501D-D9B1-4001-BA1F-F7711DBE51F4}" type="presParOf" srcId="{C32DD06A-2628-44DC-A1D2-20523F0E3D15}" destId="{85EB5C19-E13D-4C97-BC35-81968ED7B66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EAACC7-6AAE-4C4C-8A52-76CAC36583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47D218E-4E2B-42EE-A747-47C71B244561}">
      <dgm:prSet/>
      <dgm:spPr/>
      <dgm:t>
        <a:bodyPr/>
        <a:lstStyle/>
        <a:p>
          <a:pPr rtl="0"/>
          <a:r>
            <a:rPr lang="en-US" b="0" dirty="0"/>
            <a:t>The engineer has the instructions and is in charge of the building plan.</a:t>
          </a:r>
          <a:endParaRPr lang="en-US" b="0" dirty="0">
            <a:latin typeface="Calibri Light" panose="020F0302020204030204"/>
          </a:endParaRPr>
        </a:p>
      </dgm:t>
    </dgm:pt>
    <dgm:pt modelId="{8173D35B-1C91-4485-838E-7A32A2215111}" type="parTrans" cxnId="{CBE88319-3E5C-438E-A9B3-D67FC4859DB9}">
      <dgm:prSet/>
      <dgm:spPr/>
      <dgm:t>
        <a:bodyPr/>
        <a:lstStyle/>
        <a:p>
          <a:endParaRPr lang="en-US"/>
        </a:p>
      </dgm:t>
    </dgm:pt>
    <dgm:pt modelId="{3C075A3F-2376-46FA-99DC-4D1786F4ED7D}" type="sibTrans" cxnId="{CBE88319-3E5C-438E-A9B3-D67FC4859DB9}">
      <dgm:prSet/>
      <dgm:spPr/>
      <dgm:t>
        <a:bodyPr/>
        <a:lstStyle/>
        <a:p>
          <a:endParaRPr lang="en-US"/>
        </a:p>
      </dgm:t>
    </dgm:pt>
    <dgm:pt modelId="{31523A84-9AB9-414A-8A2C-096D6558B16D}">
      <dgm:prSet phldr="0"/>
      <dgm:spPr/>
      <dgm:t>
        <a:bodyPr/>
        <a:lstStyle/>
        <a:p>
          <a:pPr rtl="0"/>
          <a:r>
            <a:rPr lang="en-US" dirty="0">
              <a:latin typeface="Calibri"/>
              <a:cs typeface="Calibri"/>
            </a:rPr>
            <a:t>The engineer tells the </a:t>
          </a:r>
          <a:r>
            <a:rPr lang="en-US" b="1" dirty="0">
              <a:latin typeface="Calibri"/>
              <a:cs typeface="Calibri"/>
            </a:rPr>
            <a:t>supplier </a:t>
          </a:r>
          <a:r>
            <a:rPr lang="en-US" dirty="0">
              <a:latin typeface="Calibri"/>
              <a:cs typeface="Calibri"/>
            </a:rPr>
            <a:t>and </a:t>
          </a:r>
          <a:r>
            <a:rPr lang="en-US" b="1" dirty="0">
              <a:latin typeface="Calibri"/>
              <a:cs typeface="Calibri"/>
            </a:rPr>
            <a:t>builder </a:t>
          </a:r>
          <a:r>
            <a:rPr lang="en-US" b="0" dirty="0">
              <a:latin typeface="Calibri"/>
              <a:cs typeface="Calibri"/>
            </a:rPr>
            <a:t>what to do</a:t>
          </a:r>
          <a:r>
            <a:rPr lang="en-US" dirty="0">
              <a:latin typeface="Calibri"/>
              <a:cs typeface="Calibri"/>
            </a:rPr>
            <a:t> but cannot touch the bricks or show them the instructions!</a:t>
          </a:r>
        </a:p>
      </dgm:t>
    </dgm:pt>
    <dgm:pt modelId="{C0AF4A74-FDD8-42C3-A8D7-E469EDB290FF}" type="parTrans" cxnId="{4D163FD0-FB35-4C48-A491-75866220C201}">
      <dgm:prSet/>
      <dgm:spPr/>
      <dgm:t>
        <a:bodyPr/>
        <a:lstStyle/>
        <a:p>
          <a:endParaRPr lang="en-GB"/>
        </a:p>
      </dgm:t>
    </dgm:pt>
    <dgm:pt modelId="{DC43CD4A-0393-4B65-AB5B-DB943FAAE866}" type="sibTrans" cxnId="{4D163FD0-FB35-4C48-A491-75866220C201}">
      <dgm:prSet/>
      <dgm:spPr/>
      <dgm:t>
        <a:bodyPr/>
        <a:lstStyle/>
        <a:p>
          <a:endParaRPr lang="en-US"/>
        </a:p>
      </dgm:t>
    </dgm:pt>
    <dgm:pt modelId="{E8766DDC-CB74-4104-ABFA-9DCB8AF89B23}" type="pres">
      <dgm:prSet presAssocID="{1AEAACC7-6AAE-4C4C-8A52-76CAC36583D5}" presName="diagram" presStyleCnt="0">
        <dgm:presLayoutVars>
          <dgm:dir/>
          <dgm:resizeHandles val="exact"/>
        </dgm:presLayoutVars>
      </dgm:prSet>
      <dgm:spPr/>
    </dgm:pt>
    <dgm:pt modelId="{5F10BD1F-72E8-4B20-8DC8-0459FE04C9B5}" type="pres">
      <dgm:prSet presAssocID="{447D218E-4E2B-42EE-A747-47C71B244561}" presName="node" presStyleLbl="node1" presStyleIdx="0" presStyleCnt="2">
        <dgm:presLayoutVars>
          <dgm:bulletEnabled val="1"/>
        </dgm:presLayoutVars>
      </dgm:prSet>
      <dgm:spPr/>
    </dgm:pt>
    <dgm:pt modelId="{9F42B2A6-07B8-4851-9005-A8FBB19BB92E}" type="pres">
      <dgm:prSet presAssocID="{3C075A3F-2376-46FA-99DC-4D1786F4ED7D}" presName="sibTrans" presStyleCnt="0"/>
      <dgm:spPr/>
    </dgm:pt>
    <dgm:pt modelId="{2D5F23CC-1EE5-4715-84B7-A2D105613D6B}" type="pres">
      <dgm:prSet presAssocID="{31523A84-9AB9-414A-8A2C-096D6558B16D}" presName="node" presStyleLbl="node1" presStyleIdx="1" presStyleCnt="2">
        <dgm:presLayoutVars>
          <dgm:bulletEnabled val="1"/>
        </dgm:presLayoutVars>
      </dgm:prSet>
      <dgm:spPr/>
    </dgm:pt>
  </dgm:ptLst>
  <dgm:cxnLst>
    <dgm:cxn modelId="{CBE88319-3E5C-438E-A9B3-D67FC4859DB9}" srcId="{1AEAACC7-6AAE-4C4C-8A52-76CAC36583D5}" destId="{447D218E-4E2B-42EE-A747-47C71B244561}" srcOrd="0" destOrd="0" parTransId="{8173D35B-1C91-4485-838E-7A32A2215111}" sibTransId="{3C075A3F-2376-46FA-99DC-4D1786F4ED7D}"/>
    <dgm:cxn modelId="{B216625B-61E7-44A2-B343-DEE38CFE5277}" type="presOf" srcId="{1AEAACC7-6AAE-4C4C-8A52-76CAC36583D5}" destId="{E8766DDC-CB74-4104-ABFA-9DCB8AF89B23}" srcOrd="0" destOrd="0" presId="urn:microsoft.com/office/officeart/2005/8/layout/default"/>
    <dgm:cxn modelId="{4D01EE50-8447-40A5-ADA7-6B8C92687983}" type="presOf" srcId="{31523A84-9AB9-414A-8A2C-096D6558B16D}" destId="{2D5F23CC-1EE5-4715-84B7-A2D105613D6B}" srcOrd="0" destOrd="0" presId="urn:microsoft.com/office/officeart/2005/8/layout/default"/>
    <dgm:cxn modelId="{B7695A9D-0061-4CBC-AC9B-DBF975DF7979}" type="presOf" srcId="{447D218E-4E2B-42EE-A747-47C71B244561}" destId="{5F10BD1F-72E8-4B20-8DC8-0459FE04C9B5}" srcOrd="0" destOrd="0" presId="urn:microsoft.com/office/officeart/2005/8/layout/default"/>
    <dgm:cxn modelId="{4D163FD0-FB35-4C48-A491-75866220C201}" srcId="{1AEAACC7-6AAE-4C4C-8A52-76CAC36583D5}" destId="{31523A84-9AB9-414A-8A2C-096D6558B16D}" srcOrd="1" destOrd="0" parTransId="{C0AF4A74-FDD8-42C3-A8D7-E469EDB290FF}" sibTransId="{DC43CD4A-0393-4B65-AB5B-DB943FAAE866}"/>
    <dgm:cxn modelId="{3016CE0C-2324-4A13-9C7E-3C5FE52B720E}" type="presParOf" srcId="{E8766DDC-CB74-4104-ABFA-9DCB8AF89B23}" destId="{5F10BD1F-72E8-4B20-8DC8-0459FE04C9B5}" srcOrd="0" destOrd="0" presId="urn:microsoft.com/office/officeart/2005/8/layout/default"/>
    <dgm:cxn modelId="{8E4DF247-AB58-4506-A243-CE80F7E48C2B}" type="presParOf" srcId="{E8766DDC-CB74-4104-ABFA-9DCB8AF89B23}" destId="{9F42B2A6-07B8-4851-9005-A8FBB19BB92E}" srcOrd="1" destOrd="0" presId="urn:microsoft.com/office/officeart/2005/8/layout/default"/>
    <dgm:cxn modelId="{FE11623E-D6CD-4968-9BE2-E1EABFD36AEF}" type="presParOf" srcId="{E8766DDC-CB74-4104-ABFA-9DCB8AF89B23}" destId="{2D5F23CC-1EE5-4715-84B7-A2D105613D6B}"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56FB8-C4BB-439A-BCF9-43965ED62A46}">
      <dsp:nvSpPr>
        <dsp:cNvPr id="0" name=""/>
        <dsp:cNvSpPr/>
      </dsp:nvSpPr>
      <dsp:spPr>
        <a:xfrm>
          <a:off x="0" y="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6DF664-48F9-44B1-9E5F-C563130CAC2E}">
      <dsp:nvSpPr>
        <dsp:cNvPr id="0" name=""/>
        <dsp:cNvSpPr/>
      </dsp:nvSpPr>
      <dsp:spPr>
        <a:xfrm>
          <a:off x="0" y="0"/>
          <a:ext cx="6291714" cy="2753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dirty="0"/>
            <a:t>We have been using </a:t>
          </a:r>
          <a:r>
            <a:rPr lang="en-US" sz="4300" kern="1200" dirty="0" err="1"/>
            <a:t>lego</a:t>
          </a:r>
          <a:r>
            <a:rPr lang="en-US" sz="4300" kern="1200" dirty="0"/>
            <a:t> therapy to help my friends and some of my autistic friends. </a:t>
          </a:r>
        </a:p>
      </dsp:txBody>
      <dsp:txXfrm>
        <a:off x="0" y="0"/>
        <a:ext cx="6291714" cy="2753076"/>
      </dsp:txXfrm>
    </dsp:sp>
    <dsp:sp modelId="{85729D0C-83D1-4644-A77A-E1C5C8ECA0EA}">
      <dsp:nvSpPr>
        <dsp:cNvPr id="0" name=""/>
        <dsp:cNvSpPr/>
      </dsp:nvSpPr>
      <dsp:spPr>
        <a:xfrm>
          <a:off x="0" y="2753076"/>
          <a:ext cx="629171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C7A835-EAD2-45ED-8B4D-EC6AE14879B5}">
      <dsp:nvSpPr>
        <dsp:cNvPr id="0" name=""/>
        <dsp:cNvSpPr/>
      </dsp:nvSpPr>
      <dsp:spPr>
        <a:xfrm>
          <a:off x="0" y="2753076"/>
          <a:ext cx="6291714" cy="2753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dirty="0"/>
            <a:t>We take part in </a:t>
          </a:r>
          <a:r>
            <a:rPr lang="en-US" sz="4300" kern="1200" dirty="0" err="1"/>
            <a:t>lego</a:t>
          </a:r>
          <a:r>
            <a:rPr lang="en-US" sz="4300" kern="1200" dirty="0"/>
            <a:t> therapy once a week and there are 3 of us in a group.  </a:t>
          </a:r>
        </a:p>
      </dsp:txBody>
      <dsp:txXfrm>
        <a:off x="0" y="2753076"/>
        <a:ext cx="6291714" cy="2753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0BD1F-72E8-4B20-8DC8-0459FE04C9B5}">
      <dsp:nvSpPr>
        <dsp:cNvPr id="0" name=""/>
        <dsp:cNvSpPr/>
      </dsp:nvSpPr>
      <dsp:spPr>
        <a:xfrm>
          <a:off x="868475" y="680"/>
          <a:ext cx="4402705" cy="26416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0" kern="1200" dirty="0"/>
            <a:t>The engineer has the instructions and is in charge of the building plan.</a:t>
          </a:r>
          <a:endParaRPr lang="en-US" sz="3200" b="0" kern="1200" dirty="0">
            <a:latin typeface="Calibri Light" panose="020F0302020204030204"/>
          </a:endParaRPr>
        </a:p>
      </dsp:txBody>
      <dsp:txXfrm>
        <a:off x="868475" y="680"/>
        <a:ext cx="4402705" cy="2641623"/>
      </dsp:txXfrm>
    </dsp:sp>
    <dsp:sp modelId="{2D5F23CC-1EE5-4715-84B7-A2D105613D6B}">
      <dsp:nvSpPr>
        <dsp:cNvPr id="0" name=""/>
        <dsp:cNvSpPr/>
      </dsp:nvSpPr>
      <dsp:spPr>
        <a:xfrm>
          <a:off x="5711451" y="680"/>
          <a:ext cx="4402705" cy="264162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latin typeface="Calibri"/>
              <a:cs typeface="Calibri"/>
            </a:rPr>
            <a:t>The engineer tells the </a:t>
          </a:r>
          <a:r>
            <a:rPr lang="en-US" sz="3200" b="1" kern="1200" dirty="0">
              <a:latin typeface="Calibri"/>
              <a:cs typeface="Calibri"/>
            </a:rPr>
            <a:t>supplier </a:t>
          </a:r>
          <a:r>
            <a:rPr lang="en-US" sz="3200" kern="1200" dirty="0">
              <a:latin typeface="Calibri"/>
              <a:cs typeface="Calibri"/>
            </a:rPr>
            <a:t>and </a:t>
          </a:r>
          <a:r>
            <a:rPr lang="en-US" sz="3200" b="1" kern="1200" dirty="0">
              <a:latin typeface="Calibri"/>
              <a:cs typeface="Calibri"/>
            </a:rPr>
            <a:t>builder </a:t>
          </a:r>
          <a:r>
            <a:rPr lang="en-US" sz="3200" b="0" kern="1200" dirty="0">
              <a:latin typeface="Calibri"/>
              <a:cs typeface="Calibri"/>
            </a:rPr>
            <a:t>what to do</a:t>
          </a:r>
          <a:r>
            <a:rPr lang="en-US" sz="3200" kern="1200" dirty="0">
              <a:latin typeface="Calibri"/>
              <a:cs typeface="Calibri"/>
            </a:rPr>
            <a:t> but cannot touch the bricks or show them the instructions!</a:t>
          </a:r>
        </a:p>
      </dsp:txBody>
      <dsp:txXfrm>
        <a:off x="5711451" y="680"/>
        <a:ext cx="4402705" cy="264162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41640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12560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5148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3268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6724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8120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374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31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2897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2418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7571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37655103"/>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AEDA42-CD8F-4125-8F80-F275CA60E073}"/>
              </a:ext>
            </a:extLst>
          </p:cNvPr>
          <p:cNvPicPr>
            <a:picLocks noChangeAspect="1"/>
          </p:cNvPicPr>
          <p:nvPr/>
        </p:nvPicPr>
        <p:blipFill rotWithShape="1">
          <a:blip r:embed="rId2">
            <a:alphaModFix amt="84000"/>
          </a:blip>
          <a:srcRect t="614" r="-2" b="15358"/>
          <a:stretch/>
        </p:blipFill>
        <p:spPr>
          <a:xfrm>
            <a:off x="20" y="10"/>
            <a:ext cx="12191980" cy="6857990"/>
          </a:xfrm>
          <a:prstGeom prst="rect">
            <a:avLst/>
          </a:prstGeom>
        </p:spPr>
      </p:pic>
      <p:sp>
        <p:nvSpPr>
          <p:cNvPr id="2" name="Title 1"/>
          <p:cNvSpPr>
            <a:spLocks noGrp="1"/>
          </p:cNvSpPr>
          <p:nvPr>
            <p:ph type="ctrTitle"/>
          </p:nvPr>
        </p:nvSpPr>
        <p:spPr>
          <a:xfrm>
            <a:off x="2190750" y="2233612"/>
            <a:ext cx="8052214" cy="2545939"/>
          </a:xfrm>
          <a:ln w="57150">
            <a:solidFill>
              <a:srgbClr val="FF0000"/>
            </a:solidFill>
            <a:prstDash val="sysDot"/>
            <a:extLst>
              <a:ext uri="{C807C97D-BFC1-408E-A445-0C87EB9F89A2}">
                <ask:lineSketchStyleProps xmlns:ask="http://schemas.microsoft.com/office/drawing/2018/sketchyshapes" sd="3499211612">
                  <a:custGeom>
                    <a:avLst/>
                    <a:gdLst>
                      <a:gd name="connsiteX0" fmla="*/ 0 w 8052214"/>
                      <a:gd name="connsiteY0" fmla="*/ 0 h 2545939"/>
                      <a:gd name="connsiteX1" fmla="*/ 509974 w 8052214"/>
                      <a:gd name="connsiteY1" fmla="*/ 0 h 2545939"/>
                      <a:gd name="connsiteX2" fmla="*/ 939425 w 8052214"/>
                      <a:gd name="connsiteY2" fmla="*/ 0 h 2545939"/>
                      <a:gd name="connsiteX3" fmla="*/ 1449399 w 8052214"/>
                      <a:gd name="connsiteY3" fmla="*/ 0 h 2545939"/>
                      <a:gd name="connsiteX4" fmla="*/ 2039894 w 8052214"/>
                      <a:gd name="connsiteY4" fmla="*/ 0 h 2545939"/>
                      <a:gd name="connsiteX5" fmla="*/ 2791434 w 8052214"/>
                      <a:gd name="connsiteY5" fmla="*/ 0 h 2545939"/>
                      <a:gd name="connsiteX6" fmla="*/ 3301408 w 8052214"/>
                      <a:gd name="connsiteY6" fmla="*/ 0 h 2545939"/>
                      <a:gd name="connsiteX7" fmla="*/ 3891903 w 8052214"/>
                      <a:gd name="connsiteY7" fmla="*/ 0 h 2545939"/>
                      <a:gd name="connsiteX8" fmla="*/ 4562921 w 8052214"/>
                      <a:gd name="connsiteY8" fmla="*/ 0 h 2545939"/>
                      <a:gd name="connsiteX9" fmla="*/ 5314461 w 8052214"/>
                      <a:gd name="connsiteY9" fmla="*/ 0 h 2545939"/>
                      <a:gd name="connsiteX10" fmla="*/ 5824435 w 8052214"/>
                      <a:gd name="connsiteY10" fmla="*/ 0 h 2545939"/>
                      <a:gd name="connsiteX11" fmla="*/ 6575975 w 8052214"/>
                      <a:gd name="connsiteY11" fmla="*/ 0 h 2545939"/>
                      <a:gd name="connsiteX12" fmla="*/ 7327515 w 8052214"/>
                      <a:gd name="connsiteY12" fmla="*/ 0 h 2545939"/>
                      <a:gd name="connsiteX13" fmla="*/ 8052214 w 8052214"/>
                      <a:gd name="connsiteY13" fmla="*/ 0 h 2545939"/>
                      <a:gd name="connsiteX14" fmla="*/ 8052214 w 8052214"/>
                      <a:gd name="connsiteY14" fmla="*/ 636485 h 2545939"/>
                      <a:gd name="connsiteX15" fmla="*/ 8052214 w 8052214"/>
                      <a:gd name="connsiteY15" fmla="*/ 1222051 h 2545939"/>
                      <a:gd name="connsiteX16" fmla="*/ 8052214 w 8052214"/>
                      <a:gd name="connsiteY16" fmla="*/ 1909454 h 2545939"/>
                      <a:gd name="connsiteX17" fmla="*/ 8052214 w 8052214"/>
                      <a:gd name="connsiteY17" fmla="*/ 2545939 h 2545939"/>
                      <a:gd name="connsiteX18" fmla="*/ 7542240 w 8052214"/>
                      <a:gd name="connsiteY18" fmla="*/ 2545939 h 2545939"/>
                      <a:gd name="connsiteX19" fmla="*/ 6951745 w 8052214"/>
                      <a:gd name="connsiteY19" fmla="*/ 2545939 h 2545939"/>
                      <a:gd name="connsiteX20" fmla="*/ 6119683 w 8052214"/>
                      <a:gd name="connsiteY20" fmla="*/ 2545939 h 2545939"/>
                      <a:gd name="connsiteX21" fmla="*/ 5368143 w 8052214"/>
                      <a:gd name="connsiteY21" fmla="*/ 2545939 h 2545939"/>
                      <a:gd name="connsiteX22" fmla="*/ 4777647 w 8052214"/>
                      <a:gd name="connsiteY22" fmla="*/ 2545939 h 2545939"/>
                      <a:gd name="connsiteX23" fmla="*/ 4106629 w 8052214"/>
                      <a:gd name="connsiteY23" fmla="*/ 2545939 h 2545939"/>
                      <a:gd name="connsiteX24" fmla="*/ 3516133 w 8052214"/>
                      <a:gd name="connsiteY24" fmla="*/ 2545939 h 2545939"/>
                      <a:gd name="connsiteX25" fmla="*/ 3006160 w 8052214"/>
                      <a:gd name="connsiteY25" fmla="*/ 2545939 h 2545939"/>
                      <a:gd name="connsiteX26" fmla="*/ 2415664 w 8052214"/>
                      <a:gd name="connsiteY26" fmla="*/ 2545939 h 2545939"/>
                      <a:gd name="connsiteX27" fmla="*/ 1583602 w 8052214"/>
                      <a:gd name="connsiteY27" fmla="*/ 2545939 h 2545939"/>
                      <a:gd name="connsiteX28" fmla="*/ 1154151 w 8052214"/>
                      <a:gd name="connsiteY28" fmla="*/ 2545939 h 2545939"/>
                      <a:gd name="connsiteX29" fmla="*/ 724699 w 8052214"/>
                      <a:gd name="connsiteY29" fmla="*/ 2545939 h 2545939"/>
                      <a:gd name="connsiteX30" fmla="*/ 0 w 8052214"/>
                      <a:gd name="connsiteY30" fmla="*/ 2545939 h 2545939"/>
                      <a:gd name="connsiteX31" fmla="*/ 0 w 8052214"/>
                      <a:gd name="connsiteY31" fmla="*/ 1934914 h 2545939"/>
                      <a:gd name="connsiteX32" fmla="*/ 0 w 8052214"/>
                      <a:gd name="connsiteY32" fmla="*/ 1298429 h 2545939"/>
                      <a:gd name="connsiteX33" fmla="*/ 0 w 8052214"/>
                      <a:gd name="connsiteY33" fmla="*/ 712863 h 2545939"/>
                      <a:gd name="connsiteX34" fmla="*/ 0 w 8052214"/>
                      <a:gd name="connsiteY34" fmla="*/ 0 h 254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52214" h="2545939" fill="none" extrusionOk="0">
                        <a:moveTo>
                          <a:pt x="0" y="0"/>
                        </a:moveTo>
                        <a:cubicBezTo>
                          <a:pt x="241780" y="-11002"/>
                          <a:pt x="387445" y="18659"/>
                          <a:pt x="509974" y="0"/>
                        </a:cubicBezTo>
                        <a:cubicBezTo>
                          <a:pt x="632503" y="-18659"/>
                          <a:pt x="727152" y="16590"/>
                          <a:pt x="939425" y="0"/>
                        </a:cubicBezTo>
                        <a:cubicBezTo>
                          <a:pt x="1151698" y="-16590"/>
                          <a:pt x="1290857" y="11906"/>
                          <a:pt x="1449399" y="0"/>
                        </a:cubicBezTo>
                        <a:cubicBezTo>
                          <a:pt x="1607941" y="-11906"/>
                          <a:pt x="1775754" y="7119"/>
                          <a:pt x="2039894" y="0"/>
                        </a:cubicBezTo>
                        <a:cubicBezTo>
                          <a:pt x="2304034" y="-7119"/>
                          <a:pt x="2483802" y="-30030"/>
                          <a:pt x="2791434" y="0"/>
                        </a:cubicBezTo>
                        <a:cubicBezTo>
                          <a:pt x="3099066" y="30030"/>
                          <a:pt x="3198091" y="-15411"/>
                          <a:pt x="3301408" y="0"/>
                        </a:cubicBezTo>
                        <a:cubicBezTo>
                          <a:pt x="3404725" y="15411"/>
                          <a:pt x="3649215" y="6810"/>
                          <a:pt x="3891903" y="0"/>
                        </a:cubicBezTo>
                        <a:cubicBezTo>
                          <a:pt x="4134592" y="-6810"/>
                          <a:pt x="4352848" y="-23308"/>
                          <a:pt x="4562921" y="0"/>
                        </a:cubicBezTo>
                        <a:cubicBezTo>
                          <a:pt x="4772994" y="23308"/>
                          <a:pt x="5001706" y="22253"/>
                          <a:pt x="5314461" y="0"/>
                        </a:cubicBezTo>
                        <a:cubicBezTo>
                          <a:pt x="5627216" y="-22253"/>
                          <a:pt x="5673662" y="24190"/>
                          <a:pt x="5824435" y="0"/>
                        </a:cubicBezTo>
                        <a:cubicBezTo>
                          <a:pt x="5975208" y="-24190"/>
                          <a:pt x="6260250" y="-16174"/>
                          <a:pt x="6575975" y="0"/>
                        </a:cubicBezTo>
                        <a:cubicBezTo>
                          <a:pt x="6891700" y="16174"/>
                          <a:pt x="7092241" y="-15732"/>
                          <a:pt x="7327515" y="0"/>
                        </a:cubicBezTo>
                        <a:cubicBezTo>
                          <a:pt x="7562789" y="15732"/>
                          <a:pt x="7825301" y="-31756"/>
                          <a:pt x="8052214" y="0"/>
                        </a:cubicBezTo>
                        <a:cubicBezTo>
                          <a:pt x="8078015" y="236307"/>
                          <a:pt x="8052682" y="387737"/>
                          <a:pt x="8052214" y="636485"/>
                        </a:cubicBezTo>
                        <a:cubicBezTo>
                          <a:pt x="8051746" y="885234"/>
                          <a:pt x="8056410" y="1058664"/>
                          <a:pt x="8052214" y="1222051"/>
                        </a:cubicBezTo>
                        <a:cubicBezTo>
                          <a:pt x="8048018" y="1385438"/>
                          <a:pt x="8078251" y="1673755"/>
                          <a:pt x="8052214" y="1909454"/>
                        </a:cubicBezTo>
                        <a:cubicBezTo>
                          <a:pt x="8026177" y="2145153"/>
                          <a:pt x="8076131" y="2363301"/>
                          <a:pt x="8052214" y="2545939"/>
                        </a:cubicBezTo>
                        <a:cubicBezTo>
                          <a:pt x="7843150" y="2558401"/>
                          <a:pt x="7684891" y="2532124"/>
                          <a:pt x="7542240" y="2545939"/>
                        </a:cubicBezTo>
                        <a:cubicBezTo>
                          <a:pt x="7399589" y="2559754"/>
                          <a:pt x="7069864" y="2559145"/>
                          <a:pt x="6951745" y="2545939"/>
                        </a:cubicBezTo>
                        <a:cubicBezTo>
                          <a:pt x="6833626" y="2532733"/>
                          <a:pt x="6500352" y="2573730"/>
                          <a:pt x="6119683" y="2545939"/>
                        </a:cubicBezTo>
                        <a:cubicBezTo>
                          <a:pt x="5739014" y="2518148"/>
                          <a:pt x="5694331" y="2546637"/>
                          <a:pt x="5368143" y="2545939"/>
                        </a:cubicBezTo>
                        <a:cubicBezTo>
                          <a:pt x="5041955" y="2545241"/>
                          <a:pt x="4911586" y="2550256"/>
                          <a:pt x="4777647" y="2545939"/>
                        </a:cubicBezTo>
                        <a:cubicBezTo>
                          <a:pt x="4643708" y="2541622"/>
                          <a:pt x="4399792" y="2569744"/>
                          <a:pt x="4106629" y="2545939"/>
                        </a:cubicBezTo>
                        <a:cubicBezTo>
                          <a:pt x="3813466" y="2522134"/>
                          <a:pt x="3714680" y="2520273"/>
                          <a:pt x="3516133" y="2545939"/>
                        </a:cubicBezTo>
                        <a:cubicBezTo>
                          <a:pt x="3317586" y="2571605"/>
                          <a:pt x="3169734" y="2551736"/>
                          <a:pt x="3006160" y="2545939"/>
                        </a:cubicBezTo>
                        <a:cubicBezTo>
                          <a:pt x="2842586" y="2540142"/>
                          <a:pt x="2609837" y="2560794"/>
                          <a:pt x="2415664" y="2545939"/>
                        </a:cubicBezTo>
                        <a:cubicBezTo>
                          <a:pt x="2221491" y="2531084"/>
                          <a:pt x="1928642" y="2518676"/>
                          <a:pt x="1583602" y="2545939"/>
                        </a:cubicBezTo>
                        <a:cubicBezTo>
                          <a:pt x="1238562" y="2573202"/>
                          <a:pt x="1243048" y="2548153"/>
                          <a:pt x="1154151" y="2545939"/>
                        </a:cubicBezTo>
                        <a:cubicBezTo>
                          <a:pt x="1065254" y="2543725"/>
                          <a:pt x="862311" y="2547693"/>
                          <a:pt x="724699" y="2545939"/>
                        </a:cubicBezTo>
                        <a:cubicBezTo>
                          <a:pt x="587087" y="2544185"/>
                          <a:pt x="160087" y="2536402"/>
                          <a:pt x="0" y="2545939"/>
                        </a:cubicBezTo>
                        <a:cubicBezTo>
                          <a:pt x="-17357" y="2363628"/>
                          <a:pt x="-22706" y="2102859"/>
                          <a:pt x="0" y="1934914"/>
                        </a:cubicBezTo>
                        <a:cubicBezTo>
                          <a:pt x="22706" y="1766969"/>
                          <a:pt x="2739" y="1506191"/>
                          <a:pt x="0" y="1298429"/>
                        </a:cubicBezTo>
                        <a:cubicBezTo>
                          <a:pt x="-2739" y="1090667"/>
                          <a:pt x="-5077" y="872185"/>
                          <a:pt x="0" y="712863"/>
                        </a:cubicBezTo>
                        <a:cubicBezTo>
                          <a:pt x="5077" y="553541"/>
                          <a:pt x="-10947" y="268134"/>
                          <a:pt x="0" y="0"/>
                        </a:cubicBezTo>
                        <a:close/>
                      </a:path>
                      <a:path w="8052214" h="2545939" stroke="0" extrusionOk="0">
                        <a:moveTo>
                          <a:pt x="0" y="0"/>
                        </a:moveTo>
                        <a:cubicBezTo>
                          <a:pt x="258317" y="-9436"/>
                          <a:pt x="339487" y="6696"/>
                          <a:pt x="590496" y="0"/>
                        </a:cubicBezTo>
                        <a:cubicBezTo>
                          <a:pt x="841505" y="-6696"/>
                          <a:pt x="884210" y="-14485"/>
                          <a:pt x="1100469" y="0"/>
                        </a:cubicBezTo>
                        <a:cubicBezTo>
                          <a:pt x="1316728" y="14485"/>
                          <a:pt x="1400796" y="2812"/>
                          <a:pt x="1610443" y="0"/>
                        </a:cubicBezTo>
                        <a:cubicBezTo>
                          <a:pt x="1820090" y="-2812"/>
                          <a:pt x="1843573" y="16160"/>
                          <a:pt x="2039894" y="0"/>
                        </a:cubicBezTo>
                        <a:cubicBezTo>
                          <a:pt x="2236215" y="-16160"/>
                          <a:pt x="2336330" y="18764"/>
                          <a:pt x="2469346" y="0"/>
                        </a:cubicBezTo>
                        <a:cubicBezTo>
                          <a:pt x="2602362" y="-18764"/>
                          <a:pt x="2785666" y="767"/>
                          <a:pt x="2898797" y="0"/>
                        </a:cubicBezTo>
                        <a:cubicBezTo>
                          <a:pt x="3011928" y="-767"/>
                          <a:pt x="3286596" y="26263"/>
                          <a:pt x="3650337" y="0"/>
                        </a:cubicBezTo>
                        <a:cubicBezTo>
                          <a:pt x="4014078" y="-26263"/>
                          <a:pt x="3989078" y="-11340"/>
                          <a:pt x="4079788" y="0"/>
                        </a:cubicBezTo>
                        <a:cubicBezTo>
                          <a:pt x="4170498" y="11340"/>
                          <a:pt x="4412599" y="-22390"/>
                          <a:pt x="4589762" y="0"/>
                        </a:cubicBezTo>
                        <a:cubicBezTo>
                          <a:pt x="4766925" y="22390"/>
                          <a:pt x="4969282" y="-1151"/>
                          <a:pt x="5099736" y="0"/>
                        </a:cubicBezTo>
                        <a:cubicBezTo>
                          <a:pt x="5230190" y="1151"/>
                          <a:pt x="5645281" y="5503"/>
                          <a:pt x="5931798" y="0"/>
                        </a:cubicBezTo>
                        <a:cubicBezTo>
                          <a:pt x="6218315" y="-5503"/>
                          <a:pt x="6225954" y="20646"/>
                          <a:pt x="6361249" y="0"/>
                        </a:cubicBezTo>
                        <a:cubicBezTo>
                          <a:pt x="6496544" y="-20646"/>
                          <a:pt x="6595739" y="6152"/>
                          <a:pt x="6790700" y="0"/>
                        </a:cubicBezTo>
                        <a:cubicBezTo>
                          <a:pt x="6985661" y="-6152"/>
                          <a:pt x="7712951" y="2268"/>
                          <a:pt x="8052214" y="0"/>
                        </a:cubicBezTo>
                        <a:cubicBezTo>
                          <a:pt x="8073633" y="238007"/>
                          <a:pt x="8038449" y="315615"/>
                          <a:pt x="8052214" y="585566"/>
                        </a:cubicBezTo>
                        <a:cubicBezTo>
                          <a:pt x="8065979" y="855517"/>
                          <a:pt x="8043229" y="1075503"/>
                          <a:pt x="8052214" y="1247510"/>
                        </a:cubicBezTo>
                        <a:cubicBezTo>
                          <a:pt x="8061199" y="1419517"/>
                          <a:pt x="8073040" y="1533656"/>
                          <a:pt x="8052214" y="1807617"/>
                        </a:cubicBezTo>
                        <a:cubicBezTo>
                          <a:pt x="8031388" y="2081578"/>
                          <a:pt x="8053380" y="2258635"/>
                          <a:pt x="8052214" y="2545939"/>
                        </a:cubicBezTo>
                        <a:cubicBezTo>
                          <a:pt x="7801997" y="2555735"/>
                          <a:pt x="7590580" y="2572379"/>
                          <a:pt x="7461718" y="2545939"/>
                        </a:cubicBezTo>
                        <a:cubicBezTo>
                          <a:pt x="7332856" y="2519499"/>
                          <a:pt x="7105654" y="2539561"/>
                          <a:pt x="6790700" y="2545939"/>
                        </a:cubicBezTo>
                        <a:cubicBezTo>
                          <a:pt x="6475746" y="2552317"/>
                          <a:pt x="6483233" y="2544034"/>
                          <a:pt x="6200205" y="2545939"/>
                        </a:cubicBezTo>
                        <a:cubicBezTo>
                          <a:pt x="5917178" y="2547844"/>
                          <a:pt x="5957939" y="2554583"/>
                          <a:pt x="5770753" y="2545939"/>
                        </a:cubicBezTo>
                        <a:cubicBezTo>
                          <a:pt x="5583567" y="2537295"/>
                          <a:pt x="5328017" y="2564664"/>
                          <a:pt x="5099736" y="2545939"/>
                        </a:cubicBezTo>
                        <a:cubicBezTo>
                          <a:pt x="4871455" y="2527214"/>
                          <a:pt x="4761736" y="2562445"/>
                          <a:pt x="4428718" y="2545939"/>
                        </a:cubicBezTo>
                        <a:cubicBezTo>
                          <a:pt x="4095700" y="2529433"/>
                          <a:pt x="3847306" y="2551795"/>
                          <a:pt x="3677178" y="2545939"/>
                        </a:cubicBezTo>
                        <a:cubicBezTo>
                          <a:pt x="3507050" y="2540083"/>
                          <a:pt x="3204783" y="2536084"/>
                          <a:pt x="2845116" y="2545939"/>
                        </a:cubicBezTo>
                        <a:cubicBezTo>
                          <a:pt x="2485449" y="2555794"/>
                          <a:pt x="2530373" y="2529154"/>
                          <a:pt x="2335142" y="2545939"/>
                        </a:cubicBezTo>
                        <a:cubicBezTo>
                          <a:pt x="2139911" y="2562724"/>
                          <a:pt x="1707095" y="2545647"/>
                          <a:pt x="1503080" y="2545939"/>
                        </a:cubicBezTo>
                        <a:cubicBezTo>
                          <a:pt x="1299065" y="2546231"/>
                          <a:pt x="1238230" y="2548012"/>
                          <a:pt x="1073629" y="2545939"/>
                        </a:cubicBezTo>
                        <a:cubicBezTo>
                          <a:pt x="909028" y="2543866"/>
                          <a:pt x="812702" y="2530504"/>
                          <a:pt x="644177" y="2545939"/>
                        </a:cubicBezTo>
                        <a:cubicBezTo>
                          <a:pt x="475652" y="2561374"/>
                          <a:pt x="312018" y="2524901"/>
                          <a:pt x="0" y="2545939"/>
                        </a:cubicBezTo>
                        <a:cubicBezTo>
                          <a:pt x="12663" y="2360941"/>
                          <a:pt x="-10704" y="2197819"/>
                          <a:pt x="0" y="1985832"/>
                        </a:cubicBezTo>
                        <a:cubicBezTo>
                          <a:pt x="10704" y="1773845"/>
                          <a:pt x="11712" y="1478891"/>
                          <a:pt x="0" y="1323888"/>
                        </a:cubicBezTo>
                        <a:cubicBezTo>
                          <a:pt x="-11712" y="1168885"/>
                          <a:pt x="-22094" y="837362"/>
                          <a:pt x="0" y="636485"/>
                        </a:cubicBezTo>
                        <a:cubicBezTo>
                          <a:pt x="22094" y="435608"/>
                          <a:pt x="1342" y="318219"/>
                          <a:pt x="0" y="0"/>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r>
              <a:rPr lang="en-US" sz="8000" i="0" dirty="0">
                <a:solidFill>
                  <a:srgbClr val="FF0000"/>
                </a:solidFill>
                <a:latin typeface="Source Sans Pro Black"/>
                <a:ea typeface="Source Sans Pro Black"/>
                <a:cs typeface="Calibri Light"/>
              </a:rPr>
              <a:t>L</a:t>
            </a:r>
            <a:r>
              <a:rPr lang="en-US" sz="8000" i="0" dirty="0">
                <a:solidFill>
                  <a:srgbClr val="00B050"/>
                </a:solidFill>
                <a:latin typeface="Source Sans Pro Black"/>
                <a:ea typeface="Source Sans Pro Black"/>
                <a:cs typeface="Calibri Light"/>
              </a:rPr>
              <a:t>e</a:t>
            </a:r>
            <a:r>
              <a:rPr lang="en-US" sz="8000" i="0" dirty="0">
                <a:solidFill>
                  <a:srgbClr val="0070C0"/>
                </a:solidFill>
                <a:latin typeface="Source Sans Pro Black"/>
                <a:ea typeface="Source Sans Pro Black"/>
                <a:cs typeface="Calibri Light"/>
              </a:rPr>
              <a:t>g</a:t>
            </a:r>
            <a:r>
              <a:rPr lang="en-US" sz="8000" i="0" dirty="0">
                <a:solidFill>
                  <a:srgbClr val="FFC000"/>
                </a:solidFill>
                <a:latin typeface="Source Sans Pro Black"/>
                <a:ea typeface="Source Sans Pro Black"/>
                <a:cs typeface="Calibri Light"/>
              </a:rPr>
              <a:t>o</a:t>
            </a:r>
            <a:r>
              <a:rPr lang="en-US" sz="8000" i="0" dirty="0">
                <a:latin typeface="Source Sans Pro Black"/>
                <a:ea typeface="Source Sans Pro Black"/>
                <a:cs typeface="Calibri Light"/>
              </a:rPr>
              <a:t> </a:t>
            </a:r>
            <a:r>
              <a:rPr lang="en-US" sz="8000" i="0" dirty="0">
                <a:solidFill>
                  <a:srgbClr val="7030A0"/>
                </a:solidFill>
                <a:latin typeface="Source Sans Pro Black"/>
                <a:ea typeface="Source Sans Pro Black"/>
                <a:cs typeface="Calibri Light"/>
              </a:rPr>
              <a:t>T</a:t>
            </a:r>
            <a:r>
              <a:rPr lang="en-US" sz="8000" i="0" dirty="0">
                <a:solidFill>
                  <a:srgbClr val="00B050"/>
                </a:solidFill>
                <a:latin typeface="Source Sans Pro Black"/>
                <a:ea typeface="Source Sans Pro Black"/>
                <a:cs typeface="Calibri Light"/>
              </a:rPr>
              <a:t>h</a:t>
            </a:r>
            <a:r>
              <a:rPr lang="en-US" sz="8000" i="0" dirty="0">
                <a:solidFill>
                  <a:srgbClr val="FF0000"/>
                </a:solidFill>
                <a:latin typeface="Source Sans Pro Black"/>
                <a:ea typeface="Source Sans Pro Black"/>
                <a:cs typeface="Calibri Light"/>
              </a:rPr>
              <a:t>e</a:t>
            </a:r>
            <a:r>
              <a:rPr lang="en-US" sz="8000" i="0" dirty="0">
                <a:solidFill>
                  <a:srgbClr val="00B0F0"/>
                </a:solidFill>
                <a:latin typeface="Source Sans Pro Black"/>
                <a:ea typeface="Source Sans Pro Black"/>
                <a:cs typeface="Calibri Light"/>
              </a:rPr>
              <a:t>r</a:t>
            </a:r>
            <a:r>
              <a:rPr lang="en-US" sz="8000" i="0" dirty="0">
                <a:solidFill>
                  <a:srgbClr val="002060"/>
                </a:solidFill>
                <a:latin typeface="Source Sans Pro Black"/>
                <a:ea typeface="Source Sans Pro Black"/>
                <a:cs typeface="Calibri Light"/>
              </a:rPr>
              <a:t>a</a:t>
            </a:r>
            <a:r>
              <a:rPr lang="en-US" sz="8000" i="0" dirty="0">
                <a:solidFill>
                  <a:srgbClr val="00B050"/>
                </a:solidFill>
                <a:latin typeface="Source Sans Pro Black"/>
                <a:ea typeface="Source Sans Pro Black"/>
                <a:cs typeface="Calibri Light"/>
              </a:rPr>
              <a:t>p</a:t>
            </a:r>
            <a:r>
              <a:rPr lang="en-US" sz="8000" i="0" dirty="0">
                <a:solidFill>
                  <a:srgbClr val="FFC000"/>
                </a:solidFill>
                <a:latin typeface="Source Sans Pro Black"/>
                <a:ea typeface="Source Sans Pro Black"/>
                <a:cs typeface="Calibri Light"/>
              </a:rPr>
              <a:t>y</a:t>
            </a:r>
            <a:endParaRPr lang="en-US" sz="8000" i="0">
              <a:solidFill>
                <a:srgbClr val="FFC000"/>
              </a:solidFill>
              <a:latin typeface="Source Sans Pro Black"/>
              <a:ea typeface="Source Sans Pro Black"/>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A3883-9E70-48AA-99B6-6C887232F60A}"/>
              </a:ext>
            </a:extLst>
          </p:cNvPr>
          <p:cNvSpPr>
            <a:spLocks noGrp="1"/>
          </p:cNvSpPr>
          <p:nvPr>
            <p:ph type="title"/>
          </p:nvPr>
        </p:nvSpPr>
        <p:spPr/>
        <p:txBody>
          <a:bodyPr/>
          <a:lstStyle/>
          <a:p>
            <a:pPr algn="ctr"/>
            <a:r>
              <a:rPr lang="en-GB" b="1" dirty="0"/>
              <a:t>Lego Therapy</a:t>
            </a:r>
          </a:p>
        </p:txBody>
      </p:sp>
      <p:sp>
        <p:nvSpPr>
          <p:cNvPr id="3" name="Content Placeholder 2">
            <a:extLst>
              <a:ext uri="{FF2B5EF4-FFF2-40B4-BE49-F238E27FC236}">
                <a16:creationId xmlns:a16="http://schemas.microsoft.com/office/drawing/2014/main" id="{584CA0DF-824F-4442-B464-97AD7560457C}"/>
              </a:ext>
            </a:extLst>
          </p:cNvPr>
          <p:cNvSpPr>
            <a:spLocks noGrp="1"/>
          </p:cNvSpPr>
          <p:nvPr>
            <p:ph idx="1"/>
          </p:nvPr>
        </p:nvSpPr>
        <p:spPr/>
        <p:txBody>
          <a:bodyPr/>
          <a:lstStyle/>
          <a:p>
            <a:r>
              <a:rPr lang="en-GB" dirty="0"/>
              <a:t>We hope you learned a lot about </a:t>
            </a:r>
            <a:r>
              <a:rPr lang="en-GB" dirty="0" err="1"/>
              <a:t>lego</a:t>
            </a:r>
            <a:r>
              <a:rPr lang="en-GB" dirty="0"/>
              <a:t> therapy and how it helps me to make friends and not feel anxious.</a:t>
            </a:r>
          </a:p>
          <a:p>
            <a:r>
              <a:rPr lang="en-GB" dirty="0"/>
              <a:t>We sometimes play </a:t>
            </a:r>
            <a:r>
              <a:rPr lang="en-GB" dirty="0" err="1"/>
              <a:t>lego</a:t>
            </a:r>
            <a:r>
              <a:rPr lang="en-GB" dirty="0"/>
              <a:t> therapy in golden time as well. (SN)</a:t>
            </a:r>
          </a:p>
        </p:txBody>
      </p:sp>
      <p:pic>
        <p:nvPicPr>
          <p:cNvPr id="1026" name="Picture 2" descr="Image result for pictues of lego">
            <a:extLst>
              <a:ext uri="{FF2B5EF4-FFF2-40B4-BE49-F238E27FC236}">
                <a16:creationId xmlns:a16="http://schemas.microsoft.com/office/drawing/2014/main" id="{FE4A9234-A60F-4019-9442-2E5F51942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744" y="3285713"/>
            <a:ext cx="23622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ictues of lego">
            <a:extLst>
              <a:ext uri="{FF2B5EF4-FFF2-40B4-BE49-F238E27FC236}">
                <a16:creationId xmlns:a16="http://schemas.microsoft.com/office/drawing/2014/main" id="{BEB8C60A-5BCD-474D-B24C-E088B7D77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830"/>
            <a:ext cx="21907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ictues of lego">
            <a:extLst>
              <a:ext uri="{FF2B5EF4-FFF2-40B4-BE49-F238E27FC236}">
                <a16:creationId xmlns:a16="http://schemas.microsoft.com/office/drawing/2014/main" id="{CDB0E139-DDD4-4F11-A85F-8E762BA444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60630">
            <a:off x="2118359" y="4317517"/>
            <a:ext cx="24003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ictues of lego">
            <a:extLst>
              <a:ext uri="{FF2B5EF4-FFF2-40B4-BE49-F238E27FC236}">
                <a16:creationId xmlns:a16="http://schemas.microsoft.com/office/drawing/2014/main" id="{EBB543E1-7EE9-4E4D-926D-7626CEE075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44676">
            <a:off x="9420606" y="4597400"/>
            <a:ext cx="24003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pictues of lego">
            <a:extLst>
              <a:ext uri="{FF2B5EF4-FFF2-40B4-BE49-F238E27FC236}">
                <a16:creationId xmlns:a16="http://schemas.microsoft.com/office/drawing/2014/main" id="{281EBF49-CBCA-4957-B06D-15787A7A3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8934" y="75978"/>
            <a:ext cx="21907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44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2D2DB782-4651-4F1B-9D3D-FB75E577A087}"/>
              </a:ext>
            </a:extLst>
          </p:cNvPr>
          <p:cNvSpPr>
            <a:spLocks noGrp="1"/>
          </p:cNvSpPr>
          <p:nvPr>
            <p:ph type="title"/>
          </p:nvPr>
        </p:nvSpPr>
        <p:spPr>
          <a:xfrm>
            <a:off x="838200" y="643467"/>
            <a:ext cx="3748923" cy="5571066"/>
          </a:xfrm>
        </p:spPr>
        <p:txBody>
          <a:bodyPr>
            <a:normAutofit/>
          </a:bodyPr>
          <a:lstStyle/>
          <a:p>
            <a:r>
              <a:rPr lang="en-US" sz="5400" b="1" dirty="0">
                <a:solidFill>
                  <a:srgbClr val="FFFFFF"/>
                </a:solidFill>
                <a:cs typeface="Calibri Light"/>
              </a:rPr>
              <a:t>Who does Lego therapy?</a:t>
            </a:r>
            <a:endParaRPr lang="en-US" sz="5400" b="1" i="0" dirty="0">
              <a:solidFill>
                <a:srgbClr val="FFFFFF"/>
              </a:solidFill>
              <a:cs typeface="Calibri Light"/>
            </a:endParaRPr>
          </a:p>
        </p:txBody>
      </p:sp>
      <p:graphicFrame>
        <p:nvGraphicFramePr>
          <p:cNvPr id="5" name="Content Placeholder 2">
            <a:extLst>
              <a:ext uri="{FF2B5EF4-FFF2-40B4-BE49-F238E27FC236}">
                <a16:creationId xmlns:a16="http://schemas.microsoft.com/office/drawing/2014/main" id="{36CC5551-663A-45A9-96C5-932779660306}"/>
              </a:ext>
            </a:extLst>
          </p:cNvPr>
          <p:cNvGraphicFramePr>
            <a:graphicFrameLocks noGrp="1"/>
          </p:cNvGraphicFramePr>
          <p:nvPr>
            <p:ph idx="1"/>
            <p:extLst>
              <p:ext uri="{D42A27DB-BD31-4B8C-83A1-F6EECF244321}">
                <p14:modId xmlns:p14="http://schemas.microsoft.com/office/powerpoint/2010/main" val="2333530241"/>
              </p:ext>
            </p:extLst>
          </p:nvPr>
        </p:nvGraphicFramePr>
        <p:xfrm>
          <a:off x="5207640" y="471402"/>
          <a:ext cx="6291714" cy="5506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1">
            <a:extLst>
              <a:ext uri="{FF2B5EF4-FFF2-40B4-BE49-F238E27FC236}">
                <a16:creationId xmlns:a16="http://schemas.microsoft.com/office/drawing/2014/main" id="{99B01FFC-0556-4A54-BDA0-F6A8670C58F2}"/>
              </a:ext>
            </a:extLst>
          </p:cNvPr>
          <p:cNvSpPr txBox="1"/>
          <p:nvPr/>
        </p:nvSpPr>
        <p:spPr>
          <a:xfrm>
            <a:off x="1479755" y="6039463"/>
            <a:ext cx="9601200" cy="523220"/>
          </a:xfrm>
          <a:prstGeom prst="rect">
            <a:avLst/>
          </a:prstGeom>
          <a:solidFill>
            <a:schemeClr val="accent4">
              <a:lumMod val="20000"/>
              <a:lumOff val="80000"/>
            </a:schemeClr>
          </a:solidFill>
          <a:ln w="57150">
            <a:solidFill>
              <a:srgbClr val="FF0000"/>
            </a:solidFill>
            <a:extLst>
              <a:ext uri="{C807C97D-BFC1-408E-A445-0C87EB9F89A2}">
                <ask:lineSketchStyleProps xmlns:ask="http://schemas.microsoft.com/office/drawing/2018/sketchyshapes" sd="743716479">
                  <a:custGeom>
                    <a:avLst/>
                    <a:gdLst>
                      <a:gd name="connsiteX0" fmla="*/ 0 w 9601200"/>
                      <a:gd name="connsiteY0" fmla="*/ 0 h 523220"/>
                      <a:gd name="connsiteX1" fmla="*/ 9601200 w 9601200"/>
                      <a:gd name="connsiteY1" fmla="*/ 0 h 523220"/>
                      <a:gd name="connsiteX2" fmla="*/ 9601200 w 9601200"/>
                      <a:gd name="connsiteY2" fmla="*/ 523220 h 523220"/>
                      <a:gd name="connsiteX3" fmla="*/ 0 w 9601200"/>
                      <a:gd name="connsiteY3" fmla="*/ 523220 h 523220"/>
                      <a:gd name="connsiteX4" fmla="*/ 0 w 9601200"/>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200" h="523220" fill="none" extrusionOk="0">
                        <a:moveTo>
                          <a:pt x="0" y="0"/>
                        </a:moveTo>
                        <a:cubicBezTo>
                          <a:pt x="4559205" y="27803"/>
                          <a:pt x="8048086" y="149104"/>
                          <a:pt x="9601200" y="0"/>
                        </a:cubicBezTo>
                        <a:cubicBezTo>
                          <a:pt x="9647442" y="145554"/>
                          <a:pt x="9608194" y="413011"/>
                          <a:pt x="9601200" y="523220"/>
                        </a:cubicBezTo>
                        <a:cubicBezTo>
                          <a:pt x="7108916" y="415469"/>
                          <a:pt x="966830" y="410455"/>
                          <a:pt x="0" y="523220"/>
                        </a:cubicBezTo>
                        <a:cubicBezTo>
                          <a:pt x="-18328" y="464084"/>
                          <a:pt x="12164" y="155132"/>
                          <a:pt x="0" y="0"/>
                        </a:cubicBezTo>
                        <a:close/>
                      </a:path>
                      <a:path w="9601200" h="523220" stroke="0" extrusionOk="0">
                        <a:moveTo>
                          <a:pt x="0" y="0"/>
                        </a:moveTo>
                        <a:cubicBezTo>
                          <a:pt x="2770334" y="87720"/>
                          <a:pt x="6130704" y="-63683"/>
                          <a:pt x="9601200" y="0"/>
                        </a:cubicBezTo>
                        <a:cubicBezTo>
                          <a:pt x="9621544" y="245183"/>
                          <a:pt x="9612313" y="432046"/>
                          <a:pt x="9601200" y="523220"/>
                        </a:cubicBezTo>
                        <a:cubicBezTo>
                          <a:pt x="6920455" y="603293"/>
                          <a:pt x="3925671" y="644353"/>
                          <a:pt x="0" y="523220"/>
                        </a:cubicBezTo>
                        <a:cubicBezTo>
                          <a:pt x="-37316" y="424473"/>
                          <a:pt x="-26869" y="159356"/>
                          <a:pt x="0" y="0"/>
                        </a:cubicBezTo>
                        <a:close/>
                      </a:path>
                    </a:pathLst>
                  </a:custGeom>
                  <ask:type>
                    <ask:lineSketchCurved/>
                  </ask:type>
                </ask:lineSketchStyleProps>
              </a:ext>
            </a:extLst>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i="1" dirty="0">
                <a:latin typeface="Cavolini"/>
                <a:cs typeface="Calibri"/>
              </a:rPr>
              <a:t>"It's fun – it helps me build Lego" - SP</a:t>
            </a:r>
            <a:endParaRPr lang="en-US" i="1" dirty="0">
              <a:cs typeface="Calibri"/>
            </a:endParaRPr>
          </a:p>
        </p:txBody>
      </p:sp>
    </p:spTree>
    <p:extLst>
      <p:ext uri="{BB962C8B-B14F-4D97-AF65-F5344CB8AC3E}">
        <p14:creationId xmlns:p14="http://schemas.microsoft.com/office/powerpoint/2010/main" val="3175562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A4B217-E927-4B2F-BF01-C3BC9A67F205}"/>
              </a:ext>
            </a:extLst>
          </p:cNvPr>
          <p:cNvSpPr>
            <a:spLocks noGrp="1"/>
          </p:cNvSpPr>
          <p:nvPr>
            <p:ph type="title"/>
          </p:nvPr>
        </p:nvSpPr>
        <p:spPr>
          <a:xfrm>
            <a:off x="495107" y="1114009"/>
            <a:ext cx="4555568" cy="4384176"/>
          </a:xfrm>
        </p:spPr>
        <p:txBody>
          <a:bodyPr>
            <a:normAutofit/>
          </a:bodyPr>
          <a:lstStyle/>
          <a:p>
            <a:pPr algn="ctr"/>
            <a:r>
              <a:rPr lang="en-US" sz="5400" b="1" dirty="0">
                <a:solidFill>
                  <a:srgbClr val="FFFFFF"/>
                </a:solidFill>
                <a:cs typeface="Calibri Light"/>
              </a:rPr>
              <a:t>How does it help autistic children?</a:t>
            </a: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12DBBBC-9CD1-4AFA-BD32-32FDFCE6C657}"/>
              </a:ext>
            </a:extLst>
          </p:cNvPr>
          <p:cNvSpPr>
            <a:spLocks noGrp="1"/>
          </p:cNvSpPr>
          <p:nvPr>
            <p:ph idx="1"/>
          </p:nvPr>
        </p:nvSpPr>
        <p:spPr>
          <a:xfrm>
            <a:off x="5346340" y="643820"/>
            <a:ext cx="6456251" cy="4834777"/>
          </a:xfrm>
          <a:solidFill>
            <a:schemeClr val="bg1">
              <a:lumMod val="95000"/>
            </a:schemeClr>
          </a:solidFill>
        </p:spPr>
        <p:txBody>
          <a:bodyPr vert="horz" lIns="91440" tIns="45720" rIns="91440" bIns="45720" rtlCol="0" anchor="t">
            <a:noAutofit/>
          </a:bodyPr>
          <a:lstStyle/>
          <a:p>
            <a:r>
              <a:rPr lang="en-US" dirty="0">
                <a:ea typeface="+mn-lt"/>
                <a:cs typeface="+mn-lt"/>
              </a:rPr>
              <a:t>I found out that </a:t>
            </a:r>
            <a:r>
              <a:rPr lang="en-US" dirty="0" err="1">
                <a:ea typeface="+mn-lt"/>
                <a:cs typeface="+mn-lt"/>
              </a:rPr>
              <a:t>lego</a:t>
            </a:r>
            <a:r>
              <a:rPr lang="en-US" dirty="0">
                <a:ea typeface="+mn-lt"/>
                <a:cs typeface="+mn-lt"/>
              </a:rPr>
              <a:t> therapy helps me to describe the piece and where it needs to be put. (PP)</a:t>
            </a:r>
          </a:p>
          <a:p>
            <a:r>
              <a:rPr lang="en-US" dirty="0">
                <a:ea typeface="+mn-lt"/>
                <a:cs typeface="+mn-lt"/>
              </a:rPr>
              <a:t>I have learned to take my turn and follow instruction, but I also need to listen to my friends.</a:t>
            </a:r>
          </a:p>
          <a:p>
            <a:r>
              <a:rPr lang="en-US" dirty="0">
                <a:ea typeface="+mn-lt"/>
                <a:cs typeface="+mn-lt"/>
              </a:rPr>
              <a:t>Did you know – that some  autistic children struggle to understand what they might think in their mind, can’t be seen by others, that’s why we need to follow instructions carefully. (WA)</a:t>
            </a:r>
            <a:endParaRPr lang="en-US" dirty="0">
              <a:cs typeface="Calibri"/>
            </a:endParaRPr>
          </a:p>
        </p:txBody>
      </p:sp>
      <p:sp>
        <p:nvSpPr>
          <p:cNvPr id="8" name="TextBox 1">
            <a:extLst>
              <a:ext uri="{FF2B5EF4-FFF2-40B4-BE49-F238E27FC236}">
                <a16:creationId xmlns:a16="http://schemas.microsoft.com/office/drawing/2014/main" id="{99B01FFC-0556-4A54-BDA0-F6A8670C58F2}"/>
              </a:ext>
            </a:extLst>
          </p:cNvPr>
          <p:cNvSpPr txBox="1"/>
          <p:nvPr/>
        </p:nvSpPr>
        <p:spPr>
          <a:xfrm>
            <a:off x="914400" y="5891980"/>
            <a:ext cx="9969909" cy="523220"/>
          </a:xfrm>
          <a:prstGeom prst="rect">
            <a:avLst/>
          </a:prstGeom>
          <a:solidFill>
            <a:schemeClr val="accent4">
              <a:lumMod val="20000"/>
              <a:lumOff val="80000"/>
            </a:schemeClr>
          </a:solidFill>
          <a:ln w="57150">
            <a:solidFill>
              <a:srgbClr val="FF0000"/>
            </a:solidFill>
            <a:extLst>
              <a:ext uri="{C807C97D-BFC1-408E-A445-0C87EB9F89A2}">
                <ask:lineSketchStyleProps xmlns:ask="http://schemas.microsoft.com/office/drawing/2018/sketchyshapes" sd="743716479">
                  <a:custGeom>
                    <a:avLst/>
                    <a:gdLst>
                      <a:gd name="connsiteX0" fmla="*/ 0 w 9969909"/>
                      <a:gd name="connsiteY0" fmla="*/ 0 h 523220"/>
                      <a:gd name="connsiteX1" fmla="*/ 9969909 w 9969909"/>
                      <a:gd name="connsiteY1" fmla="*/ 0 h 523220"/>
                      <a:gd name="connsiteX2" fmla="*/ 9969909 w 9969909"/>
                      <a:gd name="connsiteY2" fmla="*/ 523220 h 523220"/>
                      <a:gd name="connsiteX3" fmla="*/ 0 w 9969909"/>
                      <a:gd name="connsiteY3" fmla="*/ 523220 h 523220"/>
                      <a:gd name="connsiteX4" fmla="*/ 0 w 9969909"/>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9909" h="523220" fill="none" extrusionOk="0">
                        <a:moveTo>
                          <a:pt x="0" y="0"/>
                        </a:moveTo>
                        <a:cubicBezTo>
                          <a:pt x="2614210" y="27803"/>
                          <a:pt x="5489326" y="149104"/>
                          <a:pt x="9969909" y="0"/>
                        </a:cubicBezTo>
                        <a:cubicBezTo>
                          <a:pt x="10016151" y="145554"/>
                          <a:pt x="9976903" y="413011"/>
                          <a:pt x="9969909" y="523220"/>
                        </a:cubicBezTo>
                        <a:cubicBezTo>
                          <a:pt x="5204871" y="415469"/>
                          <a:pt x="3492999" y="410455"/>
                          <a:pt x="0" y="523220"/>
                        </a:cubicBezTo>
                        <a:cubicBezTo>
                          <a:pt x="-18328" y="464084"/>
                          <a:pt x="12164" y="155132"/>
                          <a:pt x="0" y="0"/>
                        </a:cubicBezTo>
                        <a:close/>
                      </a:path>
                      <a:path w="9969909" h="523220" stroke="0" extrusionOk="0">
                        <a:moveTo>
                          <a:pt x="0" y="0"/>
                        </a:moveTo>
                        <a:cubicBezTo>
                          <a:pt x="1946134" y="87720"/>
                          <a:pt x="6073459" y="-63683"/>
                          <a:pt x="9969909" y="0"/>
                        </a:cubicBezTo>
                        <a:cubicBezTo>
                          <a:pt x="9990253" y="245183"/>
                          <a:pt x="9981022" y="432046"/>
                          <a:pt x="9969909" y="523220"/>
                        </a:cubicBezTo>
                        <a:cubicBezTo>
                          <a:pt x="6337653" y="603293"/>
                          <a:pt x="2841344" y="644353"/>
                          <a:pt x="0" y="523220"/>
                        </a:cubicBezTo>
                        <a:cubicBezTo>
                          <a:pt x="-37316" y="424473"/>
                          <a:pt x="-26869" y="159356"/>
                          <a:pt x="0" y="0"/>
                        </a:cubicBezTo>
                        <a:close/>
                      </a:path>
                    </a:pathLst>
                  </a:custGeom>
                  <ask:type>
                    <ask:lineSketchCurved/>
                  </ask:type>
                </ask:lineSketchStyleProps>
              </a:ext>
            </a:extLst>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i="1" dirty="0">
                <a:latin typeface="Cavolini"/>
                <a:cs typeface="Calibri"/>
              </a:rPr>
              <a:t>"We all work as a team to build stuff" - J</a:t>
            </a:r>
            <a:endParaRPr lang="en-US" i="1" dirty="0">
              <a:cs typeface="Calibri"/>
            </a:endParaRPr>
          </a:p>
        </p:txBody>
      </p:sp>
    </p:spTree>
    <p:extLst>
      <p:ext uri="{BB962C8B-B14F-4D97-AF65-F5344CB8AC3E}">
        <p14:creationId xmlns:p14="http://schemas.microsoft.com/office/powerpoint/2010/main" val="860427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487741-A5C4-4FAC-8144-90FF0A9CE9D0}"/>
              </a:ext>
            </a:extLst>
          </p:cNvPr>
          <p:cNvSpPr>
            <a:spLocks noGrp="1"/>
          </p:cNvSpPr>
          <p:nvPr>
            <p:ph type="title"/>
          </p:nvPr>
        </p:nvSpPr>
        <p:spPr>
          <a:xfrm>
            <a:off x="956826" y="1112969"/>
            <a:ext cx="3961878" cy="3932494"/>
          </a:xfrm>
        </p:spPr>
        <p:txBody>
          <a:bodyPr>
            <a:normAutofit/>
          </a:bodyPr>
          <a:lstStyle/>
          <a:p>
            <a:pPr algn="r"/>
            <a:r>
              <a:rPr lang="en-US" sz="6000" b="1" dirty="0">
                <a:solidFill>
                  <a:srgbClr val="FFFFFF"/>
                </a:solidFill>
                <a:cs typeface="Calibri Light"/>
              </a:rPr>
              <a:t>Is it just for autistic children?</a:t>
            </a:r>
            <a:endParaRPr lang="en-US"/>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EF6BDC5-821A-46E0-BD90-CC4D00D5B0F6}"/>
              </a:ext>
            </a:extLst>
          </p:cNvPr>
          <p:cNvSpPr>
            <a:spLocks noGrp="1"/>
          </p:cNvSpPr>
          <p:nvPr>
            <p:ph idx="1"/>
          </p:nvPr>
        </p:nvSpPr>
        <p:spPr>
          <a:xfrm>
            <a:off x="5383162" y="1791431"/>
            <a:ext cx="5737121" cy="3918799"/>
          </a:xfrm>
        </p:spPr>
        <p:txBody>
          <a:bodyPr vert="horz" lIns="91440" tIns="45720" rIns="91440" bIns="45720" rtlCol="0" anchor="t">
            <a:normAutofit fontScale="85000" lnSpcReduction="20000"/>
          </a:bodyPr>
          <a:lstStyle/>
          <a:p>
            <a:pPr marL="0" indent="0">
              <a:buNone/>
            </a:pPr>
            <a:r>
              <a:rPr lang="en-US" sz="4000" dirty="0">
                <a:cs typeface="Calibri"/>
              </a:rPr>
              <a:t>No. Lego therapy also helps children who find speaking difficult and children who find writing or holding things in their hands hard. (AB)</a:t>
            </a:r>
          </a:p>
          <a:p>
            <a:pPr marL="0" indent="0">
              <a:buNone/>
            </a:pPr>
            <a:r>
              <a:rPr lang="en-US" sz="4000" dirty="0">
                <a:cs typeface="Calibri"/>
              </a:rPr>
              <a:t>It helps me because I find when I write my hand aches and I have some fiddle toys to help my hands as well. (HB)</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694583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F952B5-E7B3-473A-A8E7-863A118682A7}"/>
              </a:ext>
            </a:extLst>
          </p:cNvPr>
          <p:cNvSpPr>
            <a:spLocks noGrp="1"/>
          </p:cNvSpPr>
          <p:nvPr>
            <p:ph type="title"/>
          </p:nvPr>
        </p:nvSpPr>
        <p:spPr>
          <a:xfrm>
            <a:off x="7065859" y="442045"/>
            <a:ext cx="5075950" cy="2120055"/>
          </a:xfrm>
        </p:spPr>
        <p:txBody>
          <a:bodyPr vert="horz" lIns="91440" tIns="45720" rIns="91440" bIns="45720" rtlCol="0" anchor="b">
            <a:normAutofit/>
          </a:bodyPr>
          <a:lstStyle/>
          <a:p>
            <a:pPr algn="ctr"/>
            <a:r>
              <a:rPr lang="en-US" sz="6600" b="1" kern="1200" dirty="0">
                <a:latin typeface="+mj-lt"/>
                <a:ea typeface="+mj-ea"/>
                <a:cs typeface="+mj-cs"/>
              </a:rPr>
              <a:t>Why a group of three?</a:t>
            </a:r>
            <a:endParaRPr lang="en-US" sz="6600" b="1" kern="1200">
              <a:latin typeface="+mj-lt"/>
              <a:cs typeface="Calibri Light"/>
            </a:endParaRPr>
          </a:p>
        </p:txBody>
      </p:sp>
      <p:sp>
        <p:nvSpPr>
          <p:cNvPr id="3" name="Content Placeholder 2">
            <a:extLst>
              <a:ext uri="{FF2B5EF4-FFF2-40B4-BE49-F238E27FC236}">
                <a16:creationId xmlns:a16="http://schemas.microsoft.com/office/drawing/2014/main" id="{BB879D8E-0C2E-4ACC-9FFC-24AB0751003E}"/>
              </a:ext>
            </a:extLst>
          </p:cNvPr>
          <p:cNvSpPr>
            <a:spLocks noGrp="1"/>
          </p:cNvSpPr>
          <p:nvPr>
            <p:ph idx="1"/>
          </p:nvPr>
        </p:nvSpPr>
        <p:spPr>
          <a:xfrm>
            <a:off x="7571299" y="2562100"/>
            <a:ext cx="4061998" cy="3601127"/>
          </a:xfrm>
        </p:spPr>
        <p:txBody>
          <a:bodyPr vert="horz" lIns="91440" tIns="45720" rIns="91440" bIns="45720" rtlCol="0" anchor="t">
            <a:noAutofit/>
          </a:bodyPr>
          <a:lstStyle/>
          <a:p>
            <a:pPr marL="0" indent="0" algn="ctr">
              <a:buNone/>
            </a:pPr>
            <a:r>
              <a:rPr lang="en-US" sz="3600" kern="1200" dirty="0">
                <a:latin typeface="+mn-lt"/>
                <a:ea typeface="+mn-ea"/>
                <a:cs typeface="+mn-cs"/>
              </a:rPr>
              <a:t>The main activity involves </a:t>
            </a:r>
            <a:r>
              <a:rPr lang="en-US" sz="3600" b="1" kern="1200" dirty="0">
                <a:latin typeface="+mn-lt"/>
                <a:ea typeface="+mn-ea"/>
                <a:cs typeface="+mn-cs"/>
              </a:rPr>
              <a:t>three </a:t>
            </a:r>
            <a:r>
              <a:rPr lang="en-US" sz="3600" b="1" dirty="0"/>
              <a:t>important </a:t>
            </a:r>
            <a:r>
              <a:rPr lang="en-US" sz="3600" kern="1200" dirty="0">
                <a:latin typeface="+mn-lt"/>
                <a:ea typeface="+mn-ea"/>
                <a:cs typeface="+mn-cs"/>
              </a:rPr>
              <a:t> roles:</a:t>
            </a:r>
          </a:p>
          <a:p>
            <a:pPr marL="0" indent="0" algn="ctr">
              <a:buNone/>
            </a:pPr>
            <a:r>
              <a:rPr lang="en-US" sz="3600" dirty="0">
                <a:cs typeface="Calibri"/>
              </a:rPr>
              <a:t>The Engineer</a:t>
            </a:r>
          </a:p>
          <a:p>
            <a:pPr marL="0" indent="0" algn="ctr">
              <a:buNone/>
            </a:pPr>
            <a:r>
              <a:rPr lang="en-US" sz="3600" dirty="0">
                <a:cs typeface="Calibri"/>
              </a:rPr>
              <a:t>The Supplier</a:t>
            </a:r>
          </a:p>
          <a:p>
            <a:pPr marL="0" indent="0" algn="ctr">
              <a:buNone/>
            </a:pPr>
            <a:r>
              <a:rPr lang="en-US" sz="3600" dirty="0">
                <a:cs typeface="Calibri"/>
              </a:rPr>
              <a:t>The Builder</a:t>
            </a:r>
          </a:p>
        </p:txBody>
      </p:sp>
      <p:pic>
        <p:nvPicPr>
          <p:cNvPr id="4" name="Picture 4" descr="A picture containing person, indoor&#10;&#10;Description automatically generated">
            <a:extLst>
              <a:ext uri="{FF2B5EF4-FFF2-40B4-BE49-F238E27FC236}">
                <a16:creationId xmlns:a16="http://schemas.microsoft.com/office/drawing/2014/main" id="{C7A04970-BDED-4752-8251-9B0648CEA9F8}"/>
              </a:ext>
            </a:extLst>
          </p:cNvPr>
          <p:cNvPicPr>
            <a:picLocks noChangeAspect="1"/>
          </p:cNvPicPr>
          <p:nvPr/>
        </p:nvPicPr>
        <p:blipFill>
          <a:blip r:embed="rId2"/>
          <a:stretch>
            <a:fillRect/>
          </a:stretch>
        </p:blipFill>
        <p:spPr>
          <a:xfrm>
            <a:off x="349045" y="843662"/>
            <a:ext cx="6971070" cy="5182965"/>
          </a:xfrm>
          <a:prstGeom prst="rect">
            <a:avLst/>
          </a:prstGeom>
        </p:spPr>
      </p:pic>
    </p:spTree>
    <p:extLst>
      <p:ext uri="{BB962C8B-B14F-4D97-AF65-F5344CB8AC3E}">
        <p14:creationId xmlns:p14="http://schemas.microsoft.com/office/powerpoint/2010/main" val="3451585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78DA6D-4F0D-426B-8F86-F24A287EB656}"/>
              </a:ext>
            </a:extLst>
          </p:cNvPr>
          <p:cNvSpPr>
            <a:spLocks noGrp="1"/>
          </p:cNvSpPr>
          <p:nvPr>
            <p:ph type="title"/>
          </p:nvPr>
        </p:nvSpPr>
        <p:spPr>
          <a:xfrm>
            <a:off x="838200" y="201767"/>
            <a:ext cx="10515600" cy="967723"/>
          </a:xfrm>
        </p:spPr>
        <p:txBody>
          <a:bodyPr>
            <a:normAutofit/>
          </a:bodyPr>
          <a:lstStyle/>
          <a:p>
            <a:pPr algn="ctr"/>
            <a:r>
              <a:rPr lang="en-US" sz="4800" b="1" dirty="0">
                <a:solidFill>
                  <a:srgbClr val="FFFFFF"/>
                </a:solidFill>
                <a:cs typeface="Calibri Light"/>
              </a:rPr>
              <a:t>1. The Engineer</a:t>
            </a:r>
          </a:p>
        </p:txBody>
      </p:sp>
      <p:sp>
        <p:nvSpPr>
          <p:cNvPr id="19" name="Rectangle: Rounded Corners 18">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0436E94-DD4A-43BB-9EF6-B86565008FCC}"/>
              </a:ext>
            </a:extLst>
          </p:cNvPr>
          <p:cNvGraphicFramePr>
            <a:graphicFrameLocks noGrp="1"/>
          </p:cNvGraphicFramePr>
          <p:nvPr>
            <p:ph idx="1"/>
            <p:extLst>
              <p:ext uri="{D42A27DB-BD31-4B8C-83A1-F6EECF244321}">
                <p14:modId xmlns:p14="http://schemas.microsoft.com/office/powerpoint/2010/main" val="1834468777"/>
              </p:ext>
            </p:extLst>
          </p:nvPr>
        </p:nvGraphicFramePr>
        <p:xfrm>
          <a:off x="678425" y="1714879"/>
          <a:ext cx="10982632" cy="2642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7" name="Picture 37" descr="A picture containing person, indoor, table&#10;&#10;Description automatically generated">
            <a:extLst>
              <a:ext uri="{FF2B5EF4-FFF2-40B4-BE49-F238E27FC236}">
                <a16:creationId xmlns:a16="http://schemas.microsoft.com/office/drawing/2014/main" id="{1CFAC99A-898B-4DEF-ACA4-9DE1D9580C64}"/>
              </a:ext>
            </a:extLst>
          </p:cNvPr>
          <p:cNvPicPr>
            <a:picLocks noChangeAspect="1"/>
          </p:cNvPicPr>
          <p:nvPr/>
        </p:nvPicPr>
        <p:blipFill rotWithShape="1">
          <a:blip r:embed="rId7"/>
          <a:srcRect l="14477" r="-445" b="34783"/>
          <a:stretch/>
        </p:blipFill>
        <p:spPr>
          <a:xfrm>
            <a:off x="6100916" y="4626052"/>
            <a:ext cx="4747446" cy="1478908"/>
          </a:xfrm>
          <a:prstGeom prst="rect">
            <a:avLst/>
          </a:prstGeom>
        </p:spPr>
      </p:pic>
      <p:sp>
        <p:nvSpPr>
          <p:cNvPr id="15" name="TextBox 1">
            <a:extLst>
              <a:ext uri="{FF2B5EF4-FFF2-40B4-BE49-F238E27FC236}">
                <a16:creationId xmlns:a16="http://schemas.microsoft.com/office/drawing/2014/main" id="{99B01FFC-0556-4A54-BDA0-F6A8670C58F2}"/>
              </a:ext>
            </a:extLst>
          </p:cNvPr>
          <p:cNvSpPr txBox="1"/>
          <p:nvPr/>
        </p:nvSpPr>
        <p:spPr>
          <a:xfrm>
            <a:off x="1541205" y="4822723"/>
            <a:ext cx="5078361" cy="1569660"/>
          </a:xfrm>
          <a:prstGeom prst="rect">
            <a:avLst/>
          </a:prstGeom>
          <a:solidFill>
            <a:schemeClr val="accent4">
              <a:lumMod val="20000"/>
              <a:lumOff val="80000"/>
            </a:schemeClr>
          </a:solidFill>
          <a:ln w="57150">
            <a:solidFill>
              <a:srgbClr val="FF0000"/>
            </a:solidFill>
            <a:extLst>
              <a:ext uri="{C807C97D-BFC1-408E-A445-0C87EB9F89A2}">
                <ask:lineSketchStyleProps xmlns:ask="http://schemas.microsoft.com/office/drawing/2018/sketchyshapes" sd="3499211612">
                  <a:custGeom>
                    <a:avLst/>
                    <a:gdLst>
                      <a:gd name="connsiteX0" fmla="*/ 0 w 5078361"/>
                      <a:gd name="connsiteY0" fmla="*/ 0 h 1569660"/>
                      <a:gd name="connsiteX1" fmla="*/ 5078361 w 5078361"/>
                      <a:gd name="connsiteY1" fmla="*/ 0 h 1569660"/>
                      <a:gd name="connsiteX2" fmla="*/ 5078361 w 5078361"/>
                      <a:gd name="connsiteY2" fmla="*/ 1569660 h 1569660"/>
                      <a:gd name="connsiteX3" fmla="*/ 0 w 5078361"/>
                      <a:gd name="connsiteY3" fmla="*/ 1569660 h 1569660"/>
                      <a:gd name="connsiteX4" fmla="*/ 0 w 5078361"/>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8361" h="1569660" fill="none" extrusionOk="0">
                        <a:moveTo>
                          <a:pt x="0" y="0"/>
                        </a:moveTo>
                        <a:cubicBezTo>
                          <a:pt x="2129749" y="-149972"/>
                          <a:pt x="3544932" y="85198"/>
                          <a:pt x="5078361" y="0"/>
                        </a:cubicBezTo>
                        <a:cubicBezTo>
                          <a:pt x="5025814" y="435470"/>
                          <a:pt x="4988420" y="1203141"/>
                          <a:pt x="5078361" y="1569660"/>
                        </a:cubicBezTo>
                        <a:cubicBezTo>
                          <a:pt x="3206382" y="1661036"/>
                          <a:pt x="1359358" y="1563603"/>
                          <a:pt x="0" y="1569660"/>
                        </a:cubicBezTo>
                        <a:cubicBezTo>
                          <a:pt x="-1376" y="1136133"/>
                          <a:pt x="-47695" y="578319"/>
                          <a:pt x="0" y="0"/>
                        </a:cubicBezTo>
                        <a:close/>
                      </a:path>
                      <a:path w="5078361" h="1569660" stroke="0" extrusionOk="0">
                        <a:moveTo>
                          <a:pt x="0" y="0"/>
                        </a:moveTo>
                        <a:cubicBezTo>
                          <a:pt x="1797378" y="-113254"/>
                          <a:pt x="3392572" y="102601"/>
                          <a:pt x="5078361" y="0"/>
                        </a:cubicBezTo>
                        <a:cubicBezTo>
                          <a:pt x="5072325" y="727794"/>
                          <a:pt x="5181764" y="1028017"/>
                          <a:pt x="5078361" y="1569660"/>
                        </a:cubicBezTo>
                        <a:cubicBezTo>
                          <a:pt x="3039862" y="1625470"/>
                          <a:pt x="1438654" y="1738618"/>
                          <a:pt x="0" y="1569660"/>
                        </a:cubicBezTo>
                        <a:cubicBezTo>
                          <a:pt x="-77996" y="822235"/>
                          <a:pt x="-99585" y="440145"/>
                          <a:pt x="0" y="0"/>
                        </a:cubicBezTo>
                        <a:close/>
                      </a:path>
                    </a:pathLst>
                  </a:custGeom>
                  <ask:type>
                    <ask:lineSketchCurved/>
                  </ask:type>
                </ask:lineSketchStyleProps>
              </a:ext>
            </a:extLst>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i="1" dirty="0">
                <a:latin typeface="Cavolini"/>
                <a:cs typeface="Calibri"/>
              </a:rPr>
              <a:t>"When I was the Engineer I had to give out clear instructions." – I really wanted to help- KL</a:t>
            </a:r>
            <a:endParaRPr lang="en-US" sz="2400" i="1" dirty="0">
              <a:cs typeface="Calibri"/>
            </a:endParaRPr>
          </a:p>
        </p:txBody>
      </p:sp>
    </p:spTree>
    <p:extLst>
      <p:ext uri="{BB962C8B-B14F-4D97-AF65-F5344CB8AC3E}">
        <p14:creationId xmlns:p14="http://schemas.microsoft.com/office/powerpoint/2010/main" val="867738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FB223A-2794-4537-AF26-4204DC109DD5}"/>
              </a:ext>
            </a:extLst>
          </p:cNvPr>
          <p:cNvSpPr>
            <a:spLocks noGrp="1"/>
          </p:cNvSpPr>
          <p:nvPr>
            <p:ph type="title"/>
          </p:nvPr>
        </p:nvSpPr>
        <p:spPr>
          <a:xfrm>
            <a:off x="659105" y="1396686"/>
            <a:ext cx="5300286" cy="2823306"/>
          </a:xfrm>
        </p:spPr>
        <p:txBody>
          <a:bodyPr>
            <a:normAutofit/>
          </a:bodyPr>
          <a:lstStyle/>
          <a:p>
            <a:r>
              <a:rPr lang="en-US" sz="5400" b="1" dirty="0">
                <a:solidFill>
                  <a:srgbClr val="FFFFFF"/>
                </a:solidFill>
                <a:cs typeface="Calibri Light"/>
              </a:rPr>
              <a:t>2. The Supplier</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0B1EF5E-2AA5-43A1-8C12-F564449047F9}"/>
              </a:ext>
            </a:extLst>
          </p:cNvPr>
          <p:cNvSpPr>
            <a:spLocks noGrp="1"/>
          </p:cNvSpPr>
          <p:nvPr>
            <p:ph idx="1"/>
          </p:nvPr>
        </p:nvSpPr>
        <p:spPr>
          <a:xfrm>
            <a:off x="5210379" y="1391607"/>
            <a:ext cx="5536397" cy="2816094"/>
          </a:xfrm>
        </p:spPr>
        <p:txBody>
          <a:bodyPr vert="horz" lIns="91440" tIns="45720" rIns="91440" bIns="45720" rtlCol="0" anchor="t">
            <a:normAutofit fontScale="92500" lnSpcReduction="20000"/>
          </a:bodyPr>
          <a:lstStyle/>
          <a:p>
            <a:r>
              <a:rPr lang="en-US" sz="4000" dirty="0">
                <a:cs typeface="Calibri"/>
              </a:rPr>
              <a:t>The supplier has all the Lego. </a:t>
            </a:r>
            <a:endParaRPr lang="en-US" dirty="0"/>
          </a:p>
          <a:p>
            <a:r>
              <a:rPr lang="en-US" sz="4000" dirty="0">
                <a:cs typeface="Calibri"/>
              </a:rPr>
              <a:t>They are told what Lego pieces to select from the Engineer and then they pass them to the builder.</a:t>
            </a:r>
            <a:endParaRPr lang="en-US" dirty="0"/>
          </a:p>
        </p:txBody>
      </p:sp>
      <p:pic>
        <p:nvPicPr>
          <p:cNvPr id="4" name="Picture 4" descr="A picture containing person, indoor&#10;&#10;Description automatically generated">
            <a:extLst>
              <a:ext uri="{FF2B5EF4-FFF2-40B4-BE49-F238E27FC236}">
                <a16:creationId xmlns:a16="http://schemas.microsoft.com/office/drawing/2014/main" id="{B68C832E-0FA9-4D68-8773-ECADCC601F58}"/>
              </a:ext>
            </a:extLst>
          </p:cNvPr>
          <p:cNvPicPr>
            <a:picLocks noChangeAspect="1"/>
          </p:cNvPicPr>
          <p:nvPr/>
        </p:nvPicPr>
        <p:blipFill rotWithShape="1">
          <a:blip r:embed="rId2"/>
          <a:srcRect l="5000" t="48099" r="34210" b="4065"/>
          <a:stretch/>
        </p:blipFill>
        <p:spPr>
          <a:xfrm>
            <a:off x="484239" y="3634592"/>
            <a:ext cx="4659526" cy="2693966"/>
          </a:xfrm>
          <a:prstGeom prst="rect">
            <a:avLst/>
          </a:prstGeom>
        </p:spPr>
      </p:pic>
      <p:sp>
        <p:nvSpPr>
          <p:cNvPr id="9" name="TextBox 1">
            <a:extLst>
              <a:ext uri="{FF2B5EF4-FFF2-40B4-BE49-F238E27FC236}">
                <a16:creationId xmlns:a16="http://schemas.microsoft.com/office/drawing/2014/main" id="{99B01FFC-0556-4A54-BDA0-F6A8670C58F2}"/>
              </a:ext>
            </a:extLst>
          </p:cNvPr>
          <p:cNvSpPr txBox="1"/>
          <p:nvPr/>
        </p:nvSpPr>
        <p:spPr>
          <a:xfrm>
            <a:off x="4159043" y="4982496"/>
            <a:ext cx="7413524" cy="1200329"/>
          </a:xfrm>
          <a:prstGeom prst="rect">
            <a:avLst/>
          </a:prstGeom>
          <a:solidFill>
            <a:schemeClr val="accent4">
              <a:lumMod val="20000"/>
              <a:lumOff val="80000"/>
            </a:schemeClr>
          </a:solidFill>
          <a:ln w="57150">
            <a:solidFill>
              <a:srgbClr val="FF0000"/>
            </a:solidFill>
            <a:extLst>
              <a:ext uri="{C807C97D-BFC1-408E-A445-0C87EB9F89A2}">
                <ask:lineSketchStyleProps xmlns:ask="http://schemas.microsoft.com/office/drawing/2018/sketchyshapes" sd="1546443433">
                  <a:custGeom>
                    <a:avLst/>
                    <a:gdLst>
                      <a:gd name="connsiteX0" fmla="*/ 0 w 7413524"/>
                      <a:gd name="connsiteY0" fmla="*/ 0 h 1200329"/>
                      <a:gd name="connsiteX1" fmla="*/ 7413524 w 7413524"/>
                      <a:gd name="connsiteY1" fmla="*/ 0 h 1200329"/>
                      <a:gd name="connsiteX2" fmla="*/ 7413524 w 7413524"/>
                      <a:gd name="connsiteY2" fmla="*/ 1200329 h 1200329"/>
                      <a:gd name="connsiteX3" fmla="*/ 0 w 7413524"/>
                      <a:gd name="connsiteY3" fmla="*/ 1200329 h 1200329"/>
                      <a:gd name="connsiteX4" fmla="*/ 0 w 7413524"/>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3524" h="1200329" fill="none" extrusionOk="0">
                        <a:moveTo>
                          <a:pt x="0" y="0"/>
                        </a:moveTo>
                        <a:cubicBezTo>
                          <a:pt x="1046077" y="-59047"/>
                          <a:pt x="4228710" y="101234"/>
                          <a:pt x="7413524" y="0"/>
                        </a:cubicBezTo>
                        <a:cubicBezTo>
                          <a:pt x="7432115" y="327558"/>
                          <a:pt x="7311583" y="881146"/>
                          <a:pt x="7413524" y="1200329"/>
                        </a:cubicBezTo>
                        <a:cubicBezTo>
                          <a:pt x="4759214" y="1308540"/>
                          <a:pt x="3191517" y="1306145"/>
                          <a:pt x="0" y="1200329"/>
                        </a:cubicBezTo>
                        <a:cubicBezTo>
                          <a:pt x="107438" y="833892"/>
                          <a:pt x="-78619" y="132462"/>
                          <a:pt x="0" y="0"/>
                        </a:cubicBezTo>
                        <a:close/>
                      </a:path>
                      <a:path w="7413524" h="1200329" stroke="0" extrusionOk="0">
                        <a:moveTo>
                          <a:pt x="0" y="0"/>
                        </a:moveTo>
                        <a:cubicBezTo>
                          <a:pt x="2350411" y="147242"/>
                          <a:pt x="6038455" y="-153907"/>
                          <a:pt x="7413524" y="0"/>
                        </a:cubicBezTo>
                        <a:cubicBezTo>
                          <a:pt x="7434333" y="208758"/>
                          <a:pt x="7325941" y="793865"/>
                          <a:pt x="7413524" y="1200329"/>
                        </a:cubicBezTo>
                        <a:cubicBezTo>
                          <a:pt x="4918113" y="1057695"/>
                          <a:pt x="2745630" y="1231476"/>
                          <a:pt x="0" y="1200329"/>
                        </a:cubicBezTo>
                        <a:cubicBezTo>
                          <a:pt x="-45860" y="716959"/>
                          <a:pt x="-102359" y="218703"/>
                          <a:pt x="0" y="0"/>
                        </a:cubicBezTo>
                        <a:close/>
                      </a:path>
                    </a:pathLst>
                  </a:custGeom>
                  <ask:type>
                    <ask:lineSketchCurved/>
                  </ask:type>
                </ask:lineSketchStyleProps>
              </a:ext>
            </a:extLst>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Cavolini"/>
                <a:cs typeface="Calibri"/>
              </a:rPr>
              <a:t>“When I was the supplier I listened. I didn't sort them – it makes me focus on searching for bits and that's more fun." - </a:t>
            </a:r>
            <a:r>
              <a:rPr lang="en-US" sz="2400" b="1" dirty="0" err="1">
                <a:latin typeface="Cavolini"/>
                <a:cs typeface="Calibri"/>
              </a:rPr>
              <a:t>Jl</a:t>
            </a:r>
            <a:endParaRPr lang="en-US" sz="2400" dirty="0">
              <a:cs typeface="Calibri"/>
            </a:endParaRPr>
          </a:p>
        </p:txBody>
      </p:sp>
    </p:spTree>
    <p:extLst>
      <p:ext uri="{BB962C8B-B14F-4D97-AF65-F5344CB8AC3E}">
        <p14:creationId xmlns:p14="http://schemas.microsoft.com/office/powerpoint/2010/main" val="366106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D7A6AA-E044-4B83-90BA-EA7450975340}"/>
              </a:ext>
            </a:extLst>
          </p:cNvPr>
          <p:cNvSpPr>
            <a:spLocks noGrp="1"/>
          </p:cNvSpPr>
          <p:nvPr>
            <p:ph type="title"/>
          </p:nvPr>
        </p:nvSpPr>
        <p:spPr>
          <a:xfrm>
            <a:off x="838200" y="365125"/>
            <a:ext cx="5558489" cy="1325563"/>
          </a:xfrm>
        </p:spPr>
        <p:txBody>
          <a:bodyPr>
            <a:normAutofit/>
          </a:bodyPr>
          <a:lstStyle/>
          <a:p>
            <a:r>
              <a:rPr lang="en-US" sz="6000" b="1" dirty="0">
                <a:cs typeface="Calibri Light"/>
              </a:rPr>
              <a:t>3. The Builder</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3D01B18-BCAD-423D-B2C8-62E3ED6C9356}"/>
              </a:ext>
            </a:extLst>
          </p:cNvPr>
          <p:cNvSpPr>
            <a:spLocks noGrp="1"/>
          </p:cNvSpPr>
          <p:nvPr>
            <p:ph idx="1"/>
          </p:nvPr>
        </p:nvSpPr>
        <p:spPr>
          <a:xfrm>
            <a:off x="838200" y="1506077"/>
            <a:ext cx="5558489" cy="4683176"/>
          </a:xfrm>
        </p:spPr>
        <p:txBody>
          <a:bodyPr vert="horz" lIns="91440" tIns="45720" rIns="91440" bIns="45720" rtlCol="0" anchor="t">
            <a:normAutofit/>
          </a:bodyPr>
          <a:lstStyle/>
          <a:p>
            <a:r>
              <a:rPr lang="en-US" sz="3600" dirty="0">
                <a:cs typeface="Calibri"/>
              </a:rPr>
              <a:t>The builder takes the pieces from the supplier and builds the model following the engineer's instructions.</a:t>
            </a:r>
          </a:p>
          <a:p>
            <a:r>
              <a:rPr lang="en-US" sz="3600" dirty="0">
                <a:cs typeface="Calibri"/>
              </a:rPr>
              <a:t>But they aren't allowed to see the instructions!</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
            <a:extLst>
              <a:ext uri="{FF2B5EF4-FFF2-40B4-BE49-F238E27FC236}">
                <a16:creationId xmlns:a16="http://schemas.microsoft.com/office/drawing/2014/main" id="{99B01FFC-0556-4A54-BDA0-F6A8670C58F2}"/>
              </a:ext>
            </a:extLst>
          </p:cNvPr>
          <p:cNvSpPr txBox="1"/>
          <p:nvPr/>
        </p:nvSpPr>
        <p:spPr>
          <a:xfrm>
            <a:off x="1516625" y="5818237"/>
            <a:ext cx="8925232" cy="1384995"/>
          </a:xfrm>
          <a:prstGeom prst="rect">
            <a:avLst/>
          </a:prstGeom>
          <a:solidFill>
            <a:schemeClr val="accent4">
              <a:lumMod val="20000"/>
              <a:lumOff val="80000"/>
            </a:schemeClr>
          </a:solidFill>
          <a:ln w="57150">
            <a:solidFill>
              <a:srgbClr val="FF0000"/>
            </a:solidFill>
            <a:extLst>
              <a:ext uri="{C807C97D-BFC1-408E-A445-0C87EB9F89A2}">
                <ask:lineSketchStyleProps xmlns:ask="http://schemas.microsoft.com/office/drawing/2018/sketchyshapes" sd="283741067">
                  <a:custGeom>
                    <a:avLst/>
                    <a:gdLst>
                      <a:gd name="connsiteX0" fmla="*/ 0 w 8925232"/>
                      <a:gd name="connsiteY0" fmla="*/ 0 h 1384995"/>
                      <a:gd name="connsiteX1" fmla="*/ 8925232 w 8925232"/>
                      <a:gd name="connsiteY1" fmla="*/ 0 h 1384995"/>
                      <a:gd name="connsiteX2" fmla="*/ 8925232 w 8925232"/>
                      <a:gd name="connsiteY2" fmla="*/ 1384995 h 1384995"/>
                      <a:gd name="connsiteX3" fmla="*/ 0 w 8925232"/>
                      <a:gd name="connsiteY3" fmla="*/ 1384995 h 1384995"/>
                      <a:gd name="connsiteX4" fmla="*/ 0 w 8925232"/>
                      <a:gd name="connsiteY4" fmla="*/ 0 h 1384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5232" h="1384995" fill="none" extrusionOk="0">
                        <a:moveTo>
                          <a:pt x="0" y="0"/>
                        </a:moveTo>
                        <a:cubicBezTo>
                          <a:pt x="3335876" y="-59067"/>
                          <a:pt x="5070331" y="-129691"/>
                          <a:pt x="8925232" y="0"/>
                        </a:cubicBezTo>
                        <a:cubicBezTo>
                          <a:pt x="8807022" y="294331"/>
                          <a:pt x="8856539" y="811653"/>
                          <a:pt x="8925232" y="1384995"/>
                        </a:cubicBezTo>
                        <a:cubicBezTo>
                          <a:pt x="7208367" y="1515983"/>
                          <a:pt x="3611572" y="1293026"/>
                          <a:pt x="0" y="1384995"/>
                        </a:cubicBezTo>
                        <a:cubicBezTo>
                          <a:pt x="-70772" y="1054269"/>
                          <a:pt x="64029" y="378977"/>
                          <a:pt x="0" y="0"/>
                        </a:cubicBezTo>
                        <a:close/>
                      </a:path>
                      <a:path w="8925232" h="1384995" stroke="0" extrusionOk="0">
                        <a:moveTo>
                          <a:pt x="0" y="0"/>
                        </a:moveTo>
                        <a:cubicBezTo>
                          <a:pt x="1096898" y="124235"/>
                          <a:pt x="5020197" y="-150204"/>
                          <a:pt x="8925232" y="0"/>
                        </a:cubicBezTo>
                        <a:cubicBezTo>
                          <a:pt x="8845586" y="664438"/>
                          <a:pt x="9027696" y="817894"/>
                          <a:pt x="8925232" y="1384995"/>
                        </a:cubicBezTo>
                        <a:cubicBezTo>
                          <a:pt x="4519566" y="1356235"/>
                          <a:pt x="4073179" y="1414556"/>
                          <a:pt x="0" y="1384995"/>
                        </a:cubicBezTo>
                        <a:cubicBezTo>
                          <a:pt x="-8223" y="751356"/>
                          <a:pt x="-107117" y="233675"/>
                          <a:pt x="0" y="0"/>
                        </a:cubicBezTo>
                        <a:close/>
                      </a:path>
                    </a:pathLst>
                  </a:custGeom>
                  <ask:type>
                    <ask:lineSketchCurved/>
                  </ask:type>
                </ask:lineSketchStyleProps>
              </a:ext>
            </a:extLst>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i="1" dirty="0">
                <a:latin typeface="Cavolini"/>
                <a:cs typeface="Calibri"/>
              </a:rPr>
              <a:t>"As a builder I had to listen and put the pieces where I was told. I had to concentrate" - MM</a:t>
            </a:r>
            <a:endParaRPr lang="en-US" i="1" dirty="0">
              <a:cs typeface="Calibri"/>
            </a:endParaRPr>
          </a:p>
        </p:txBody>
      </p:sp>
    </p:spTree>
    <p:extLst>
      <p:ext uri="{BB962C8B-B14F-4D97-AF65-F5344CB8AC3E}">
        <p14:creationId xmlns:p14="http://schemas.microsoft.com/office/powerpoint/2010/main" val="268128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F26DFE-7E11-4815-BE9C-A325159B83AC}"/>
              </a:ext>
            </a:extLst>
          </p:cNvPr>
          <p:cNvSpPr>
            <a:spLocks noGrp="1"/>
          </p:cNvSpPr>
          <p:nvPr>
            <p:ph type="title"/>
          </p:nvPr>
        </p:nvSpPr>
        <p:spPr>
          <a:xfrm>
            <a:off x="643467" y="321734"/>
            <a:ext cx="10905066" cy="1135737"/>
          </a:xfrm>
        </p:spPr>
        <p:txBody>
          <a:bodyPr>
            <a:normAutofit/>
          </a:bodyPr>
          <a:lstStyle/>
          <a:p>
            <a:pPr algn="ctr"/>
            <a:r>
              <a:rPr lang="en-US" sz="3600" b="1" dirty="0">
                <a:cs typeface="Calibri Light"/>
              </a:rPr>
              <a:t>Do you do anything else?</a:t>
            </a:r>
            <a:endParaRPr lang="en-US" sz="3600" b="1">
              <a:cs typeface="Calibri Light"/>
            </a:endParaRPr>
          </a:p>
        </p:txBody>
      </p:sp>
      <p:sp>
        <p:nvSpPr>
          <p:cNvPr id="3" name="Content Placeholder 2">
            <a:extLst>
              <a:ext uri="{FF2B5EF4-FFF2-40B4-BE49-F238E27FC236}">
                <a16:creationId xmlns:a16="http://schemas.microsoft.com/office/drawing/2014/main" id="{F52C7FA0-D523-4EF6-9739-FD60555EE8BB}"/>
              </a:ext>
            </a:extLst>
          </p:cNvPr>
          <p:cNvSpPr>
            <a:spLocks noGrp="1"/>
          </p:cNvSpPr>
          <p:nvPr>
            <p:ph idx="1"/>
          </p:nvPr>
        </p:nvSpPr>
        <p:spPr>
          <a:xfrm>
            <a:off x="668047" y="1279078"/>
            <a:ext cx="10880486" cy="4897885"/>
          </a:xfrm>
        </p:spPr>
        <p:txBody>
          <a:bodyPr vert="horz" lIns="91440" tIns="45720" rIns="91440" bIns="45720" rtlCol="0" anchor="t">
            <a:normAutofit/>
          </a:bodyPr>
          <a:lstStyle/>
          <a:p>
            <a:pPr marL="0" indent="0">
              <a:buNone/>
            </a:pPr>
            <a:r>
              <a:rPr lang="en-US" sz="2400" dirty="0">
                <a:cs typeface="Calibri"/>
              </a:rPr>
              <a:t>There are other games we play:</a:t>
            </a:r>
            <a:endParaRPr lang="en-US" dirty="0"/>
          </a:p>
          <a:p>
            <a:r>
              <a:rPr lang="en-US" sz="2000" b="1" dirty="0">
                <a:latin typeface="+mj-lt"/>
                <a:cs typeface="Calibri"/>
              </a:rPr>
              <a:t>What piece am I thinking of? </a:t>
            </a:r>
            <a:r>
              <a:rPr lang="en-US" sz="2000" dirty="0">
                <a:latin typeface="+mj-lt"/>
                <a:cs typeface="Calibri"/>
              </a:rPr>
              <a:t>A lot of Lego is put onto the table. We then take it in turns to describe one piece and the others try to point to it.</a:t>
            </a:r>
          </a:p>
          <a:p>
            <a:r>
              <a:rPr lang="en-US" sz="2000" b="1" dirty="0">
                <a:latin typeface="+mj-lt"/>
                <a:cs typeface="Calibri"/>
              </a:rPr>
              <a:t>Identical build</a:t>
            </a:r>
            <a:r>
              <a:rPr lang="en-US" sz="2000" dirty="0">
                <a:latin typeface="+mj-lt"/>
                <a:cs typeface="Calibri"/>
              </a:rPr>
              <a:t> - We all have the same set of bits and you work behind a screen or a big book. We take turns to build an object and tells the others what to do. We then see if they are all identical. They are usually close to identical but we haven't achieved identical yet – there is always some piece that's not quite where it should be – but we are getting better. (SV)</a:t>
            </a:r>
          </a:p>
          <a:p>
            <a:r>
              <a:rPr lang="en-US" sz="2000" b="1" dirty="0">
                <a:latin typeface="+mj-lt"/>
                <a:cs typeface="Calibri"/>
              </a:rPr>
              <a:t>Task cards</a:t>
            </a:r>
            <a:r>
              <a:rPr lang="en-US" sz="2000" dirty="0">
                <a:latin typeface="+mj-lt"/>
                <a:cs typeface="Calibri"/>
              </a:rPr>
              <a:t> - tasks such as 'Build something using exactly 20 pieces' or 'build a creature using the Lego given (can the others identify it?)’. This is fun, because when I am the first builder I have to think about what I will build, with only a few pieces of </a:t>
            </a:r>
            <a:r>
              <a:rPr lang="en-US" sz="2000" dirty="0" err="1">
                <a:latin typeface="+mj-lt"/>
                <a:cs typeface="Calibri"/>
              </a:rPr>
              <a:t>lego</a:t>
            </a:r>
            <a:r>
              <a:rPr lang="en-US" sz="2000" dirty="0">
                <a:latin typeface="+mj-lt"/>
                <a:cs typeface="Calibri"/>
              </a:rPr>
              <a:t>. (PH)</a:t>
            </a:r>
          </a:p>
          <a:p>
            <a:r>
              <a:rPr lang="en-US" sz="2400" b="1" dirty="0">
                <a:cs typeface="Calibri"/>
              </a:rPr>
              <a:t>Free build</a:t>
            </a:r>
            <a:r>
              <a:rPr lang="en-US" sz="2400" dirty="0">
                <a:cs typeface="Calibri"/>
              </a:rPr>
              <a:t> –  We get to play with the </a:t>
            </a:r>
            <a:r>
              <a:rPr lang="en-US" sz="2400" dirty="0" err="1">
                <a:cs typeface="Calibri"/>
              </a:rPr>
              <a:t>lego</a:t>
            </a:r>
            <a:r>
              <a:rPr lang="en-US" sz="2400" dirty="0">
                <a:cs typeface="Calibri"/>
              </a:rPr>
              <a:t> and  make what we want.</a:t>
            </a:r>
          </a:p>
          <a:p>
            <a:pPr marL="0" indent="0">
              <a:buNone/>
            </a:pPr>
            <a:endParaRPr lang="en-US" sz="2400" dirty="0">
              <a:cs typeface="Calibri"/>
            </a:endParaRPr>
          </a:p>
        </p:txBody>
      </p:sp>
      <p:sp>
        <p:nvSpPr>
          <p:cNvPr id="6"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1">
            <a:extLst>
              <a:ext uri="{FF2B5EF4-FFF2-40B4-BE49-F238E27FC236}">
                <a16:creationId xmlns:a16="http://schemas.microsoft.com/office/drawing/2014/main" id="{99B01FFC-0556-4A54-BDA0-F6A8670C58F2}"/>
              </a:ext>
            </a:extLst>
          </p:cNvPr>
          <p:cNvSpPr txBox="1"/>
          <p:nvPr/>
        </p:nvSpPr>
        <p:spPr>
          <a:xfrm>
            <a:off x="1224687" y="5397308"/>
            <a:ext cx="9416845" cy="461665"/>
          </a:xfrm>
          <a:prstGeom prst="rect">
            <a:avLst/>
          </a:prstGeom>
          <a:solidFill>
            <a:schemeClr val="accent4">
              <a:lumMod val="20000"/>
              <a:lumOff val="80000"/>
            </a:schemeClr>
          </a:solidFill>
          <a:ln w="57150">
            <a:solidFill>
              <a:srgbClr val="FF0000"/>
            </a:solidFill>
            <a:extLst>
              <a:ext uri="{C807C97D-BFC1-408E-A445-0C87EB9F89A2}">
                <ask:lineSketchStyleProps xmlns:ask="http://schemas.microsoft.com/office/drawing/2018/sketchyshapes" sd="1546443433">
                  <a:custGeom>
                    <a:avLst/>
                    <a:gdLst>
                      <a:gd name="connsiteX0" fmla="*/ 0 w 9416845"/>
                      <a:gd name="connsiteY0" fmla="*/ 0 h 461665"/>
                      <a:gd name="connsiteX1" fmla="*/ 9416845 w 9416845"/>
                      <a:gd name="connsiteY1" fmla="*/ 0 h 461665"/>
                      <a:gd name="connsiteX2" fmla="*/ 9416845 w 9416845"/>
                      <a:gd name="connsiteY2" fmla="*/ 461665 h 461665"/>
                      <a:gd name="connsiteX3" fmla="*/ 0 w 9416845"/>
                      <a:gd name="connsiteY3" fmla="*/ 461665 h 461665"/>
                      <a:gd name="connsiteX4" fmla="*/ 0 w 9416845"/>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845" h="461665" fill="none" extrusionOk="0">
                        <a:moveTo>
                          <a:pt x="0" y="0"/>
                        </a:moveTo>
                        <a:cubicBezTo>
                          <a:pt x="2278013" y="-59047"/>
                          <a:pt x="8022915" y="101234"/>
                          <a:pt x="9416845" y="0"/>
                        </a:cubicBezTo>
                        <a:cubicBezTo>
                          <a:pt x="9418816" y="173000"/>
                          <a:pt x="9414624" y="318083"/>
                          <a:pt x="9416845" y="461665"/>
                        </a:cubicBezTo>
                        <a:cubicBezTo>
                          <a:pt x="7707211" y="569876"/>
                          <a:pt x="4546768" y="567481"/>
                          <a:pt x="0" y="461665"/>
                        </a:cubicBezTo>
                        <a:cubicBezTo>
                          <a:pt x="7718" y="251427"/>
                          <a:pt x="21100" y="169515"/>
                          <a:pt x="0" y="0"/>
                        </a:cubicBezTo>
                        <a:close/>
                      </a:path>
                      <a:path w="9416845" h="461665" stroke="0" extrusionOk="0">
                        <a:moveTo>
                          <a:pt x="0" y="0"/>
                        </a:moveTo>
                        <a:cubicBezTo>
                          <a:pt x="3943229" y="147242"/>
                          <a:pt x="7426056" y="-153907"/>
                          <a:pt x="9416845" y="0"/>
                        </a:cubicBezTo>
                        <a:cubicBezTo>
                          <a:pt x="9387794" y="203976"/>
                          <a:pt x="9412362" y="347249"/>
                          <a:pt x="9416845" y="461665"/>
                        </a:cubicBezTo>
                        <a:cubicBezTo>
                          <a:pt x="6814968" y="319031"/>
                          <a:pt x="3994485" y="492812"/>
                          <a:pt x="0" y="461665"/>
                        </a:cubicBezTo>
                        <a:cubicBezTo>
                          <a:pt x="-29240" y="282495"/>
                          <a:pt x="-2639" y="186495"/>
                          <a:pt x="0" y="0"/>
                        </a:cubicBezTo>
                        <a:close/>
                      </a:path>
                    </a:pathLst>
                  </a:custGeom>
                  <ask:type>
                    <ask:lineSketchCurved/>
                  </ask:type>
                </ask:lineSketchStyleProps>
              </a:ext>
            </a:extLst>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Cavolini"/>
                <a:cs typeface="Calibri"/>
              </a:rPr>
              <a:t>"It's really nice, Time to talk to friends" - LB</a:t>
            </a:r>
            <a:endParaRPr lang="en-US" sz="2400" dirty="0">
              <a:cs typeface="Calibri"/>
            </a:endParaRPr>
          </a:p>
        </p:txBody>
      </p:sp>
    </p:spTree>
    <p:extLst>
      <p:ext uri="{BB962C8B-B14F-4D97-AF65-F5344CB8AC3E}">
        <p14:creationId xmlns:p14="http://schemas.microsoft.com/office/powerpoint/2010/main" val="16116574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TotalTime>
  <Words>669</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Cavolini</vt:lpstr>
      <vt:lpstr>Source Sans Pro Black</vt:lpstr>
      <vt:lpstr>Office Theme</vt:lpstr>
      <vt:lpstr>Lego Therapy</vt:lpstr>
      <vt:lpstr>Who does Lego therapy?</vt:lpstr>
      <vt:lpstr>How does it help autistic children?</vt:lpstr>
      <vt:lpstr>Is it just for autistic children?</vt:lpstr>
      <vt:lpstr>Why a group of three?</vt:lpstr>
      <vt:lpstr>1. The Engineer</vt:lpstr>
      <vt:lpstr>2. The Supplier</vt:lpstr>
      <vt:lpstr>3. The Builder</vt:lpstr>
      <vt:lpstr>Do you do anything else?</vt:lpstr>
      <vt:lpstr>Lego Therapy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44786</dc:creator>
  <cp:lastModifiedBy>447869122647</cp:lastModifiedBy>
  <cp:revision>539</cp:revision>
  <dcterms:created xsi:type="dcterms:W3CDTF">2022-01-10T22:49:33Z</dcterms:created>
  <dcterms:modified xsi:type="dcterms:W3CDTF">2022-03-05T16:40:55Z</dcterms:modified>
</cp:coreProperties>
</file>