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56" r:id="rId2"/>
    <p:sldId id="258" r:id="rId3"/>
    <p:sldId id="266" r:id="rId4"/>
    <p:sldId id="267" r:id="rId5"/>
    <p:sldId id="268" r:id="rId6"/>
    <p:sldId id="269" r:id="rId7"/>
    <p:sldId id="270" r:id="rId8"/>
    <p:sldId id="264" r:id="rId9"/>
    <p:sldId id="265"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89" autoAdjust="0"/>
  </p:normalViewPr>
  <p:slideViewPr>
    <p:cSldViewPr snapToGrid="0">
      <p:cViewPr varScale="1">
        <p:scale>
          <a:sx n="90" d="100"/>
          <a:sy n="90" d="100"/>
        </p:scale>
        <p:origin x="576" y="90"/>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2/17/2022</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2/17/2022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fulwood-st-peters-church-of-england-primary-school.secure-primarysite.net/internet-safety-day-february-2022/" TargetMode="External"/><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hyperlink" Target="https://go.microsoft.com/fwlink/?linkid=2006808&amp;clcid=0x409" TargetMode="Externa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lstStyle/>
          <a:p>
            <a:r>
              <a:rPr lang="en-US" dirty="0"/>
              <a:t>Online safety</a:t>
            </a: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lstStyle/>
          <a:p>
            <a:endParaRPr lang="ru-RU" dirty="0"/>
          </a:p>
        </p:txBody>
      </p:sp>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lstStyle/>
          <a:p>
            <a:endParaRPr lang="ru-RU" dirty="0"/>
          </a:p>
        </p:txBody>
      </p:sp>
      <p:pic>
        <p:nvPicPr>
          <p:cNvPr id="13" name="Picture Placeholder 12">
            <a:extLst>
              <a:ext uri="{FF2B5EF4-FFF2-40B4-BE49-F238E27FC236}">
                <a16:creationId xmlns:a16="http://schemas.microsoft.com/office/drawing/2014/main" id="{3B07C5CD-A1DE-4393-AD43-84D200F2AAA4}"/>
              </a:ext>
            </a:extLst>
          </p:cNvPr>
          <p:cNvPicPr>
            <a:picLocks noGrp="1" noChangeAspect="1"/>
          </p:cNvPicPr>
          <p:nvPr>
            <p:ph type="pic" sz="quarter" idx="15"/>
          </p:nvPr>
        </p:nvPicPr>
        <p:blipFill>
          <a:blip r:embed="rId2"/>
          <a:srcRect l="18152" r="18152"/>
          <a:stretch>
            <a:fillRect/>
          </a:stretch>
        </p:blipFill>
        <p:spPr>
          <a:xfrm rot="5400000">
            <a:off x="458788" y="655638"/>
            <a:ext cx="5314950" cy="6232525"/>
          </a:xfrm>
        </p:spPr>
      </p:pic>
    </p:spTree>
    <p:extLst>
      <p:ext uri="{BB962C8B-B14F-4D97-AF65-F5344CB8AC3E}">
        <p14:creationId xmlns:p14="http://schemas.microsoft.com/office/powerpoint/2010/main" val="3997746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lstStyle/>
          <a:p>
            <a:r>
              <a:rPr lang="en-US" dirty="0"/>
              <a:t>Online safety</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p:txBody>
          <a:bodyPr>
            <a:normAutofit/>
          </a:bodyPr>
          <a:lstStyle/>
          <a:p>
            <a:r>
              <a:rPr lang="en-US" dirty="0"/>
              <a:t>Our thoughts</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p:txBody>
          <a:bodyPr/>
          <a:lstStyle/>
          <a:p>
            <a:pPr marL="0" indent="0">
              <a:buNone/>
            </a:pPr>
            <a:r>
              <a:rPr lang="en-US" dirty="0"/>
              <a:t>We have had lots of online lessons helping us to stay safe. We created words to help us remember SMART- that means keeping safe, (LB)</a:t>
            </a:r>
          </a:p>
          <a:p>
            <a:pPr marL="0" indent="0">
              <a:buNone/>
            </a:pPr>
            <a:endParaRPr lang="en-US" dirty="0"/>
          </a:p>
          <a:p>
            <a:pPr marL="0" indent="0">
              <a:buNone/>
            </a:pPr>
            <a:r>
              <a:rPr lang="en-US" dirty="0"/>
              <a:t>We made SMART posters to help us to remember keeping safe and the types of reliable information that we should not share (MP)</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endParaRPr lang="en-US" dirty="0"/>
          </a:p>
        </p:txBody>
      </p:sp>
      <p:pic>
        <p:nvPicPr>
          <p:cNvPr id="27" name="Picture Placeholder 26">
            <a:extLst>
              <a:ext uri="{FF2B5EF4-FFF2-40B4-BE49-F238E27FC236}">
                <a16:creationId xmlns:a16="http://schemas.microsoft.com/office/drawing/2014/main" id="{42B4F963-F374-4EA1-BB46-5DC413848F80}"/>
              </a:ext>
            </a:extLst>
          </p:cNvPr>
          <p:cNvPicPr>
            <a:picLocks noGrp="1" noChangeAspect="1"/>
          </p:cNvPicPr>
          <p:nvPr>
            <p:ph type="pic" sz="quarter" idx="14"/>
          </p:nvPr>
        </p:nvPicPr>
        <p:blipFill>
          <a:blip r:embed="rId2"/>
          <a:srcRect t="6079" b="6079"/>
          <a:stretch>
            <a:fillRect/>
          </a:stretch>
        </p:blipFill>
        <p:spPr>
          <a:xfrm rot="720000">
            <a:off x="6385279" y="199129"/>
            <a:ext cx="4647699" cy="5482611"/>
          </a:xfrm>
        </p:spPr>
      </p:pic>
    </p:spTree>
    <p:extLst>
      <p:ext uri="{BB962C8B-B14F-4D97-AF65-F5344CB8AC3E}">
        <p14:creationId xmlns:p14="http://schemas.microsoft.com/office/powerpoint/2010/main" val="3671418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D8773D-462D-4444-9A97-AF0A6F493F95}"/>
              </a:ext>
            </a:extLst>
          </p:cNvPr>
          <p:cNvSpPr>
            <a:spLocks noGrp="1"/>
          </p:cNvSpPr>
          <p:nvPr>
            <p:ph type="ftr" sz="quarter" idx="11"/>
          </p:nvPr>
        </p:nvSpPr>
        <p:spPr>
          <a:xfrm>
            <a:off x="911224" y="5945824"/>
            <a:ext cx="7084460" cy="710157"/>
          </a:xfrm>
        </p:spPr>
        <p:txBody>
          <a:bodyPr/>
          <a:lstStyle/>
          <a:p>
            <a:r>
              <a:rPr lang="en-US" sz="1400" b="0" noProof="0" dirty="0"/>
              <a:t>We looked at the positives and negatives of being a member of these platforms. We found out the ages for becoming a member and a lot of us found out we were too young. This was worrying and something I shared with my family. (TC) I think it is important to stay within the age limits to keep me safe and stop abuse. (JP)</a:t>
            </a:r>
          </a:p>
        </p:txBody>
      </p:sp>
      <p:sp>
        <p:nvSpPr>
          <p:cNvPr id="3" name="Slide Number Placeholder 2">
            <a:extLst>
              <a:ext uri="{FF2B5EF4-FFF2-40B4-BE49-F238E27FC236}">
                <a16:creationId xmlns:a16="http://schemas.microsoft.com/office/drawing/2014/main" id="{712B4A22-B71B-406A-A8E1-34C520A04829}"/>
              </a:ext>
            </a:extLst>
          </p:cNvPr>
          <p:cNvSpPr>
            <a:spLocks noGrp="1"/>
          </p:cNvSpPr>
          <p:nvPr>
            <p:ph type="sldNum" sz="quarter" idx="12"/>
          </p:nvPr>
        </p:nvSpPr>
        <p:spPr/>
        <p:txBody>
          <a:bodyPr/>
          <a:lstStyle/>
          <a:p>
            <a:fld id="{98C0CDE5-970C-4CC4-BF43-0DA127E73E82}" type="slidenum">
              <a:rPr lang="en-US" noProof="0" smtClean="0"/>
              <a:t>3</a:t>
            </a:fld>
            <a:endParaRPr lang="en-US" noProof="0" dirty="0"/>
          </a:p>
        </p:txBody>
      </p:sp>
      <p:sp>
        <p:nvSpPr>
          <p:cNvPr id="4" name="Title 3">
            <a:extLst>
              <a:ext uri="{FF2B5EF4-FFF2-40B4-BE49-F238E27FC236}">
                <a16:creationId xmlns:a16="http://schemas.microsoft.com/office/drawing/2014/main" id="{3EAECB34-FDA8-4512-B42A-BE139A2E459C}"/>
              </a:ext>
            </a:extLst>
          </p:cNvPr>
          <p:cNvSpPr>
            <a:spLocks noGrp="1"/>
          </p:cNvSpPr>
          <p:nvPr>
            <p:ph type="title"/>
          </p:nvPr>
        </p:nvSpPr>
        <p:spPr/>
        <p:txBody>
          <a:bodyPr/>
          <a:lstStyle/>
          <a:p>
            <a:r>
              <a:rPr lang="en-GB" dirty="0"/>
              <a:t>Online safety</a:t>
            </a:r>
          </a:p>
        </p:txBody>
      </p:sp>
      <p:pic>
        <p:nvPicPr>
          <p:cNvPr id="10" name="Content Placeholder 9">
            <a:extLst>
              <a:ext uri="{FF2B5EF4-FFF2-40B4-BE49-F238E27FC236}">
                <a16:creationId xmlns:a16="http://schemas.microsoft.com/office/drawing/2014/main" id="{DE1C4D64-CB35-459D-80EB-E39FAC5C9093}"/>
              </a:ext>
            </a:extLst>
          </p:cNvPr>
          <p:cNvPicPr>
            <a:picLocks noGrp="1" noChangeAspect="1"/>
          </p:cNvPicPr>
          <p:nvPr>
            <p:ph sz="half" idx="1"/>
          </p:nvPr>
        </p:nvPicPr>
        <p:blipFill>
          <a:blip r:embed="rId2"/>
          <a:stretch>
            <a:fillRect/>
          </a:stretch>
        </p:blipFill>
        <p:spPr>
          <a:xfrm>
            <a:off x="669851" y="1828800"/>
            <a:ext cx="5720315" cy="3920272"/>
          </a:xfrm>
        </p:spPr>
      </p:pic>
      <p:pic>
        <p:nvPicPr>
          <p:cNvPr id="8" name="Content Placeholder 7">
            <a:extLst>
              <a:ext uri="{FF2B5EF4-FFF2-40B4-BE49-F238E27FC236}">
                <a16:creationId xmlns:a16="http://schemas.microsoft.com/office/drawing/2014/main" id="{C37F5321-EA9B-4A3A-B1DD-08E5971420EB}"/>
              </a:ext>
            </a:extLst>
          </p:cNvPr>
          <p:cNvPicPr>
            <a:picLocks noGrp="1" noChangeAspect="1"/>
          </p:cNvPicPr>
          <p:nvPr>
            <p:ph sz="half" idx="2"/>
          </p:nvPr>
        </p:nvPicPr>
        <p:blipFill>
          <a:blip r:embed="rId3"/>
          <a:stretch>
            <a:fillRect/>
          </a:stretch>
        </p:blipFill>
        <p:spPr>
          <a:xfrm>
            <a:off x="7217772" y="1499191"/>
            <a:ext cx="3372255" cy="4303122"/>
          </a:xfrm>
        </p:spPr>
      </p:pic>
      <p:sp>
        <p:nvSpPr>
          <p:cNvPr id="11" name="TextBox 10">
            <a:extLst>
              <a:ext uri="{FF2B5EF4-FFF2-40B4-BE49-F238E27FC236}">
                <a16:creationId xmlns:a16="http://schemas.microsoft.com/office/drawing/2014/main" id="{944C45C7-11A3-467A-9988-DFDBA613CC1E}"/>
              </a:ext>
            </a:extLst>
          </p:cNvPr>
          <p:cNvSpPr txBox="1"/>
          <p:nvPr/>
        </p:nvSpPr>
        <p:spPr>
          <a:xfrm>
            <a:off x="6581553" y="425302"/>
            <a:ext cx="5386391" cy="954107"/>
          </a:xfrm>
          <a:prstGeom prst="rect">
            <a:avLst/>
          </a:prstGeom>
          <a:noFill/>
        </p:spPr>
        <p:txBody>
          <a:bodyPr wrap="square" rtlCol="0">
            <a:spAutoFit/>
          </a:bodyPr>
          <a:lstStyle/>
          <a:p>
            <a:r>
              <a:rPr lang="en-GB" sz="1400" b="1" dirty="0">
                <a:solidFill>
                  <a:schemeClr val="bg2">
                    <a:lumMod val="50000"/>
                  </a:schemeClr>
                </a:solidFill>
              </a:rPr>
              <a:t>We created an online footprint like a carbon footprint. This showed me I used my phone and </a:t>
            </a:r>
            <a:r>
              <a:rPr lang="en-GB" sz="1400" b="1" dirty="0" err="1">
                <a:solidFill>
                  <a:schemeClr val="bg2">
                    <a:lumMod val="50000"/>
                  </a:schemeClr>
                </a:solidFill>
              </a:rPr>
              <a:t>ipad</a:t>
            </a:r>
            <a:r>
              <a:rPr lang="en-GB" sz="1400" b="1" dirty="0">
                <a:solidFill>
                  <a:schemeClr val="bg2">
                    <a:lumMod val="50000"/>
                  </a:schemeClr>
                </a:solidFill>
              </a:rPr>
              <a:t> too long. I also was allowed to have WhatsApp.</a:t>
            </a:r>
          </a:p>
          <a:p>
            <a:r>
              <a:rPr lang="en-GB" sz="1400" b="1" dirty="0">
                <a:solidFill>
                  <a:schemeClr val="bg2">
                    <a:lumMod val="50000"/>
                  </a:schemeClr>
                </a:solidFill>
              </a:rPr>
              <a:t>I now know I am too young and this my mum has changed. (AB)</a:t>
            </a:r>
          </a:p>
        </p:txBody>
      </p:sp>
    </p:spTree>
    <p:extLst>
      <p:ext uri="{BB962C8B-B14F-4D97-AF65-F5344CB8AC3E}">
        <p14:creationId xmlns:p14="http://schemas.microsoft.com/office/powerpoint/2010/main" val="3267947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607FFC-D794-4E69-8723-2555C3B0EBD0}"/>
              </a:ext>
            </a:extLst>
          </p:cNvPr>
          <p:cNvSpPr>
            <a:spLocks noGrp="1"/>
          </p:cNvSpPr>
          <p:nvPr>
            <p:ph type="ftr" sz="quarter" idx="11"/>
          </p:nvPr>
        </p:nvSpPr>
        <p:spPr>
          <a:xfrm>
            <a:off x="911225" y="5945824"/>
            <a:ext cx="6659156" cy="365125"/>
          </a:xfrm>
        </p:spPr>
        <p:txBody>
          <a:bodyPr/>
          <a:lstStyle/>
          <a:p>
            <a:r>
              <a:rPr lang="en-US" sz="1400" dirty="0"/>
              <a:t>Today we learned about ‘catfishing’  that is when someone pretends to be a friend and finds out more information about you. They can create an avatar that really isn’t like them. We learned not to give out any information that might describe who we are. (HS Y2)  </a:t>
            </a:r>
            <a:endParaRPr lang="en-US" sz="1400" noProof="0" dirty="0"/>
          </a:p>
        </p:txBody>
      </p:sp>
      <p:sp>
        <p:nvSpPr>
          <p:cNvPr id="3" name="Slide Number Placeholder 2">
            <a:extLst>
              <a:ext uri="{FF2B5EF4-FFF2-40B4-BE49-F238E27FC236}">
                <a16:creationId xmlns:a16="http://schemas.microsoft.com/office/drawing/2014/main" id="{D1F0C3B0-F847-47C4-8188-ADBB292AEBB1}"/>
              </a:ext>
            </a:extLst>
          </p:cNvPr>
          <p:cNvSpPr>
            <a:spLocks noGrp="1"/>
          </p:cNvSpPr>
          <p:nvPr>
            <p:ph type="sldNum" sz="quarter" idx="12"/>
          </p:nvPr>
        </p:nvSpPr>
        <p:spPr/>
        <p:txBody>
          <a:bodyPr/>
          <a:lstStyle/>
          <a:p>
            <a:fld id="{98C0CDE5-970C-4CC4-BF43-0DA127E73E82}" type="slidenum">
              <a:rPr lang="en-US" noProof="0" smtClean="0"/>
              <a:t>4</a:t>
            </a:fld>
            <a:endParaRPr lang="en-US" noProof="0" dirty="0"/>
          </a:p>
        </p:txBody>
      </p:sp>
      <p:sp>
        <p:nvSpPr>
          <p:cNvPr id="4" name="Title 3">
            <a:extLst>
              <a:ext uri="{FF2B5EF4-FFF2-40B4-BE49-F238E27FC236}">
                <a16:creationId xmlns:a16="http://schemas.microsoft.com/office/drawing/2014/main" id="{E5789D1A-036C-4C07-93DB-D57DD287FCC3}"/>
              </a:ext>
            </a:extLst>
          </p:cNvPr>
          <p:cNvSpPr>
            <a:spLocks noGrp="1"/>
          </p:cNvSpPr>
          <p:nvPr>
            <p:ph type="title"/>
          </p:nvPr>
        </p:nvSpPr>
        <p:spPr/>
        <p:txBody>
          <a:bodyPr/>
          <a:lstStyle/>
          <a:p>
            <a:r>
              <a:rPr lang="en-GB" dirty="0"/>
              <a:t>Online safety </a:t>
            </a:r>
          </a:p>
        </p:txBody>
      </p:sp>
      <p:pic>
        <p:nvPicPr>
          <p:cNvPr id="14" name="Content Placeholder 13">
            <a:extLst>
              <a:ext uri="{FF2B5EF4-FFF2-40B4-BE49-F238E27FC236}">
                <a16:creationId xmlns:a16="http://schemas.microsoft.com/office/drawing/2014/main" id="{18FFD79A-5CB9-4778-A69E-33173A8D96FE}"/>
              </a:ext>
            </a:extLst>
          </p:cNvPr>
          <p:cNvPicPr>
            <a:picLocks noGrp="1" noChangeAspect="1"/>
          </p:cNvPicPr>
          <p:nvPr>
            <p:ph sz="half" idx="2"/>
          </p:nvPr>
        </p:nvPicPr>
        <p:blipFill>
          <a:blip r:embed="rId2"/>
          <a:stretch>
            <a:fillRect/>
          </a:stretch>
        </p:blipFill>
        <p:spPr>
          <a:xfrm>
            <a:off x="7337947" y="1440656"/>
            <a:ext cx="2850107" cy="3976688"/>
          </a:xfrm>
        </p:spPr>
      </p:pic>
      <p:pic>
        <p:nvPicPr>
          <p:cNvPr id="12" name="Content Placeholder 11">
            <a:extLst>
              <a:ext uri="{FF2B5EF4-FFF2-40B4-BE49-F238E27FC236}">
                <a16:creationId xmlns:a16="http://schemas.microsoft.com/office/drawing/2014/main" id="{84F37542-F724-4CEE-8DCC-ED3ECEDBD334}"/>
              </a:ext>
            </a:extLst>
          </p:cNvPr>
          <p:cNvPicPr>
            <a:picLocks noGrp="1" noChangeAspect="1"/>
          </p:cNvPicPr>
          <p:nvPr>
            <p:ph sz="half" idx="1"/>
          </p:nvPr>
        </p:nvPicPr>
        <p:blipFill>
          <a:blip r:embed="rId3"/>
          <a:stretch>
            <a:fillRect/>
          </a:stretch>
        </p:blipFill>
        <p:spPr>
          <a:xfrm>
            <a:off x="1920433" y="1623607"/>
            <a:ext cx="2933622" cy="3976688"/>
          </a:xfrm>
        </p:spPr>
      </p:pic>
      <p:sp>
        <p:nvSpPr>
          <p:cNvPr id="15" name="TextBox 14">
            <a:extLst>
              <a:ext uri="{FF2B5EF4-FFF2-40B4-BE49-F238E27FC236}">
                <a16:creationId xmlns:a16="http://schemas.microsoft.com/office/drawing/2014/main" id="{250D8AC2-2EC0-4DA8-9A5D-9330AF8A3DE0}"/>
              </a:ext>
            </a:extLst>
          </p:cNvPr>
          <p:cNvSpPr txBox="1"/>
          <p:nvPr/>
        </p:nvSpPr>
        <p:spPr>
          <a:xfrm>
            <a:off x="6794205" y="584791"/>
            <a:ext cx="4784651" cy="830997"/>
          </a:xfrm>
          <a:prstGeom prst="rect">
            <a:avLst/>
          </a:prstGeom>
          <a:noFill/>
        </p:spPr>
        <p:txBody>
          <a:bodyPr wrap="square" rtlCol="0">
            <a:spAutoFit/>
          </a:bodyPr>
          <a:lstStyle/>
          <a:p>
            <a:r>
              <a:rPr lang="en-GB" sz="1600" dirty="0"/>
              <a:t>We made our own avatar, but didn’t use our information. Really it is best to only play on games that mum and dad say are safe. (BT)</a:t>
            </a:r>
          </a:p>
        </p:txBody>
      </p:sp>
    </p:spTree>
    <p:extLst>
      <p:ext uri="{BB962C8B-B14F-4D97-AF65-F5344CB8AC3E}">
        <p14:creationId xmlns:p14="http://schemas.microsoft.com/office/powerpoint/2010/main" val="3997070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DCF861-BA31-48C0-B020-ABA77E39C8CD}"/>
              </a:ext>
            </a:extLst>
          </p:cNvPr>
          <p:cNvSpPr>
            <a:spLocks noGrp="1"/>
          </p:cNvSpPr>
          <p:nvPr>
            <p:ph type="ftr" sz="quarter" idx="11"/>
          </p:nvPr>
        </p:nvSpPr>
        <p:spPr>
          <a:xfrm>
            <a:off x="911225" y="5945824"/>
            <a:ext cx="5266291" cy="508139"/>
          </a:xfrm>
        </p:spPr>
        <p:txBody>
          <a:bodyPr/>
          <a:lstStyle/>
          <a:p>
            <a:r>
              <a:rPr lang="en-US" dirty="0">
                <a:solidFill>
                  <a:schemeClr val="tx1">
                    <a:lumMod val="60000"/>
                    <a:lumOff val="40000"/>
                  </a:schemeClr>
                </a:solidFill>
              </a:rPr>
              <a:t>This is my safety poster for our younger children in school. We presented these to our younger classes. I chatted to my friends in year one. (EG)</a:t>
            </a:r>
            <a:endParaRPr lang="en-US" noProof="0" dirty="0">
              <a:solidFill>
                <a:schemeClr val="tx1">
                  <a:lumMod val="60000"/>
                  <a:lumOff val="40000"/>
                </a:schemeClr>
              </a:solidFill>
            </a:endParaRPr>
          </a:p>
        </p:txBody>
      </p:sp>
      <p:sp>
        <p:nvSpPr>
          <p:cNvPr id="3" name="Slide Number Placeholder 2">
            <a:extLst>
              <a:ext uri="{FF2B5EF4-FFF2-40B4-BE49-F238E27FC236}">
                <a16:creationId xmlns:a16="http://schemas.microsoft.com/office/drawing/2014/main" id="{351A225D-9B26-4161-B160-EFD042E47268}"/>
              </a:ext>
            </a:extLst>
          </p:cNvPr>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4" name="Title 3">
            <a:extLst>
              <a:ext uri="{FF2B5EF4-FFF2-40B4-BE49-F238E27FC236}">
                <a16:creationId xmlns:a16="http://schemas.microsoft.com/office/drawing/2014/main" id="{733A815B-B74D-4612-9CF1-A04A87EBAEBC}"/>
              </a:ext>
            </a:extLst>
          </p:cNvPr>
          <p:cNvSpPr>
            <a:spLocks noGrp="1"/>
          </p:cNvSpPr>
          <p:nvPr>
            <p:ph type="title"/>
          </p:nvPr>
        </p:nvSpPr>
        <p:spPr/>
        <p:txBody>
          <a:bodyPr/>
          <a:lstStyle/>
          <a:p>
            <a:r>
              <a:rPr lang="en-GB" dirty="0"/>
              <a:t>Online safety</a:t>
            </a:r>
          </a:p>
        </p:txBody>
      </p:sp>
      <p:pic>
        <p:nvPicPr>
          <p:cNvPr id="8" name="Content Placeholder 7">
            <a:extLst>
              <a:ext uri="{FF2B5EF4-FFF2-40B4-BE49-F238E27FC236}">
                <a16:creationId xmlns:a16="http://schemas.microsoft.com/office/drawing/2014/main" id="{C499C52E-9D53-4C74-BC96-C147D707D1EA}"/>
              </a:ext>
            </a:extLst>
          </p:cNvPr>
          <p:cNvPicPr>
            <a:picLocks noGrp="1" noChangeAspect="1"/>
          </p:cNvPicPr>
          <p:nvPr>
            <p:ph sz="half" idx="1"/>
          </p:nvPr>
        </p:nvPicPr>
        <p:blipFill>
          <a:blip r:embed="rId2"/>
          <a:stretch>
            <a:fillRect/>
          </a:stretch>
        </p:blipFill>
        <p:spPr>
          <a:xfrm rot="5400000">
            <a:off x="1382971" y="2272158"/>
            <a:ext cx="4092058" cy="2971427"/>
          </a:xfrm>
        </p:spPr>
      </p:pic>
      <p:pic>
        <p:nvPicPr>
          <p:cNvPr id="14" name="Content Placeholder 13">
            <a:extLst>
              <a:ext uri="{FF2B5EF4-FFF2-40B4-BE49-F238E27FC236}">
                <a16:creationId xmlns:a16="http://schemas.microsoft.com/office/drawing/2014/main" id="{A4E13C49-026A-4BFF-9CC0-94BF072F18D0}"/>
              </a:ext>
            </a:extLst>
          </p:cNvPr>
          <p:cNvPicPr>
            <a:picLocks noGrp="1" noChangeAspect="1"/>
          </p:cNvPicPr>
          <p:nvPr>
            <p:ph sz="half" idx="2"/>
          </p:nvPr>
        </p:nvPicPr>
        <p:blipFill>
          <a:blip r:embed="rId3"/>
          <a:stretch>
            <a:fillRect/>
          </a:stretch>
        </p:blipFill>
        <p:spPr>
          <a:xfrm rot="5400000">
            <a:off x="8878686" y="1573987"/>
            <a:ext cx="3359891" cy="2494737"/>
          </a:xfrm>
        </p:spPr>
      </p:pic>
      <p:sp>
        <p:nvSpPr>
          <p:cNvPr id="15" name="TextBox 14">
            <a:extLst>
              <a:ext uri="{FF2B5EF4-FFF2-40B4-BE49-F238E27FC236}">
                <a16:creationId xmlns:a16="http://schemas.microsoft.com/office/drawing/2014/main" id="{084617FA-1734-459A-ADC1-C5C1A68F11C5}"/>
              </a:ext>
            </a:extLst>
          </p:cNvPr>
          <p:cNvSpPr txBox="1"/>
          <p:nvPr/>
        </p:nvSpPr>
        <p:spPr>
          <a:xfrm>
            <a:off x="8059479" y="499730"/>
            <a:ext cx="3274828" cy="646331"/>
          </a:xfrm>
          <a:prstGeom prst="rect">
            <a:avLst/>
          </a:prstGeom>
          <a:noFill/>
        </p:spPr>
        <p:txBody>
          <a:bodyPr wrap="square" rtlCol="0">
            <a:spAutoFit/>
          </a:bodyPr>
          <a:lstStyle/>
          <a:p>
            <a:r>
              <a:rPr lang="en-GB" dirty="0"/>
              <a:t>These are our safe examples for player profiles. (AF)</a:t>
            </a:r>
          </a:p>
        </p:txBody>
      </p:sp>
      <p:pic>
        <p:nvPicPr>
          <p:cNvPr id="17" name="Picture 16">
            <a:extLst>
              <a:ext uri="{FF2B5EF4-FFF2-40B4-BE49-F238E27FC236}">
                <a16:creationId xmlns:a16="http://schemas.microsoft.com/office/drawing/2014/main" id="{971FA88A-2F9F-4595-B4CC-042D73C78A72}"/>
              </a:ext>
            </a:extLst>
          </p:cNvPr>
          <p:cNvPicPr>
            <a:picLocks noChangeAspect="1"/>
          </p:cNvPicPr>
          <p:nvPr/>
        </p:nvPicPr>
        <p:blipFill>
          <a:blip r:embed="rId4"/>
          <a:stretch>
            <a:fillRect/>
          </a:stretch>
        </p:blipFill>
        <p:spPr>
          <a:xfrm rot="5400000">
            <a:off x="5674092" y="3015587"/>
            <a:ext cx="3978276" cy="2971428"/>
          </a:xfrm>
          <a:prstGeom prst="rect">
            <a:avLst/>
          </a:prstGeom>
        </p:spPr>
      </p:pic>
      <p:sp>
        <p:nvSpPr>
          <p:cNvPr id="18" name="TextBox 17">
            <a:extLst>
              <a:ext uri="{FF2B5EF4-FFF2-40B4-BE49-F238E27FC236}">
                <a16:creationId xmlns:a16="http://schemas.microsoft.com/office/drawing/2014/main" id="{8BBD5B94-D8BB-458B-8002-98608A070A3C}"/>
              </a:ext>
            </a:extLst>
          </p:cNvPr>
          <p:cNvSpPr txBox="1"/>
          <p:nvPr/>
        </p:nvSpPr>
        <p:spPr>
          <a:xfrm>
            <a:off x="9148945" y="4688958"/>
            <a:ext cx="2657056" cy="1200329"/>
          </a:xfrm>
          <a:prstGeom prst="rect">
            <a:avLst/>
          </a:prstGeom>
          <a:noFill/>
        </p:spPr>
        <p:txBody>
          <a:bodyPr wrap="square" rtlCol="0">
            <a:spAutoFit/>
          </a:bodyPr>
          <a:lstStyle/>
          <a:p>
            <a:r>
              <a:rPr lang="en-GB" dirty="0"/>
              <a:t>These are bad examples because they give personal information like an address. (DT)</a:t>
            </a:r>
          </a:p>
        </p:txBody>
      </p:sp>
    </p:spTree>
    <p:extLst>
      <p:ext uri="{BB962C8B-B14F-4D97-AF65-F5344CB8AC3E}">
        <p14:creationId xmlns:p14="http://schemas.microsoft.com/office/powerpoint/2010/main" val="2096352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A1549F-6DA2-47C0-A3F3-28B90E5FC3A5}"/>
              </a:ext>
            </a:extLst>
          </p:cNvPr>
          <p:cNvSpPr>
            <a:spLocks noGrp="1"/>
          </p:cNvSpPr>
          <p:nvPr>
            <p:ph type="ftr" sz="quarter" idx="11"/>
          </p:nvPr>
        </p:nvSpPr>
        <p:spPr>
          <a:xfrm>
            <a:off x="911225" y="5443870"/>
            <a:ext cx="6180691" cy="1222744"/>
          </a:xfrm>
        </p:spPr>
        <p:txBody>
          <a:bodyPr/>
          <a:lstStyle/>
          <a:p>
            <a:r>
              <a:rPr lang="en-US" sz="1400" dirty="0"/>
              <a:t>We looked at poor profiles and then we made safer profiles.  This is important if you are joining games online or being on a platform like </a:t>
            </a:r>
            <a:r>
              <a:rPr lang="en-US" sz="1400" dirty="0" err="1"/>
              <a:t>snapchap</a:t>
            </a:r>
            <a:r>
              <a:rPr lang="en-US" sz="1400" dirty="0"/>
              <a:t> (CD)</a:t>
            </a:r>
          </a:p>
          <a:p>
            <a:endParaRPr lang="en-US" noProof="0" dirty="0"/>
          </a:p>
        </p:txBody>
      </p:sp>
      <p:sp>
        <p:nvSpPr>
          <p:cNvPr id="3" name="Slide Number Placeholder 2">
            <a:extLst>
              <a:ext uri="{FF2B5EF4-FFF2-40B4-BE49-F238E27FC236}">
                <a16:creationId xmlns:a16="http://schemas.microsoft.com/office/drawing/2014/main" id="{5F592E25-F6A2-4EDA-A947-A8BD574C5F2C}"/>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4" name="Title 3">
            <a:extLst>
              <a:ext uri="{FF2B5EF4-FFF2-40B4-BE49-F238E27FC236}">
                <a16:creationId xmlns:a16="http://schemas.microsoft.com/office/drawing/2014/main" id="{3DE9ED70-6373-4C59-9591-6F0522D206A2}"/>
              </a:ext>
            </a:extLst>
          </p:cNvPr>
          <p:cNvSpPr>
            <a:spLocks noGrp="1"/>
          </p:cNvSpPr>
          <p:nvPr>
            <p:ph type="title"/>
          </p:nvPr>
        </p:nvSpPr>
        <p:spPr/>
        <p:txBody>
          <a:bodyPr/>
          <a:lstStyle/>
          <a:p>
            <a:r>
              <a:rPr lang="en-GB" dirty="0"/>
              <a:t>Online safety</a:t>
            </a:r>
          </a:p>
        </p:txBody>
      </p:sp>
      <p:pic>
        <p:nvPicPr>
          <p:cNvPr id="8" name="Content Placeholder 7">
            <a:extLst>
              <a:ext uri="{FF2B5EF4-FFF2-40B4-BE49-F238E27FC236}">
                <a16:creationId xmlns:a16="http://schemas.microsoft.com/office/drawing/2014/main" id="{47FB3645-C51D-435D-8D53-93E7AAD70899}"/>
              </a:ext>
            </a:extLst>
          </p:cNvPr>
          <p:cNvPicPr>
            <a:picLocks noGrp="1" noChangeAspect="1"/>
          </p:cNvPicPr>
          <p:nvPr>
            <p:ph sz="half" idx="1"/>
          </p:nvPr>
        </p:nvPicPr>
        <p:blipFill>
          <a:blip r:embed="rId2"/>
          <a:stretch>
            <a:fillRect/>
          </a:stretch>
        </p:blipFill>
        <p:spPr>
          <a:xfrm rot="5400000">
            <a:off x="1641882" y="2073868"/>
            <a:ext cx="3978275" cy="2971427"/>
          </a:xfrm>
        </p:spPr>
      </p:pic>
      <p:pic>
        <p:nvPicPr>
          <p:cNvPr id="10" name="Content Placeholder 9">
            <a:extLst>
              <a:ext uri="{FF2B5EF4-FFF2-40B4-BE49-F238E27FC236}">
                <a16:creationId xmlns:a16="http://schemas.microsoft.com/office/drawing/2014/main" id="{FD27A69F-1DA0-4C02-907C-0376A7BAC5F6}"/>
              </a:ext>
            </a:extLst>
          </p:cNvPr>
          <p:cNvPicPr>
            <a:picLocks noGrp="1" noChangeAspect="1"/>
          </p:cNvPicPr>
          <p:nvPr>
            <p:ph sz="half" idx="2"/>
          </p:nvPr>
        </p:nvPicPr>
        <p:blipFill>
          <a:blip r:embed="rId3"/>
          <a:stretch>
            <a:fillRect/>
          </a:stretch>
        </p:blipFill>
        <p:spPr>
          <a:xfrm rot="5400000">
            <a:off x="6593969" y="1087354"/>
            <a:ext cx="5399863" cy="4033230"/>
          </a:xfrm>
        </p:spPr>
      </p:pic>
      <p:sp>
        <p:nvSpPr>
          <p:cNvPr id="11" name="TextBox 10">
            <a:extLst>
              <a:ext uri="{FF2B5EF4-FFF2-40B4-BE49-F238E27FC236}">
                <a16:creationId xmlns:a16="http://schemas.microsoft.com/office/drawing/2014/main" id="{ADDE1228-96DC-4AE7-AF80-A1F65D5AB429}"/>
              </a:ext>
            </a:extLst>
          </p:cNvPr>
          <p:cNvSpPr txBox="1"/>
          <p:nvPr/>
        </p:nvSpPr>
        <p:spPr>
          <a:xfrm>
            <a:off x="7931888" y="6049926"/>
            <a:ext cx="2987749" cy="646331"/>
          </a:xfrm>
          <a:prstGeom prst="rect">
            <a:avLst/>
          </a:prstGeom>
          <a:noFill/>
        </p:spPr>
        <p:txBody>
          <a:bodyPr wrap="square" rtlCol="0">
            <a:spAutoFit/>
          </a:bodyPr>
          <a:lstStyle/>
          <a:p>
            <a:r>
              <a:rPr lang="en-GB" dirty="0"/>
              <a:t>Remember never post you own photo. ZW</a:t>
            </a:r>
          </a:p>
        </p:txBody>
      </p:sp>
    </p:spTree>
    <p:extLst>
      <p:ext uri="{BB962C8B-B14F-4D97-AF65-F5344CB8AC3E}">
        <p14:creationId xmlns:p14="http://schemas.microsoft.com/office/powerpoint/2010/main" val="65280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452E57-7F28-4C6A-AEC2-8B55BAD1AC25}"/>
              </a:ext>
            </a:extLst>
          </p:cNvPr>
          <p:cNvSpPr>
            <a:spLocks noGrp="1"/>
          </p:cNvSpPr>
          <p:nvPr>
            <p:ph type="ftr" sz="quarter" idx="11"/>
          </p:nvPr>
        </p:nvSpPr>
        <p:spPr>
          <a:xfrm>
            <a:off x="911225" y="5945824"/>
            <a:ext cx="3832837" cy="365125"/>
          </a:xfrm>
        </p:spPr>
        <p:txBody>
          <a:bodyPr/>
          <a:lstStyle/>
          <a:p>
            <a:r>
              <a:rPr lang="en-US" dirty="0"/>
              <a:t>We learned about peer on peer abuse and how that affects our feelings. Some people can be very nasty and hurt others. (SP)</a:t>
            </a:r>
            <a:endParaRPr lang="en-US" noProof="0" dirty="0"/>
          </a:p>
        </p:txBody>
      </p:sp>
      <p:sp>
        <p:nvSpPr>
          <p:cNvPr id="3" name="Slide Number Placeholder 2">
            <a:extLst>
              <a:ext uri="{FF2B5EF4-FFF2-40B4-BE49-F238E27FC236}">
                <a16:creationId xmlns:a16="http://schemas.microsoft.com/office/drawing/2014/main" id="{0065D1C9-AFAC-4C56-A399-41C1D53164DB}"/>
              </a:ext>
            </a:extLst>
          </p:cNvPr>
          <p:cNvSpPr>
            <a:spLocks noGrp="1"/>
          </p:cNvSpPr>
          <p:nvPr>
            <p:ph type="sldNum" sz="quarter" idx="12"/>
          </p:nvPr>
        </p:nvSpPr>
        <p:spPr/>
        <p:txBody>
          <a:bodyPr/>
          <a:lstStyle/>
          <a:p>
            <a:fld id="{98C0CDE5-970C-4CC4-BF43-0DA127E73E82}" type="slidenum">
              <a:rPr lang="en-US" noProof="0" smtClean="0"/>
              <a:t>7</a:t>
            </a:fld>
            <a:endParaRPr lang="en-US" noProof="0" dirty="0"/>
          </a:p>
        </p:txBody>
      </p:sp>
      <p:sp>
        <p:nvSpPr>
          <p:cNvPr id="4" name="Title 3">
            <a:extLst>
              <a:ext uri="{FF2B5EF4-FFF2-40B4-BE49-F238E27FC236}">
                <a16:creationId xmlns:a16="http://schemas.microsoft.com/office/drawing/2014/main" id="{D931000A-3D4F-4A4B-8866-323C7DB8B02D}"/>
              </a:ext>
            </a:extLst>
          </p:cNvPr>
          <p:cNvSpPr>
            <a:spLocks noGrp="1"/>
          </p:cNvSpPr>
          <p:nvPr>
            <p:ph type="title"/>
          </p:nvPr>
        </p:nvSpPr>
        <p:spPr/>
        <p:txBody>
          <a:bodyPr/>
          <a:lstStyle/>
          <a:p>
            <a:r>
              <a:rPr lang="en-GB" dirty="0"/>
              <a:t>Online safety</a:t>
            </a:r>
          </a:p>
        </p:txBody>
      </p:sp>
      <p:pic>
        <p:nvPicPr>
          <p:cNvPr id="7" name="Content Placeholder 6">
            <a:extLst>
              <a:ext uri="{FF2B5EF4-FFF2-40B4-BE49-F238E27FC236}">
                <a16:creationId xmlns:a16="http://schemas.microsoft.com/office/drawing/2014/main" id="{7492ED82-EDED-403C-A08E-BFA42DFDB9C8}"/>
              </a:ext>
            </a:extLst>
          </p:cNvPr>
          <p:cNvPicPr>
            <a:picLocks noGrp="1" noChangeAspect="1"/>
          </p:cNvPicPr>
          <p:nvPr>
            <p:ph idx="1"/>
          </p:nvPr>
        </p:nvPicPr>
        <p:blipFill>
          <a:blip r:embed="rId2"/>
          <a:stretch>
            <a:fillRect/>
          </a:stretch>
        </p:blipFill>
        <p:spPr>
          <a:xfrm rot="5400000">
            <a:off x="3962179" y="1919140"/>
            <a:ext cx="4819067" cy="3599426"/>
          </a:xfrm>
        </p:spPr>
      </p:pic>
    </p:spTree>
    <p:extLst>
      <p:ext uri="{BB962C8B-B14F-4D97-AF65-F5344CB8AC3E}">
        <p14:creationId xmlns:p14="http://schemas.microsoft.com/office/powerpoint/2010/main" val="3285619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a:xfrm rot="720000">
            <a:off x="8740960" y="3969062"/>
            <a:ext cx="3483974" cy="749295"/>
          </a:xfrm>
        </p:spPr>
        <p:txBody>
          <a:bodyPr/>
          <a:lstStyle/>
          <a:p>
            <a:r>
              <a:rPr lang="en-GB" dirty="0"/>
              <a:t>We hope you learn something new…</a:t>
            </a:r>
            <a:endParaRPr lang="ru-RU" dirty="0"/>
          </a:p>
        </p:txBody>
      </p:sp>
      <p:sp>
        <p:nvSpPr>
          <p:cNvPr id="3" name="TextBox 2">
            <a:extLst>
              <a:ext uri="{FF2B5EF4-FFF2-40B4-BE49-F238E27FC236}">
                <a16:creationId xmlns:a16="http://schemas.microsoft.com/office/drawing/2014/main" id="{F6963FB0-8FCC-439F-8A1A-3BE85006C7AE}"/>
              </a:ext>
            </a:extLst>
          </p:cNvPr>
          <p:cNvSpPr txBox="1"/>
          <p:nvPr/>
        </p:nvSpPr>
        <p:spPr>
          <a:xfrm>
            <a:off x="5688418" y="2977116"/>
            <a:ext cx="914400" cy="914400"/>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13D03047-E033-44D4-A5FB-F1496BB4C9BD}"/>
              </a:ext>
            </a:extLst>
          </p:cNvPr>
          <p:cNvSpPr txBox="1"/>
          <p:nvPr/>
        </p:nvSpPr>
        <p:spPr>
          <a:xfrm>
            <a:off x="4922875" y="5847907"/>
            <a:ext cx="6858000" cy="923330"/>
          </a:xfrm>
          <a:prstGeom prst="rect">
            <a:avLst/>
          </a:prstGeom>
          <a:noFill/>
        </p:spPr>
        <p:txBody>
          <a:bodyPr wrap="square" rtlCol="0">
            <a:spAutoFit/>
          </a:bodyPr>
          <a:lstStyle/>
          <a:p>
            <a:r>
              <a:rPr lang="en-GB" dirty="0"/>
              <a:t>You can see more examples on our class pages for Internet Safety.</a:t>
            </a:r>
          </a:p>
          <a:p>
            <a:r>
              <a:rPr lang="en-US" dirty="0">
                <a:hlinkClick r:id="rId3"/>
              </a:rPr>
              <a:t>Internet Safety Day February 2022 | Fulwood, St Peter's Church of </a:t>
            </a:r>
            <a:r>
              <a:rPr lang="en-US">
                <a:hlinkClick r:id="rId3"/>
              </a:rPr>
              <a:t>England </a:t>
            </a:r>
            <a:r>
              <a:rPr lang="en-US" dirty="0">
                <a:hlinkClick r:id="rId3"/>
              </a:rPr>
              <a:t>Primary</a:t>
            </a:r>
            <a:r>
              <a:rPr lang="en-US">
                <a:hlinkClick r:id="rId3"/>
              </a:rPr>
              <a:t> </a:t>
            </a:r>
            <a:r>
              <a:rPr lang="en-US" dirty="0">
                <a:hlinkClick r:id="rId3"/>
              </a:rPr>
              <a:t>School (secure-primarysite.net)</a:t>
            </a:r>
            <a:endParaRPr lang="en-GB" dirty="0"/>
          </a:p>
        </p:txBody>
      </p:sp>
    </p:spTree>
    <p:extLst>
      <p:ext uri="{BB962C8B-B14F-4D97-AF65-F5344CB8AC3E}">
        <p14:creationId xmlns:p14="http://schemas.microsoft.com/office/powerpoint/2010/main" val="192333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nchor="t">
            <a:normAutofit/>
          </a:bodyPr>
          <a:lstStyle/>
          <a:p>
            <a:r>
              <a:rPr lang="en-US" sz="3600" dirty="0"/>
              <a:t>Customize this Template</a:t>
            </a:r>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p:txBody>
          <a:bodyPr/>
          <a:lstStyle/>
          <a:p>
            <a:r>
              <a:rPr lang="en-US" u="sng" dirty="0">
                <a:solidFill>
                  <a:schemeClr val="accent2"/>
                </a:solidFill>
                <a:hlinkClick r:id="rId2">
                  <a:extLst>
                    <a:ext uri="{A12FA001-AC4F-418D-AE19-62706E023703}">
                      <ahyp:hlinkClr xmlns:ahyp="http://schemas.microsoft.com/office/drawing/2018/hyperlinkcolor" val="tx"/>
                    </a:ext>
                  </a:extLst>
                </a:hlinkClick>
              </a:rPr>
              <a:t>Template Editing Instructions and Feedback</a:t>
            </a:r>
            <a:endParaRPr lang="en-US" u="sng" dirty="0">
              <a:solidFill>
                <a:schemeClr val="accent2"/>
              </a:solidFill>
            </a:endParaRPr>
          </a:p>
        </p:txBody>
      </p:sp>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9</a:t>
            </a:fld>
            <a:endParaRPr lang="en-US" dirty="0"/>
          </a:p>
        </p:txBody>
      </p:sp>
    </p:spTree>
    <p:extLst>
      <p:ext uri="{BB962C8B-B14F-4D97-AF65-F5344CB8AC3E}">
        <p14:creationId xmlns:p14="http://schemas.microsoft.com/office/powerpoint/2010/main" val="59582380"/>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win32_fixed.potx" id="{E785A672-7C90-4494-8194-CA0AD3121E17}" vid="{FDBCB3E4-366A-4650-A7CF-CC6B13FF34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Elementary school presentation</Template>
  <TotalTime>53</TotalTime>
  <Words>458</Words>
  <Application>Microsoft Office PowerPoint</Application>
  <PresentationFormat>Widescreen</PresentationFormat>
  <Paragraphs>34</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Comic Sans MS</vt:lpstr>
      <vt:lpstr>Franklin Gothic Book</vt:lpstr>
      <vt:lpstr>Office Theme</vt:lpstr>
      <vt:lpstr>Online safety</vt:lpstr>
      <vt:lpstr>Online safety</vt:lpstr>
      <vt:lpstr>Online safety</vt:lpstr>
      <vt:lpstr>Online safety </vt:lpstr>
      <vt:lpstr>Online safety</vt:lpstr>
      <vt:lpstr>Online safety</vt:lpstr>
      <vt:lpstr>Online safety</vt:lpstr>
      <vt:lpstr>Thank You!</vt:lpstr>
      <vt:lpstr>Customize this Template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safety</dc:title>
  <dc:creator>447869122647</dc:creator>
  <cp:lastModifiedBy>447869122647</cp:lastModifiedBy>
  <cp:revision>2</cp:revision>
  <dcterms:created xsi:type="dcterms:W3CDTF">2022-02-17T20:14:52Z</dcterms:created>
  <dcterms:modified xsi:type="dcterms:W3CDTF">2022-02-17T21:07:52Z</dcterms:modified>
</cp:coreProperties>
</file>