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57" r:id="rId6"/>
    <p:sldId id="258" r:id="rId7"/>
    <p:sldId id="259" r:id="rId8"/>
    <p:sldId id="260" r:id="rId9"/>
    <p:sldId id="261" r:id="rId10"/>
    <p:sldId id="265" r:id="rId11"/>
    <p:sldId id="262" r:id="rId12"/>
    <p:sldId id="263" r:id="rId13"/>
    <p:sldId id="270" r:id="rId14"/>
    <p:sldId id="264"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E661CD-E5C4-4FAD-AD74-AA5986F68C7A}"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362668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661CD-E5C4-4FAD-AD74-AA5986F68C7A}"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277781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661CD-E5C4-4FAD-AD74-AA5986F68C7A}"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396083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661CD-E5C4-4FAD-AD74-AA5986F68C7A}"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120597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661CD-E5C4-4FAD-AD74-AA5986F68C7A}"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191052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E661CD-E5C4-4FAD-AD74-AA5986F68C7A}"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60742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E661CD-E5C4-4FAD-AD74-AA5986F68C7A}" type="datetimeFigureOut">
              <a:rPr lang="en-GB" smtClean="0"/>
              <a:t>29/10/2018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202299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E661CD-E5C4-4FAD-AD74-AA5986F68C7A}" type="datetimeFigureOut">
              <a:rPr lang="en-GB" smtClean="0"/>
              <a:t>29/10/2018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215215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661CD-E5C4-4FAD-AD74-AA5986F68C7A}" type="datetimeFigureOut">
              <a:rPr lang="en-GB" smtClean="0"/>
              <a:t>29/10/2018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61933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E661CD-E5C4-4FAD-AD74-AA5986F68C7A}"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260074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E661CD-E5C4-4FAD-AD74-AA5986F68C7A}"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8B053-860B-453C-9B4A-79FBF1366380}" type="slidenum">
              <a:rPr lang="en-GB" smtClean="0"/>
              <a:t>‹#›</a:t>
            </a:fld>
            <a:endParaRPr lang="en-GB"/>
          </a:p>
        </p:txBody>
      </p:sp>
    </p:spTree>
    <p:extLst>
      <p:ext uri="{BB962C8B-B14F-4D97-AF65-F5344CB8AC3E}">
        <p14:creationId xmlns:p14="http://schemas.microsoft.com/office/powerpoint/2010/main" val="8507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661CD-E5C4-4FAD-AD74-AA5986F68C7A}" type="datetimeFigureOut">
              <a:rPr lang="en-GB" smtClean="0"/>
              <a:t>29/10/2018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8B053-860B-453C-9B4A-79FBF1366380}" type="slidenum">
              <a:rPr lang="en-GB" smtClean="0"/>
              <a:t>‹#›</a:t>
            </a:fld>
            <a:endParaRPr lang="en-GB"/>
          </a:p>
        </p:txBody>
      </p:sp>
    </p:spTree>
    <p:extLst>
      <p:ext uri="{BB962C8B-B14F-4D97-AF65-F5344CB8AC3E}">
        <p14:creationId xmlns:p14="http://schemas.microsoft.com/office/powerpoint/2010/main" val="222474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gif"/><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 to Fitness id Fun!!!!</a:t>
            </a:r>
          </a:p>
        </p:txBody>
      </p:sp>
      <p:sp>
        <p:nvSpPr>
          <p:cNvPr id="3" name="Subtitle 2"/>
          <p:cNvSpPr>
            <a:spLocks noGrp="1"/>
          </p:cNvSpPr>
          <p:nvPr>
            <p:ph type="subTitle" idx="1"/>
          </p:nvPr>
        </p:nvSpPr>
        <p:spPr/>
        <p:txBody>
          <a:bodyPr/>
          <a:lstStyle/>
          <a:p>
            <a:endParaRPr lang="en-GB"/>
          </a:p>
        </p:txBody>
      </p:sp>
      <p:pic>
        <p:nvPicPr>
          <p:cNvPr id="1026" name="Picture 2" descr="C:\Users\manager\AppData\Local\Microsoft\Windows\Temporary Internet Files\Content.IE5\9875P1AV\MC9000160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2852936"/>
            <a:ext cx="6264696" cy="1754326"/>
          </a:xfrm>
          <a:prstGeom prst="rect">
            <a:avLst/>
          </a:prstGeom>
          <a:noFill/>
        </p:spPr>
        <p:txBody>
          <a:bodyPr wrap="square" rtlCol="0">
            <a:spAutoFit/>
          </a:bodyPr>
          <a:lstStyle/>
          <a:p>
            <a:r>
              <a:rPr lang="en-GB" sz="3600" dirty="0">
                <a:solidFill>
                  <a:srgbClr val="FF0000"/>
                </a:solidFill>
                <a:latin typeface="Academy Engraved LET" pitchFamily="2" charset="0"/>
              </a:rPr>
              <a:t>Inspirational athlete, leads the way at Fulwood St. Peter’s C.E. Primary School.</a:t>
            </a:r>
          </a:p>
        </p:txBody>
      </p:sp>
    </p:spTree>
    <p:extLst>
      <p:ext uri="{BB962C8B-B14F-4D97-AF65-F5344CB8AC3E}">
        <p14:creationId xmlns:p14="http://schemas.microsoft.com/office/powerpoint/2010/main" val="351442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Extra–Curricular Sports.</a:t>
            </a:r>
          </a:p>
        </p:txBody>
      </p:sp>
      <p:sp>
        <p:nvSpPr>
          <p:cNvPr id="3" name="Content Placeholder 2"/>
          <p:cNvSpPr>
            <a:spLocks noGrp="1"/>
          </p:cNvSpPr>
          <p:nvPr>
            <p:ph idx="1"/>
          </p:nvPr>
        </p:nvSpPr>
        <p:spPr/>
        <p:txBody>
          <a:bodyPr>
            <a:normAutofit lnSpcReduction="10000"/>
          </a:bodyPr>
          <a:lstStyle/>
          <a:p>
            <a:pPr marL="0" indent="0">
              <a:buNone/>
            </a:pPr>
            <a:r>
              <a:rPr lang="en-GB" dirty="0"/>
              <a:t>We have a cheer leading club on a Monday evening and we get to put a dance together and then we share our routine at the end of every half term and this helps me to keep fit and also spend time with my friends.</a:t>
            </a:r>
          </a:p>
          <a:p>
            <a:pPr marL="0" indent="0">
              <a:buNone/>
            </a:pPr>
            <a:r>
              <a:rPr lang="en-GB" dirty="0">
                <a:solidFill>
                  <a:srgbClr val="00B0F0"/>
                </a:solidFill>
                <a:latin typeface="Bernard MT Condensed" panose="02050806060905020404" pitchFamily="18" charset="0"/>
              </a:rPr>
              <a:t>Mr. Simpson / Mr. Parkinson are our football coaches and they also enters us for team events such as tennis,  swimming galas, cross country runs and lots of other sporting events.</a:t>
            </a:r>
          </a:p>
        </p:txBody>
      </p:sp>
      <p:pic>
        <p:nvPicPr>
          <p:cNvPr id="10242" name="Picture 2" descr="C:\Users\manager\AppData\Local\Microsoft\Windows\Temporary Internet Files\Content.IE5\DPFE5XUE\MC9003056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16632"/>
            <a:ext cx="1820570" cy="166329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anager\AppData\Local\Microsoft\Windows\Temporary Internet Files\Content.IE5\ZSTC89X3\MC9004462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244" y="5589240"/>
            <a:ext cx="423519" cy="105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29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Skipping </a:t>
            </a:r>
          </a:p>
        </p:txBody>
      </p:sp>
      <p:sp>
        <p:nvSpPr>
          <p:cNvPr id="4" name="Content Placeholder 3"/>
          <p:cNvSpPr>
            <a:spLocks noGrp="1"/>
          </p:cNvSpPr>
          <p:nvPr>
            <p:ph idx="1"/>
          </p:nvPr>
        </p:nvSpPr>
        <p:spPr/>
        <p:txBody>
          <a:bodyPr/>
          <a:lstStyle/>
          <a:p>
            <a:pPr marL="0" indent="0">
              <a:buNone/>
            </a:pPr>
            <a:r>
              <a:rPr lang="en-GB" dirty="0"/>
              <a:t>Skipping has been fun and also I know it is a good way to exercise my heart. At playtimes we have some ropes to play with as well.</a:t>
            </a:r>
          </a:p>
          <a:p>
            <a:pPr marL="0" indent="0">
              <a:buNone/>
            </a:pPr>
            <a:endParaRPr lang="en-GB" dirty="0"/>
          </a:p>
        </p:txBody>
      </p:sp>
      <p:pic>
        <p:nvPicPr>
          <p:cNvPr id="7172" name="Picture 4" descr="E:\IMG_05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764721"/>
            <a:ext cx="278431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8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Helping Others!!!</a:t>
            </a:r>
          </a:p>
        </p:txBody>
      </p:sp>
      <p:sp>
        <p:nvSpPr>
          <p:cNvPr id="3" name="Content Placeholder 2"/>
          <p:cNvSpPr>
            <a:spLocks noGrp="1"/>
          </p:cNvSpPr>
          <p:nvPr>
            <p:ph idx="1"/>
          </p:nvPr>
        </p:nvSpPr>
        <p:spPr/>
        <p:txBody>
          <a:bodyPr>
            <a:normAutofit/>
          </a:bodyPr>
          <a:lstStyle/>
          <a:p>
            <a:pPr marL="0" indent="0">
              <a:buNone/>
            </a:pPr>
            <a:r>
              <a:rPr lang="en-GB" dirty="0">
                <a:solidFill>
                  <a:srgbClr val="00B0F0"/>
                </a:solidFill>
              </a:rPr>
              <a:t>Buy taking part in the sponsorship for these two Olympic athletes we are helping them achieve their dreams. It is good to help others by doing something kind. But this has also helped our school hold an additional sports day, which was great fun and healthy. So this is why we are taking part for a second time.</a:t>
            </a:r>
          </a:p>
        </p:txBody>
      </p:sp>
      <p:pic>
        <p:nvPicPr>
          <p:cNvPr id="8194" name="Picture 2" descr="C:\Users\manager\AppData\Local\Microsoft\Windows\Temporary Internet Files\Content.IE5\134EHKCA\MC9004413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47664" cy="194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6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sky, green, outdoor, tree&#10;&#10;Description generated with very high confidence">
            <a:extLst>
              <a:ext uri="{FF2B5EF4-FFF2-40B4-BE49-F238E27FC236}">
                <a16:creationId xmlns:a16="http://schemas.microsoft.com/office/drawing/2014/main" id="{090C79C6-985F-4BE2-91F9-EEA9BFFF92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49" r="15482"/>
          <a:stretch/>
        </p:blipFill>
        <p:spPr>
          <a:xfrm>
            <a:off x="5975513" y="-1"/>
            <a:ext cx="3168488" cy="3346705"/>
          </a:xfrm>
          <a:custGeom>
            <a:avLst/>
            <a:gdLst>
              <a:gd name="connsiteX0" fmla="*/ 1549963 w 4224651"/>
              <a:gd name="connsiteY0" fmla="*/ 0 h 3346705"/>
              <a:gd name="connsiteX1" fmla="*/ 1555540 w 4224651"/>
              <a:gd name="connsiteY1" fmla="*/ 0 h 3346705"/>
              <a:gd name="connsiteX2" fmla="*/ 2621768 w 4224651"/>
              <a:gd name="connsiteY2" fmla="*/ 0 h 3346705"/>
              <a:gd name="connsiteX3" fmla="*/ 4224651 w 4224651"/>
              <a:gd name="connsiteY3" fmla="*/ 0 h 3346705"/>
              <a:gd name="connsiteX4" fmla="*/ 4224651 w 4224651"/>
              <a:gd name="connsiteY4" fmla="*/ 3346705 h 3346705"/>
              <a:gd name="connsiteX5" fmla="*/ 0 w 422465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651" h="3346705">
                <a:moveTo>
                  <a:pt x="1549963" y="0"/>
                </a:moveTo>
                <a:lnTo>
                  <a:pt x="1555540" y="0"/>
                </a:lnTo>
                <a:lnTo>
                  <a:pt x="2621768" y="0"/>
                </a:lnTo>
                <a:lnTo>
                  <a:pt x="4224651" y="0"/>
                </a:lnTo>
                <a:lnTo>
                  <a:pt x="4224651" y="3346705"/>
                </a:lnTo>
                <a:lnTo>
                  <a:pt x="0" y="3346705"/>
                </a:lnTo>
                <a:close/>
              </a:path>
            </a:pathLst>
          </a:custGeom>
        </p:spPr>
      </p:pic>
      <p:pic>
        <p:nvPicPr>
          <p:cNvPr id="7" name="Picture 6" descr="A picture containing sky, outdoor, green, tree&#10;&#10;Description generated with very high confidence">
            <a:extLst>
              <a:ext uri="{FF2B5EF4-FFF2-40B4-BE49-F238E27FC236}">
                <a16:creationId xmlns:a16="http://schemas.microsoft.com/office/drawing/2014/main" id="{C34AC1AD-AEAE-4DD7-96C4-12F6268AD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58" r="1" b="1"/>
          <a:stretch/>
        </p:blipFill>
        <p:spPr>
          <a:xfrm>
            <a:off x="3370075" y="243"/>
            <a:ext cx="5773923"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4832507 w 7698564"/>
              <a:gd name="connsiteY3" fmla="*/ 0 h 3346705"/>
              <a:gd name="connsiteX4" fmla="*/ 3282657 w 7698564"/>
              <a:gd name="connsiteY4" fmla="*/ 3346461 h 3346705"/>
              <a:gd name="connsiteX5" fmla="*/ 7698564 w 7698564"/>
              <a:gd name="connsiteY5" fmla="*/ 3346461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p:spPr>
      </p:pic>
      <p:pic>
        <p:nvPicPr>
          <p:cNvPr id="11" name="Picture 10" descr="A person in a green blanket&#10;&#10;Description generated with high confidence">
            <a:extLst>
              <a:ext uri="{FF2B5EF4-FFF2-40B4-BE49-F238E27FC236}">
                <a16:creationId xmlns:a16="http://schemas.microsoft.com/office/drawing/2014/main" id="{04CDC119-0266-48FF-8BBA-F8E9F8D0D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37" r="-3" b="31938"/>
          <a:stretch/>
        </p:blipFill>
        <p:spPr>
          <a:xfrm>
            <a:off x="20" y="10"/>
            <a:ext cx="439482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green sofa&#10;&#10;Description generated with high confidence">
            <a:extLst>
              <a:ext uri="{FF2B5EF4-FFF2-40B4-BE49-F238E27FC236}">
                <a16:creationId xmlns:a16="http://schemas.microsoft.com/office/drawing/2014/main" id="{AC475EDF-DFD1-4DAF-842C-B99ECF06F2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291" r="3" b="21613"/>
          <a:stretch/>
        </p:blipFill>
        <p:spPr>
          <a:xfrm>
            <a:off x="4762567" y="3511295"/>
            <a:ext cx="4381433"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5" name="Picture 4" descr="A person in a green field&#10;&#10;Description generated with high confidence">
            <a:extLst>
              <a:ext uri="{FF2B5EF4-FFF2-40B4-BE49-F238E27FC236}">
                <a16:creationId xmlns:a16="http://schemas.microsoft.com/office/drawing/2014/main" id="{4C799F7D-1725-4D18-845D-71968ACBED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24" r="13454"/>
          <a:stretch/>
        </p:blipFill>
        <p:spPr>
          <a:xfrm>
            <a:off x="2146419" y="3511296"/>
            <a:ext cx="3627504" cy="3346705"/>
          </a:xfrm>
          <a:custGeom>
            <a:avLst/>
            <a:gdLst>
              <a:gd name="connsiteX0" fmla="*/ 1549963 w 4836673"/>
              <a:gd name="connsiteY0" fmla="*/ 0 h 3346705"/>
              <a:gd name="connsiteX1" fmla="*/ 4836673 w 4836673"/>
              <a:gd name="connsiteY1" fmla="*/ 0 h 3346705"/>
              <a:gd name="connsiteX2" fmla="*/ 3286710 w 4836673"/>
              <a:gd name="connsiteY2" fmla="*/ 3346705 h 3346705"/>
              <a:gd name="connsiteX3" fmla="*/ 3281133 w 4836673"/>
              <a:gd name="connsiteY3" fmla="*/ 3346705 h 3346705"/>
              <a:gd name="connsiteX4" fmla="*/ 2214905 w 4836673"/>
              <a:gd name="connsiteY4" fmla="*/ 3346705 h 3346705"/>
              <a:gd name="connsiteX5" fmla="*/ 0 w 4836673"/>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6673" h="3346705">
                <a:moveTo>
                  <a:pt x="1549963" y="0"/>
                </a:moveTo>
                <a:lnTo>
                  <a:pt x="4836673" y="0"/>
                </a:lnTo>
                <a:lnTo>
                  <a:pt x="3286710" y="3346705"/>
                </a:lnTo>
                <a:lnTo>
                  <a:pt x="3281133" y="3346705"/>
                </a:lnTo>
                <a:lnTo>
                  <a:pt x="2214905" y="3346705"/>
                </a:lnTo>
                <a:lnTo>
                  <a:pt x="0" y="3346705"/>
                </a:lnTo>
                <a:close/>
              </a:path>
            </a:pathLst>
          </a:custGeom>
        </p:spPr>
      </p:pic>
      <p:pic>
        <p:nvPicPr>
          <p:cNvPr id="19" name="Picture 18" descr="A person in a green field&#10;&#10;Description generated with high confidence">
            <a:extLst>
              <a:ext uri="{FF2B5EF4-FFF2-40B4-BE49-F238E27FC236}">
                <a16:creationId xmlns:a16="http://schemas.microsoft.com/office/drawing/2014/main" id="{733924C0-FA6B-471D-8C48-3048281CE77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256" r="-3" b="6581"/>
          <a:stretch/>
        </p:blipFill>
        <p:spPr>
          <a:xfrm>
            <a:off x="-2" y="3511295"/>
            <a:ext cx="3160231" cy="3346705"/>
          </a:xfrm>
          <a:custGeom>
            <a:avLst/>
            <a:gdLst>
              <a:gd name="connsiteX0" fmla="*/ 0 w 4213642"/>
              <a:gd name="connsiteY0" fmla="*/ 0 h 3346705"/>
              <a:gd name="connsiteX1" fmla="*/ 4213642 w 4213642"/>
              <a:gd name="connsiteY1" fmla="*/ 0 h 3346705"/>
              <a:gd name="connsiteX2" fmla="*/ 2663679 w 4213642"/>
              <a:gd name="connsiteY2" fmla="*/ 3346705 h 3346705"/>
              <a:gd name="connsiteX3" fmla="*/ 2658102 w 4213642"/>
              <a:gd name="connsiteY3" fmla="*/ 3346705 h 3346705"/>
              <a:gd name="connsiteX4" fmla="*/ 1591874 w 4213642"/>
              <a:gd name="connsiteY4" fmla="*/ 3346705 h 3346705"/>
              <a:gd name="connsiteX5" fmla="*/ 0 w 4213642"/>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3642" h="3346705">
                <a:moveTo>
                  <a:pt x="0" y="0"/>
                </a:moveTo>
                <a:lnTo>
                  <a:pt x="4213642" y="0"/>
                </a:lnTo>
                <a:lnTo>
                  <a:pt x="2663679" y="3346705"/>
                </a:lnTo>
                <a:lnTo>
                  <a:pt x="2658102" y="3346705"/>
                </a:lnTo>
                <a:lnTo>
                  <a:pt x="1591874" y="3346705"/>
                </a:lnTo>
                <a:lnTo>
                  <a:pt x="0" y="3346705"/>
                </a:lnTo>
                <a:close/>
              </a:path>
            </a:pathLst>
          </a:custGeom>
        </p:spPr>
      </p:pic>
    </p:spTree>
    <p:extLst>
      <p:ext uri="{BB962C8B-B14F-4D97-AF65-F5344CB8AC3E}">
        <p14:creationId xmlns:p14="http://schemas.microsoft.com/office/powerpoint/2010/main" val="207189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Heartbeat Sessions</a:t>
            </a:r>
          </a:p>
        </p:txBody>
      </p:sp>
      <p:sp>
        <p:nvSpPr>
          <p:cNvPr id="3" name="Content Placeholder 2"/>
          <p:cNvSpPr>
            <a:spLocks noGrp="1"/>
          </p:cNvSpPr>
          <p:nvPr>
            <p:ph idx="1"/>
          </p:nvPr>
        </p:nvSpPr>
        <p:spPr/>
        <p:txBody>
          <a:bodyPr>
            <a:normAutofit lnSpcReduction="10000"/>
          </a:bodyPr>
          <a:lstStyle/>
          <a:p>
            <a:pPr marL="0" indent="0">
              <a:buNone/>
            </a:pPr>
            <a:r>
              <a:rPr lang="en-GB" dirty="0"/>
              <a:t>We have been lucky this year to have a visit from Heartbeat and Sian came into school to talk to each class about keeping fit and healthy. Some of our junior classes also did CPR and that was important incuse of any emergencies. (FD year 4). </a:t>
            </a:r>
          </a:p>
          <a:p>
            <a:pPr marL="0" indent="0">
              <a:buNone/>
            </a:pPr>
            <a:r>
              <a:rPr lang="en-GB" dirty="0"/>
              <a:t>Take a </a:t>
            </a:r>
            <a:r>
              <a:rPr lang="en-GB" b="1" dirty="0"/>
              <a:t>look at our school website </a:t>
            </a:r>
            <a:r>
              <a:rPr lang="en-GB" dirty="0"/>
              <a:t>under healthy schools to see what else we have been involved in.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8534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Achievements.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solidFill>
                  <a:srgbClr val="FF0000"/>
                </a:solidFill>
              </a:rPr>
              <a:t>On Friday’s we have an assembly which is about celebrating all the good things that have happened in that week. Our teachers share good news and if we are chosen we sit on the sofa and get a special badge and certificate. At the end of our assemblies children get to share their awards from outside of school. Last week we had swimming, dance, football and rugby. The teacher always asks how others could get involved as well. It’s nice to see our friends </a:t>
            </a:r>
            <a:r>
              <a:rPr lang="en-GB">
                <a:solidFill>
                  <a:srgbClr val="FF0000"/>
                </a:solidFill>
              </a:rPr>
              <a:t>get certificates.</a:t>
            </a:r>
            <a:endParaRPr lang="en-GB" dirty="0">
              <a:solidFill>
                <a:srgbClr val="FF0000"/>
              </a:solidFill>
            </a:endParaRPr>
          </a:p>
        </p:txBody>
      </p:sp>
    </p:spTree>
    <p:extLst>
      <p:ext uri="{BB962C8B-B14F-4D97-AF65-F5344CB8AC3E}">
        <p14:creationId xmlns:p14="http://schemas.microsoft.com/office/powerpoint/2010/main" val="78601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Naomi </a:t>
            </a:r>
            <a:r>
              <a:rPr lang="en-GB" dirty="0" err="1"/>
              <a:t>Ogbeta</a:t>
            </a:r>
            <a:endParaRPr lang="en-GB" dirty="0"/>
          </a:p>
        </p:txBody>
      </p:sp>
      <p:sp>
        <p:nvSpPr>
          <p:cNvPr id="3" name="Content Placeholder 2"/>
          <p:cNvSpPr>
            <a:spLocks noGrp="1"/>
          </p:cNvSpPr>
          <p:nvPr>
            <p:ph idx="1"/>
          </p:nvPr>
        </p:nvSpPr>
        <p:spPr/>
        <p:txBody>
          <a:bodyPr/>
          <a:lstStyle/>
          <a:p>
            <a:pPr marL="0" indent="0">
              <a:buNone/>
            </a:pPr>
            <a:r>
              <a:rPr lang="en-GB" dirty="0">
                <a:latin typeface="Academy Engraved LET" pitchFamily="2" charset="0"/>
              </a:rPr>
              <a:t>Naomi is an Olympic athlete, she needs to train very hard and also needs sponsorship to take part in training and events.  (Year 6)</a:t>
            </a:r>
          </a:p>
          <a:p>
            <a:pPr marL="0" indent="0">
              <a:buNone/>
            </a:pPr>
            <a:r>
              <a:rPr lang="en-GB" dirty="0">
                <a:latin typeface="Academy Engraved LET" pitchFamily="2" charset="0"/>
              </a:rPr>
              <a:t>She is very dedicated to her sport and has shown great resilience and motivation when injury struck. (Year 5)</a:t>
            </a:r>
          </a:p>
          <a:p>
            <a:pPr marL="0" indent="0">
              <a:buNone/>
            </a:pPr>
            <a:r>
              <a:rPr lang="en-GB" dirty="0">
                <a:latin typeface="Academy Engraved LET" pitchFamily="2" charset="0"/>
              </a:rPr>
              <a:t>I too want to be a long jumper. (SSW year 4)</a:t>
            </a:r>
          </a:p>
          <a:p>
            <a:pPr marL="0" indent="0">
              <a:buNone/>
            </a:pPr>
            <a:endParaRPr lang="en-GB" dirty="0">
              <a:latin typeface="Academy Engraved LET" pitchFamily="2" charset="0"/>
            </a:endParaRPr>
          </a:p>
        </p:txBody>
      </p:sp>
    </p:spTree>
    <p:extLst>
      <p:ext uri="{BB962C8B-B14F-4D97-AF65-F5344CB8AC3E}">
        <p14:creationId xmlns:p14="http://schemas.microsoft.com/office/powerpoint/2010/main" val="271863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389C1D-358F-4BBB-BFB7-13B95D7AF2B6}"/>
              </a:ext>
            </a:extLst>
          </p:cNvPr>
          <p:cNvSpPr txBox="1"/>
          <p:nvPr/>
        </p:nvSpPr>
        <p:spPr>
          <a:xfrm flipH="1">
            <a:off x="1043608" y="548680"/>
            <a:ext cx="6984776" cy="5355312"/>
          </a:xfrm>
          <a:prstGeom prst="rect">
            <a:avLst/>
          </a:prstGeom>
          <a:noFill/>
        </p:spPr>
        <p:txBody>
          <a:bodyPr wrap="square" rtlCol="0">
            <a:spAutoFit/>
          </a:bodyPr>
          <a:lstStyle/>
          <a:p>
            <a:r>
              <a:rPr lang="en-GB" dirty="0"/>
              <a:t>Please go to the Healthy Schools page on our school website, we have lots of photographs of the whole school taking part in the circuit set up by Naomi. If you look closely you might even see one or two of the teachers taking part as well. (BD)</a:t>
            </a:r>
          </a:p>
          <a:p>
            <a:endParaRPr lang="en-GB" dirty="0"/>
          </a:p>
          <a:p>
            <a:r>
              <a:rPr lang="en-GB" dirty="0"/>
              <a:t>We all collected sponsorship money and Naomi got some and school got the rest. Our school then had choose what to spend our share of the money on. After spending time with each class the School Council met and then after lots of discussions they decided to pay for a bouncy castle obstacle course to be used during our sports day week. (ES)</a:t>
            </a:r>
          </a:p>
          <a:p>
            <a:endParaRPr lang="en-GB" dirty="0"/>
          </a:p>
          <a:p>
            <a:r>
              <a:rPr lang="en-GB" dirty="0"/>
              <a:t>Everyone was very excited and everyone was able to take part. Each class had an hour and were timed taking part. Nursery also took part, but some of our bigger children had to go out and help them as they found it too hard. (TF year 3) </a:t>
            </a:r>
          </a:p>
          <a:p>
            <a:endParaRPr lang="en-GB" dirty="0"/>
          </a:p>
          <a:p>
            <a:r>
              <a:rPr lang="en-GB" dirty="0"/>
              <a:t>Our mums and dads came to support us and they cheered us on. I was tired at the end of our class time. My heart was beating very fast. Naomi said that was a good thing. (year 2)</a:t>
            </a:r>
          </a:p>
        </p:txBody>
      </p:sp>
    </p:spTree>
    <p:extLst>
      <p:ext uri="{BB962C8B-B14F-4D97-AF65-F5344CB8AC3E}">
        <p14:creationId xmlns:p14="http://schemas.microsoft.com/office/powerpoint/2010/main" val="5636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front of a crowd&#10;&#10;Description generated with very high confidence">
            <a:extLst>
              <a:ext uri="{FF2B5EF4-FFF2-40B4-BE49-F238E27FC236}">
                <a16:creationId xmlns:a16="http://schemas.microsoft.com/office/drawing/2014/main" id="{414C4880-98AD-44BF-9162-86F42344B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11"/>
            <a:ext cx="2843808" cy="2124079"/>
          </a:xfrm>
          <a:prstGeom prst="rect">
            <a:avLst/>
          </a:prstGeom>
        </p:spPr>
      </p:pic>
      <p:pic>
        <p:nvPicPr>
          <p:cNvPr id="5" name="Picture 4" descr="A group of people sitting in front of a crowd&#10;&#10;Description generated with very high confidence">
            <a:extLst>
              <a:ext uri="{FF2B5EF4-FFF2-40B4-BE49-F238E27FC236}">
                <a16:creationId xmlns:a16="http://schemas.microsoft.com/office/drawing/2014/main" id="{0860E295-B2DC-42AD-888E-9105374C3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11"/>
            <a:ext cx="2946296" cy="2124079"/>
          </a:xfrm>
          <a:prstGeom prst="rect">
            <a:avLst/>
          </a:prstGeom>
        </p:spPr>
      </p:pic>
      <p:pic>
        <p:nvPicPr>
          <p:cNvPr id="7" name="Picture 6" descr="A group of people in a room&#10;&#10;Description generated with very high confidence">
            <a:extLst>
              <a:ext uri="{FF2B5EF4-FFF2-40B4-BE49-F238E27FC236}">
                <a16:creationId xmlns:a16="http://schemas.microsoft.com/office/drawing/2014/main" id="{5F4DD4B7-AFCD-40BF-BC79-D7C263DF8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4698534"/>
            <a:ext cx="2981556" cy="2124079"/>
          </a:xfrm>
          <a:prstGeom prst="rect">
            <a:avLst/>
          </a:prstGeom>
        </p:spPr>
      </p:pic>
      <p:pic>
        <p:nvPicPr>
          <p:cNvPr id="9" name="Picture 8" descr="A group of people sitting in a room&#10;&#10;Description generated with very high confidence">
            <a:extLst>
              <a:ext uri="{FF2B5EF4-FFF2-40B4-BE49-F238E27FC236}">
                <a16:creationId xmlns:a16="http://schemas.microsoft.com/office/drawing/2014/main" id="{BD01636D-98E7-422A-9CC3-9AF2FB068E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910" y="4273283"/>
            <a:ext cx="3437090" cy="2549330"/>
          </a:xfrm>
          <a:prstGeom prst="rect">
            <a:avLst/>
          </a:prstGeom>
        </p:spPr>
      </p:pic>
      <p:pic>
        <p:nvPicPr>
          <p:cNvPr id="11" name="Picture 10" descr="A group of people in a room&#10;&#10;Description generated with high confidence">
            <a:extLst>
              <a:ext uri="{FF2B5EF4-FFF2-40B4-BE49-F238E27FC236}">
                <a16:creationId xmlns:a16="http://schemas.microsoft.com/office/drawing/2014/main" id="{2A84CD0E-8991-4DBE-88C4-0FE740E5A6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2587" y="30848"/>
            <a:ext cx="3251413" cy="2107342"/>
          </a:xfrm>
          <a:prstGeom prst="rect">
            <a:avLst/>
          </a:prstGeom>
        </p:spPr>
      </p:pic>
      <p:pic>
        <p:nvPicPr>
          <p:cNvPr id="13" name="Picture 12" descr="A group of people standing on the floor&#10;&#10;Description generated with very high confidence">
            <a:extLst>
              <a:ext uri="{FF2B5EF4-FFF2-40B4-BE49-F238E27FC236}">
                <a16:creationId xmlns:a16="http://schemas.microsoft.com/office/drawing/2014/main" id="{981EEEF8-AA9A-4639-BE7E-44D4C3B58C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262267"/>
            <a:ext cx="2843809" cy="2637893"/>
          </a:xfrm>
          <a:prstGeom prst="rect">
            <a:avLst/>
          </a:prstGeom>
        </p:spPr>
      </p:pic>
      <p:pic>
        <p:nvPicPr>
          <p:cNvPr id="15" name="Picture 14" descr="A group of people in a room&#10;&#10;Description generated with very high confidence">
            <a:extLst>
              <a:ext uri="{FF2B5EF4-FFF2-40B4-BE49-F238E27FC236}">
                <a16:creationId xmlns:a16="http://schemas.microsoft.com/office/drawing/2014/main" id="{79B46FC1-7C1D-48AC-AE03-59179FADE3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6296" y="30848"/>
            <a:ext cx="2946291" cy="2124077"/>
          </a:xfrm>
          <a:prstGeom prst="rect">
            <a:avLst/>
          </a:prstGeom>
        </p:spPr>
      </p:pic>
      <p:pic>
        <p:nvPicPr>
          <p:cNvPr id="17" name="Picture 16" descr="A group of people sitting on the floor&#10;&#10;Description generated with high confidence">
            <a:extLst>
              <a:ext uri="{FF2B5EF4-FFF2-40B4-BE49-F238E27FC236}">
                <a16:creationId xmlns:a16="http://schemas.microsoft.com/office/drawing/2014/main" id="{751B7894-0F6A-454E-A5C9-B1A086C4BD0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138188"/>
            <a:ext cx="2843808" cy="2124079"/>
          </a:xfrm>
          <a:prstGeom prst="rect">
            <a:avLst/>
          </a:prstGeom>
        </p:spPr>
      </p:pic>
      <p:pic>
        <p:nvPicPr>
          <p:cNvPr id="19" name="Picture 18" descr="A group of people in a room&#10;&#10;Description generated with very high confidence">
            <a:extLst>
              <a:ext uri="{FF2B5EF4-FFF2-40B4-BE49-F238E27FC236}">
                <a16:creationId xmlns:a16="http://schemas.microsoft.com/office/drawing/2014/main" id="{1E066A02-3F82-4B44-8A2D-B7553387D4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5363" y="2138188"/>
            <a:ext cx="3318637" cy="2157551"/>
          </a:xfrm>
          <a:prstGeom prst="rect">
            <a:avLst/>
          </a:prstGeom>
        </p:spPr>
      </p:pic>
      <p:pic>
        <p:nvPicPr>
          <p:cNvPr id="21" name="Picture 20" descr="A picture containing floor, indoor, person, ground&#10;&#10;Description generated with very high confidence">
            <a:extLst>
              <a:ext uri="{FF2B5EF4-FFF2-40B4-BE49-F238E27FC236}">
                <a16:creationId xmlns:a16="http://schemas.microsoft.com/office/drawing/2014/main" id="{C0C25054-EF91-4B9B-A7F0-BAB85BCBD1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40697" y="1226109"/>
            <a:ext cx="3552835" cy="3936800"/>
          </a:xfrm>
          <a:prstGeom prst="rect">
            <a:avLst/>
          </a:prstGeom>
        </p:spPr>
      </p:pic>
    </p:spTree>
    <p:extLst>
      <p:ext uri="{BB962C8B-B14F-4D97-AF65-F5344CB8AC3E}">
        <p14:creationId xmlns:p14="http://schemas.microsoft.com/office/powerpoint/2010/main" val="135001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changed our lives.</a:t>
            </a:r>
          </a:p>
        </p:txBody>
      </p:sp>
      <p:sp>
        <p:nvSpPr>
          <p:cNvPr id="3" name="Content Placeholder 2"/>
          <p:cNvSpPr>
            <a:spLocks noGrp="1"/>
          </p:cNvSpPr>
          <p:nvPr>
            <p:ph idx="1"/>
          </p:nvPr>
        </p:nvSpPr>
        <p:spPr/>
        <p:txBody>
          <a:bodyPr>
            <a:normAutofit lnSpcReduction="10000"/>
          </a:bodyPr>
          <a:lstStyle/>
          <a:p>
            <a:pPr marL="0" indent="0">
              <a:buNone/>
            </a:pPr>
            <a:r>
              <a:rPr lang="en-GB" dirty="0"/>
              <a:t>At the end of the summer we were all asked to discuss in our classes what we liked and didn’t like about PE and sports in school and when we are at home.</a:t>
            </a:r>
          </a:p>
          <a:p>
            <a:pPr marL="0" indent="0">
              <a:buNone/>
            </a:pPr>
            <a:r>
              <a:rPr lang="en-GB" dirty="0"/>
              <a:t>The school council went to a meeting with some of the teachers and they came back with a voting chart. We had to decide what sports we would like to try. I wanted to try football because I had seen it on television.</a:t>
            </a:r>
          </a:p>
        </p:txBody>
      </p:sp>
      <p:pic>
        <p:nvPicPr>
          <p:cNvPr id="2050" name="Picture 2" descr="C:\Users\manager\AppData\Local\Microsoft\Windows\Temporary Internet Files\Content.IE5\EDJ1QSCE\MP9004028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 y="45636"/>
            <a:ext cx="1001173" cy="750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nager\AppData\Local\Microsoft\Windows\Temporary Internet Files\Content.IE5\EDJ1QSCE\MP9004028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877272"/>
            <a:ext cx="1001173" cy="750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nager\AppData\Local\Microsoft\Windows\Temporary Internet Files\Content.IE5\EDJ1QSCE\MP9004028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827" y="64930"/>
            <a:ext cx="1001173" cy="750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nager\AppData\Local\Microsoft\Windows\Temporary Internet Files\Content.IE5\EDJ1QSCE\MP9004028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07120"/>
            <a:ext cx="1001173" cy="75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0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happened next…</a:t>
            </a:r>
          </a:p>
        </p:txBody>
      </p:sp>
      <p:pic>
        <p:nvPicPr>
          <p:cNvPr id="3074" name="Picture 2" descr="C:\Users\manager\AppData\Local\Microsoft\Windows\Temporary Internet Files\Content.IE5\887HM9N5\MC9004465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188640"/>
            <a:ext cx="841248" cy="8993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nager\AppData\Local\Microsoft\Windows\Temporary Internet Files\Content.IE5\L43UIEUY\MC9004465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733256"/>
            <a:ext cx="808787" cy="8910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nager\AppData\Local\Microsoft\Windows\Temporary Internet Files\Content.IE5\1VZ52IQI\MC9004360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925" y="6133007"/>
            <a:ext cx="1128837" cy="6969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nager\AppData\Local\Microsoft\Windows\Temporary Internet Files\Content.IE5\2237L3IC\MC90043495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39" y="769401"/>
            <a:ext cx="1057959" cy="7483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anager\AppData\Local\Microsoft\Windows\Temporary Internet Files\Content.IE5\DPFE5XUE\MC900412534[1].wmf"/>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8094454" y="2852936"/>
            <a:ext cx="878691" cy="98406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anager\AppData\Local\Microsoft\Windows\Temporary Internet Files\Content.IE5\DY33D5VG\MM900303500[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1955" y="3353655"/>
            <a:ext cx="764369" cy="582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1503636"/>
            <a:ext cx="6408712" cy="5078313"/>
          </a:xfrm>
          <a:prstGeom prst="rect">
            <a:avLst/>
          </a:prstGeom>
          <a:noFill/>
        </p:spPr>
        <p:txBody>
          <a:bodyPr wrap="square" rtlCol="0">
            <a:spAutoFit/>
          </a:bodyPr>
          <a:lstStyle/>
          <a:p>
            <a:r>
              <a:rPr lang="en-GB" dirty="0"/>
              <a:t>We have a new teaching assistant and he takes us to sporting events. This year I went to tennis and we won! I was so proud of our team (BH)</a:t>
            </a:r>
          </a:p>
          <a:p>
            <a:endParaRPr lang="en-GB" dirty="0"/>
          </a:p>
          <a:p>
            <a:r>
              <a:rPr lang="en-GB" dirty="0">
                <a:solidFill>
                  <a:srgbClr val="7030A0"/>
                </a:solidFill>
                <a:latin typeface="Agency FB" panose="020B0503020202020204" pitchFamily="34" charset="0"/>
              </a:rPr>
              <a:t>At lunchtimes not only do we now have an activity course with climbing ropes and exercise machines around the field, we also had a teaching assistant, he has set up a table tennis tournament for juniors. Last week I was in the final and played against a year 6 boy. I lost but it was the taking part that counted and there is always next term to try again. (FD)</a:t>
            </a:r>
          </a:p>
          <a:p>
            <a:endParaRPr lang="en-GB" dirty="0"/>
          </a:p>
          <a:p>
            <a:r>
              <a:rPr lang="en-GB" dirty="0">
                <a:solidFill>
                  <a:srgbClr val="FF0000"/>
                </a:solidFill>
                <a:latin typeface="Aharoni" panose="02010803020104030203" pitchFamily="2" charset="-79"/>
                <a:cs typeface="Aharoni" panose="02010803020104030203" pitchFamily="2" charset="-79"/>
              </a:rPr>
              <a:t>There is also a orienteering lunch time club and the course changes each week. Some of our year 6 children help to set this up and help the younger children take part. (</a:t>
            </a:r>
            <a:r>
              <a:rPr lang="en-GB" dirty="0" err="1">
                <a:solidFill>
                  <a:srgbClr val="FF0000"/>
                </a:solidFill>
                <a:latin typeface="Aharoni" panose="02010803020104030203" pitchFamily="2" charset="-79"/>
                <a:cs typeface="Aharoni" panose="02010803020104030203" pitchFamily="2" charset="-79"/>
              </a:rPr>
              <a:t>Yr</a:t>
            </a:r>
            <a:r>
              <a:rPr lang="en-GB" dirty="0">
                <a:solidFill>
                  <a:srgbClr val="FF0000"/>
                </a:solidFill>
                <a:latin typeface="Aharoni" panose="02010803020104030203" pitchFamily="2" charset="-79"/>
                <a:cs typeface="Aharoni" panose="02010803020104030203" pitchFamily="2" charset="-79"/>
              </a:rPr>
              <a:t> 6)</a:t>
            </a:r>
          </a:p>
          <a:p>
            <a:endParaRPr lang="en-GB" dirty="0">
              <a:solidFill>
                <a:srgbClr val="FF0000"/>
              </a:solidFill>
              <a:latin typeface="Aharoni" panose="02010803020104030203" pitchFamily="2" charset="-79"/>
              <a:cs typeface="Aharoni" panose="02010803020104030203" pitchFamily="2" charset="-79"/>
            </a:endParaRPr>
          </a:p>
          <a:p>
            <a:r>
              <a:rPr lang="en-GB" dirty="0"/>
              <a:t>Some of our older children and dinner staff are holding skipping games with our younger children too. Every class is taking part in the Daily Mile at some point during the day.  (TW)</a:t>
            </a:r>
          </a:p>
        </p:txBody>
      </p:sp>
    </p:spTree>
    <p:extLst>
      <p:ext uri="{BB962C8B-B14F-4D97-AF65-F5344CB8AC3E}">
        <p14:creationId xmlns:p14="http://schemas.microsoft.com/office/powerpoint/2010/main" val="245848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Tennis is great fun !!</a:t>
            </a:r>
          </a:p>
        </p:txBody>
      </p:sp>
      <p:sp>
        <p:nvSpPr>
          <p:cNvPr id="3" name="Content Placeholder 2"/>
          <p:cNvSpPr>
            <a:spLocks noGrp="1"/>
          </p:cNvSpPr>
          <p:nvPr>
            <p:ph idx="1"/>
          </p:nvPr>
        </p:nvSpPr>
        <p:spPr/>
        <p:txBody>
          <a:bodyPr>
            <a:normAutofit lnSpcReduction="10000"/>
          </a:bodyPr>
          <a:lstStyle/>
          <a:p>
            <a:pPr marL="0" indent="0">
              <a:buNone/>
            </a:pPr>
            <a:r>
              <a:rPr lang="en-GB" dirty="0"/>
              <a:t>I  joined tennis after school our coach was a lady she was called Angela we learnt skills about hitting over the net, gaining points of our opponents, and scoring. I thought it was great fun. My parents have let me join the tennis club as part of my holidays when they are at work.</a:t>
            </a:r>
          </a:p>
          <a:p>
            <a:pPr marL="0" indent="0">
              <a:buNone/>
            </a:pPr>
            <a:r>
              <a:rPr lang="en-GB" dirty="0">
                <a:solidFill>
                  <a:srgbClr val="00B0F0"/>
                </a:solidFill>
                <a:latin typeface="Arial Black" panose="020B0A04020102020204" pitchFamily="34" charset="0"/>
              </a:rPr>
              <a:t>Lots of my friends came to and my mum is letting me go to the club on a Saturday morning now as well. </a:t>
            </a:r>
            <a:endParaRPr lang="en-GB" dirty="0"/>
          </a:p>
          <a:p>
            <a:pPr marL="0" indent="0">
              <a:buNone/>
            </a:pPr>
            <a:endParaRPr lang="en-GB" dirty="0"/>
          </a:p>
        </p:txBody>
      </p:sp>
    </p:spTree>
    <p:extLst>
      <p:ext uri="{BB962C8B-B14F-4D97-AF65-F5344CB8AC3E}">
        <p14:creationId xmlns:p14="http://schemas.microsoft.com/office/powerpoint/2010/main" val="252840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Awards!!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On the last day I won a trophy for all my hard work and effort. I brought it into school and I shared it with everyone in our Special Achievement assembly, Everyone in school clapped and I thought Naomi would be pleased that I have taken part in some sport. </a:t>
            </a:r>
          </a:p>
          <a:p>
            <a:pPr marL="0" indent="0">
              <a:buNone/>
            </a:pPr>
            <a:r>
              <a:rPr lang="en-GB" dirty="0"/>
              <a:t>That day our tennis tournament winners were presented with a trophy I thought one day I will be able to be apart of that team if  I keep trying and stay fit. (LS Year 3)</a:t>
            </a:r>
          </a:p>
        </p:txBody>
      </p:sp>
      <p:pic>
        <p:nvPicPr>
          <p:cNvPr id="5122" name="Picture 2" descr="C:\Users\manager\AppData\Local\Microsoft\Windows\Temporary Internet Files\Content.IE5\UL0CP3ZB\MC9003431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08349"/>
            <a:ext cx="1238323" cy="112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F0"/>
                </a:solidFill>
              </a:rPr>
              <a:t>What else is happening ?</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latin typeface="Bernard MT Condensed" panose="02050806060905020404" pitchFamily="18" charset="0"/>
              </a:rPr>
              <a:t>Well our teachers have listened to what we want to take part in. We have loads of different after school club activities including, football by PNE, basketball is starting after half term and I know there is a waiting list, we have strictly dancing, cheer leading and hopefully cricket and tennis will begin again in the spring term. Hockey an netball are also starting. </a:t>
            </a:r>
          </a:p>
          <a:p>
            <a:pPr marL="0" indent="0">
              <a:buNone/>
            </a:pPr>
            <a:r>
              <a:rPr lang="en-GB" dirty="0">
                <a:latin typeface="Bernard MT Condensed" panose="02050806060905020404" pitchFamily="18" charset="0"/>
              </a:rPr>
              <a:t>Our teacher has arranged for another Olympic sports person visit again to keep us motivated and also so that we can hold another sponsorship day as we all learnt a lot about motivation, resilience, health and determination. </a:t>
            </a:r>
          </a:p>
        </p:txBody>
      </p:sp>
    </p:spTree>
    <p:extLst>
      <p:ext uri="{BB962C8B-B14F-4D97-AF65-F5344CB8AC3E}">
        <p14:creationId xmlns:p14="http://schemas.microsoft.com/office/powerpoint/2010/main" val="2253132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On-screen Show (4:3)</PresentationFormat>
  <Paragraphs>45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Academy Engraved LET</vt:lpstr>
      <vt:lpstr>Agency FB</vt:lpstr>
      <vt:lpstr>Aharoni</vt:lpstr>
      <vt:lpstr>Arial</vt:lpstr>
      <vt:lpstr>Arial Black</vt:lpstr>
      <vt:lpstr>Bernard MT Condensed</vt:lpstr>
      <vt:lpstr>Calibri</vt:lpstr>
      <vt:lpstr>Office Theme</vt:lpstr>
      <vt:lpstr>Welcome to Fitness id Fun!!!!</vt:lpstr>
      <vt:lpstr>Naomi Ogbeta</vt:lpstr>
      <vt:lpstr>PowerPoint Presentation</vt:lpstr>
      <vt:lpstr>PowerPoint Presentation</vt:lpstr>
      <vt:lpstr>How we changed our lives.</vt:lpstr>
      <vt:lpstr>What happened next…</vt:lpstr>
      <vt:lpstr>Tennis is great fun !!</vt:lpstr>
      <vt:lpstr>Awards!!</vt:lpstr>
      <vt:lpstr>What else is happening ?</vt:lpstr>
      <vt:lpstr>Extra–Curricular Sports.</vt:lpstr>
      <vt:lpstr>Skipping </vt:lpstr>
      <vt:lpstr>Helping Others!!!</vt:lpstr>
      <vt:lpstr>PowerPoint Presentation</vt:lpstr>
      <vt:lpstr>Heartbeat Sessions</vt:lpstr>
      <vt:lpstr>Special Achievements.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Fitness id Fun!!!!</dc:title>
  <dc:creator>Janet</dc:creator>
  <cp:lastModifiedBy>Janet</cp:lastModifiedBy>
  <cp:revision>1</cp:revision>
  <dcterms:created xsi:type="dcterms:W3CDTF">2018-10-29T16:42:30Z</dcterms:created>
  <dcterms:modified xsi:type="dcterms:W3CDTF">2018-10-29T16:43:26Z</dcterms:modified>
</cp:coreProperties>
</file>