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4.xml" ContentType="application/vnd.openxmlformats-officedocument.themeOverr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5.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6.xml" ContentType="application/vnd.openxmlformats-officedocument.themeOverr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7.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8.xml" ContentType="application/vnd.openxmlformats-officedocument.themeOverr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68" r:id="rId5"/>
    <p:sldId id="319" r:id="rId6"/>
    <p:sldId id="321" r:id="rId7"/>
    <p:sldId id="322" r:id="rId8"/>
    <p:sldId id="320" r:id="rId9"/>
    <p:sldId id="315" r:id="rId10"/>
    <p:sldId id="310" r:id="rId11"/>
    <p:sldId id="318" r:id="rId12"/>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6FFD64-5EC7-1100-154D-E50FF2A32E80}" v="638" dt="2024-06-15T18:41:34.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23" autoAdjust="0"/>
  </p:normalViewPr>
  <p:slideViewPr>
    <p:cSldViewPr snapToGrid="0">
      <p:cViewPr varScale="1">
        <p:scale>
          <a:sx n="83" d="100"/>
          <a:sy n="83" d="100"/>
        </p:scale>
        <p:origin x="686" y="82"/>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20/06/2024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20/06/2024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807995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3351788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20/06/2024</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20/06/2024</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20/06/2024</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20/06/2024</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20/06/2024</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20/06/2024</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20/06/2024</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20/06/2024</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notesSlide" Target="../notesSlides/notesSlide4.xml"/><Relationship Id="rId7" Type="http://schemas.openxmlformats.org/officeDocument/2006/relationships/diagramQuickStyle" Target="../diagrams/quickStyle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notesSlide" Target="../notesSlides/notesSlide5.xml"/><Relationship Id="rId7" Type="http://schemas.openxmlformats.org/officeDocument/2006/relationships/diagramQuickStyle" Target="../diagrams/quickStyle4.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jp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notesSlide" Target="../notesSlides/notesSlide6.xml"/><Relationship Id="rId7" Type="http://schemas.openxmlformats.org/officeDocument/2006/relationships/diagramQuickStyle" Target="../diagrams/quickStyle5.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jp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notesSlide" Target="../notesSlides/notesSlide7.xml"/><Relationship Id="rId7" Type="http://schemas.openxmlformats.org/officeDocument/2006/relationships/diagramQuickStyle" Target="../diagrams/quickStyle6.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jpg"/><Relationship Id="rId9" Type="http://schemas.microsoft.com/office/2007/relationships/diagramDrawing" Target="../diagrams/drawing6.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notesSlide" Target="../notesSlides/notesSlide8.xml"/><Relationship Id="rId7" Type="http://schemas.openxmlformats.org/officeDocument/2006/relationships/diagramQuickStyle" Target="../diagrams/quickStyle7.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jpg"/><Relationship Id="rId9" Type="http://schemas.microsoft.com/office/2007/relationships/diagramDrawing" Target="../diagrams/drawing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9286AD2-18A9-4868-A4E3-7A2097A2081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dirty="0">
              <a:ln>
                <a:noFill/>
              </a:ln>
              <a:solidFill>
                <a:prstClr val="white"/>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4010AF38-26DF-48B3-952C-4A9091D6863C}"/>
              </a:ext>
            </a:extLst>
          </p:cNvPr>
          <p:cNvSpPr>
            <a:spLocks noGrp="1"/>
          </p:cNvSpPr>
          <p:nvPr>
            <p:ph type="ctrTitle"/>
          </p:nvPr>
        </p:nvSpPr>
        <p:spPr>
          <a:xfrm>
            <a:off x="624433" y="4452829"/>
            <a:ext cx="9880281" cy="1481007"/>
          </a:xfrm>
        </p:spPr>
        <p:txBody>
          <a:bodyPr rtlCol="0">
            <a:normAutofit fontScale="90000"/>
          </a:bodyPr>
          <a:lstStyle/>
          <a:p>
            <a:pPr rtl="0"/>
            <a:r>
              <a:rPr lang="en-GB" sz="8000" dirty="0"/>
              <a:t>Welcome to </a:t>
            </a:r>
            <a:r>
              <a:rPr lang="en-GB" dirty="0"/>
              <a:t>Reception</a:t>
            </a:r>
            <a:endParaRPr lang="en-GB" sz="8000" dirty="0"/>
          </a:p>
        </p:txBody>
      </p:sp>
      <p:sp>
        <p:nvSpPr>
          <p:cNvPr id="3" name="Subtitle 2">
            <a:extLst>
              <a:ext uri="{FF2B5EF4-FFF2-40B4-BE49-F238E27FC236}">
                <a16:creationId xmlns:a16="http://schemas.microsoft.com/office/drawing/2014/main" id="{37FC2D8F-56D2-4ADF-B439-0E09E7C37894}"/>
              </a:ext>
            </a:extLst>
          </p:cNvPr>
          <p:cNvSpPr>
            <a:spLocks noGrp="1"/>
          </p:cNvSpPr>
          <p:nvPr>
            <p:ph type="subTitle" idx="1"/>
          </p:nvPr>
        </p:nvSpPr>
        <p:spPr>
          <a:xfrm>
            <a:off x="624433" y="3988176"/>
            <a:ext cx="6269347" cy="1021498"/>
          </a:xfrm>
        </p:spPr>
        <p:txBody>
          <a:bodyPr rtlCol="0">
            <a:normAutofit/>
          </a:bodyPr>
          <a:lstStyle/>
          <a:p>
            <a:pPr rtl="0"/>
            <a:r>
              <a:rPr lang="en-GB" sz="2400" dirty="0">
                <a:solidFill>
                  <a:schemeClr val="tx1">
                    <a:lumMod val="85000"/>
                    <a:lumOff val="15000"/>
                  </a:schemeClr>
                </a:solidFill>
              </a:rPr>
              <a:t>Mrs Tate</a:t>
            </a:r>
          </a:p>
        </p:txBody>
      </p:sp>
      <p:cxnSp>
        <p:nvCxnSpPr>
          <p:cNvPr id="29" name="Straight Connector 28">
            <a:extLst>
              <a:ext uri="{FF2B5EF4-FFF2-40B4-BE49-F238E27FC236}">
                <a16:creationId xmlns:a16="http://schemas.microsoft.com/office/drawing/2014/main" id="{E7A7CD63-7EC3-44F3-95D0-595C4019FF24}"/>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4179"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574F4-255F-4BBB-8581-077998E185F0}"/>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Tree>
    <p:extLst>
      <p:ext uri="{BB962C8B-B14F-4D97-AF65-F5344CB8AC3E}">
        <p14:creationId xmlns:p14="http://schemas.microsoft.com/office/powerpoint/2010/main" val="3912747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765606" y="2126681"/>
            <a:ext cx="9908075" cy="3785652"/>
          </a:xfrm>
          <a:prstGeom prst="rect">
            <a:avLst/>
          </a:prstGeom>
          <a:noFill/>
        </p:spPr>
        <p:txBody>
          <a:bodyPr wrap="square" rtlCol="0">
            <a:spAutoFit/>
          </a:bodyPr>
          <a:lstStyle/>
          <a:p>
            <a:r>
              <a:rPr lang="en-GB" sz="2000" dirty="0">
                <a:latin typeface="+mj-lt"/>
              </a:rPr>
              <a:t>The doors open at </a:t>
            </a:r>
            <a:r>
              <a:rPr lang="en-GB" sz="2000" dirty="0" smtClean="0">
                <a:latin typeface="+mj-lt"/>
              </a:rPr>
              <a:t>8.45 </a:t>
            </a:r>
            <a:r>
              <a:rPr lang="en-GB" sz="2000" dirty="0">
                <a:latin typeface="+mj-lt"/>
              </a:rPr>
              <a:t>and the children can come in until 8.55 and our day starts with morning challenges. We then do phonics every morning followed </a:t>
            </a:r>
            <a:r>
              <a:rPr lang="en-GB" sz="2000" dirty="0" smtClean="0">
                <a:latin typeface="+mj-lt"/>
              </a:rPr>
              <a:t>by Maths, </a:t>
            </a:r>
            <a:r>
              <a:rPr lang="en-GB" sz="2000" dirty="0">
                <a:latin typeface="+mj-lt"/>
              </a:rPr>
              <a:t>lunch and English. During the afternoon we teach Understanding of the World, RE, Expressive Arts, PSHE and Music</a:t>
            </a:r>
          </a:p>
          <a:p>
            <a:endParaRPr lang="en-GB" sz="2000" dirty="0">
              <a:latin typeface="+mj-lt"/>
            </a:endParaRPr>
          </a:p>
          <a:p>
            <a:r>
              <a:rPr lang="en-GB" sz="2000" dirty="0">
                <a:latin typeface="+mj-lt"/>
              </a:rPr>
              <a:t>At the beginning of the year the children make up their own rules linked to Ready, Safe and Respect. The staff in Reception will then be looking out for the children following these rules where their name will be moved up the behaviour.  At St </a:t>
            </a:r>
            <a:r>
              <a:rPr lang="en-GB" sz="2000" dirty="0" smtClean="0">
                <a:latin typeface="+mj-lt"/>
              </a:rPr>
              <a:t>Peter’s </a:t>
            </a:r>
            <a:r>
              <a:rPr lang="en-GB" sz="2000" dirty="0">
                <a:latin typeface="+mj-lt"/>
              </a:rPr>
              <a:t>we focus on the positive and want all children to move up to outstanding throughout the week and then they can get a treat that they choose as a class. </a:t>
            </a:r>
          </a:p>
          <a:p>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1104584" y="2080292"/>
            <a:ext cx="9949264" cy="4308872"/>
          </a:xfrm>
          <a:prstGeom prst="rect">
            <a:avLst/>
          </a:prstGeom>
          <a:noFill/>
        </p:spPr>
        <p:txBody>
          <a:bodyPr wrap="square" lIns="91440" tIns="45720" rIns="91440" bIns="45720" rtlCol="0" anchor="t">
            <a:spAutoFit/>
          </a:bodyPr>
          <a:lstStyle/>
          <a:p>
            <a:r>
              <a:rPr lang="en-GB" sz="2000" dirty="0">
                <a:latin typeface="+mj-lt"/>
              </a:rPr>
              <a:t>I</a:t>
            </a:r>
            <a:r>
              <a:rPr lang="en-GB" dirty="0">
                <a:latin typeface="+mj-lt"/>
              </a:rPr>
              <a:t>n Reception we have different themes for each half term</a:t>
            </a:r>
          </a:p>
          <a:p>
            <a:r>
              <a:rPr lang="en-GB" dirty="0">
                <a:latin typeface="+mj-lt"/>
              </a:rPr>
              <a:t>Autumn 1 - All about me</a:t>
            </a:r>
          </a:p>
          <a:p>
            <a:r>
              <a:rPr lang="en-GB" dirty="0">
                <a:latin typeface="+mj-lt"/>
              </a:rPr>
              <a:t>Autumn 2 - Festivals and Celebrations      </a:t>
            </a:r>
          </a:p>
          <a:p>
            <a:r>
              <a:rPr lang="en-GB" dirty="0">
                <a:latin typeface="+mj-lt"/>
              </a:rPr>
              <a:t>Spring 1 - Toys and Traditional Tales</a:t>
            </a:r>
          </a:p>
          <a:p>
            <a:r>
              <a:rPr lang="en-GB" dirty="0">
                <a:latin typeface="+mj-lt"/>
              </a:rPr>
              <a:t>Spring 2 - Growing/Let's investigate</a:t>
            </a:r>
          </a:p>
          <a:p>
            <a:r>
              <a:rPr lang="en-GB" dirty="0">
                <a:latin typeface="+mj-lt"/>
              </a:rPr>
              <a:t>Summer 1 - Superheroes</a:t>
            </a:r>
          </a:p>
          <a:p>
            <a:r>
              <a:rPr lang="en-GB" dirty="0">
                <a:latin typeface="+mj-lt"/>
              </a:rPr>
              <a:t>Summer 2 - All around us</a:t>
            </a:r>
          </a:p>
          <a:p>
            <a:endParaRPr lang="en-GB" dirty="0">
              <a:latin typeface="+mj-lt"/>
            </a:endParaRPr>
          </a:p>
          <a:p>
            <a:r>
              <a:rPr lang="en-GB" dirty="0">
                <a:latin typeface="+mj-lt"/>
              </a:rPr>
              <a:t>Each term you will be sent a curriculum newsletter with details of knowledge to be taught for each subject.</a:t>
            </a:r>
            <a:endParaRPr lang="en-GB" dirty="0"/>
          </a:p>
          <a:p>
            <a:endParaRPr lang="en-GB" dirty="0">
              <a:latin typeface="Bookman Old Style"/>
            </a:endParaRPr>
          </a:p>
          <a:p>
            <a:r>
              <a:rPr lang="en-GB" dirty="0">
                <a:latin typeface="+mj-lt"/>
              </a:rPr>
              <a:t>In the EYFS there are 3 prime areas which are </a:t>
            </a:r>
            <a:r>
              <a:rPr lang="en-GB" dirty="0" smtClean="0">
                <a:latin typeface="+mj-lt"/>
              </a:rPr>
              <a:t>Communication </a:t>
            </a:r>
            <a:r>
              <a:rPr lang="en-GB" dirty="0">
                <a:latin typeface="+mj-lt"/>
              </a:rPr>
              <a:t>and Language, physical development and PSED.  The other areas are Literacy, Maths, Understanding of the World and Expressive Arts and Design.</a:t>
            </a:r>
          </a:p>
          <a:p>
            <a:endParaRPr lang="en-GB" sz="2000" dirty="0">
              <a:latin typeface="+mj-lt"/>
            </a:endParaRPr>
          </a:p>
        </p:txBody>
      </p:sp>
    </p:spTree>
    <p:extLst>
      <p:ext uri="{BB962C8B-B14F-4D97-AF65-F5344CB8AC3E}">
        <p14:creationId xmlns:p14="http://schemas.microsoft.com/office/powerpoint/2010/main" val="271780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096963" y="2404714"/>
            <a:ext cx="9908075" cy="2862322"/>
          </a:xfrm>
          <a:prstGeom prst="rect">
            <a:avLst/>
          </a:prstGeom>
          <a:noFill/>
        </p:spPr>
        <p:txBody>
          <a:bodyPr wrap="square" rtlCol="0">
            <a:spAutoFit/>
          </a:bodyPr>
          <a:lstStyle/>
          <a:p>
            <a:r>
              <a:rPr lang="en-GB" sz="2000" dirty="0" smtClean="0">
                <a:latin typeface="+mj-lt"/>
              </a:rPr>
              <a:t>In Reception the children have to take part in the Statutory Baseline within their first 6 weeks of school.  </a:t>
            </a:r>
          </a:p>
          <a:p>
            <a:endParaRPr lang="en-GB" sz="2000" dirty="0">
              <a:latin typeface="+mj-lt"/>
            </a:endParaRPr>
          </a:p>
          <a:p>
            <a:r>
              <a:rPr lang="en-GB" sz="2000" dirty="0" smtClean="0">
                <a:latin typeface="+mj-lt"/>
              </a:rPr>
              <a:t>The reception staff continually plan and change the activities according to what the children know and can do.  The way the classroom is set up is for practise and consolidation of new learning.</a:t>
            </a:r>
          </a:p>
          <a:p>
            <a:endParaRPr lang="en-GB" sz="2000" dirty="0">
              <a:latin typeface="+mj-lt"/>
            </a:endParaRPr>
          </a:p>
          <a:p>
            <a:r>
              <a:rPr lang="en-GB" sz="2000" dirty="0" smtClean="0">
                <a:latin typeface="+mj-lt"/>
              </a:rPr>
              <a:t>The children will be put into phonics group according to what they know.  This is monitored each half term.</a:t>
            </a:r>
            <a:endParaRPr lang="en-GB" sz="2000" dirty="0">
              <a:latin typeface="+mj-lt"/>
            </a:endParaRPr>
          </a:p>
        </p:txBody>
      </p:sp>
    </p:spTree>
    <p:extLst>
      <p:ext uri="{BB962C8B-B14F-4D97-AF65-F5344CB8AC3E}">
        <p14:creationId xmlns:p14="http://schemas.microsoft.com/office/powerpoint/2010/main" val="21734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141962" y="2098515"/>
            <a:ext cx="9908075" cy="2554545"/>
          </a:xfrm>
          <a:prstGeom prst="rect">
            <a:avLst/>
          </a:prstGeom>
          <a:noFill/>
        </p:spPr>
        <p:txBody>
          <a:bodyPr wrap="square" rtlCol="0">
            <a:spAutoFit/>
          </a:bodyPr>
          <a:lstStyle/>
          <a:p>
            <a:r>
              <a:rPr lang="en-GB" sz="2000" dirty="0">
                <a:latin typeface="+mj-lt"/>
              </a:rPr>
              <a:t>Each </a:t>
            </a:r>
            <a:r>
              <a:rPr lang="en-GB" sz="2000" dirty="0" smtClean="0">
                <a:latin typeface="+mj-lt"/>
              </a:rPr>
              <a:t>Friday </a:t>
            </a:r>
            <a:r>
              <a:rPr lang="en-GB" sz="2000" dirty="0">
                <a:latin typeface="+mj-lt"/>
              </a:rPr>
              <a:t>the children will </a:t>
            </a:r>
            <a:r>
              <a:rPr lang="en-GB" sz="2000" dirty="0" smtClean="0">
                <a:latin typeface="+mj-lt"/>
              </a:rPr>
              <a:t>get </a:t>
            </a:r>
          </a:p>
          <a:p>
            <a:endParaRPr lang="en-GB" sz="2000" dirty="0">
              <a:latin typeface="+mj-lt"/>
            </a:endParaRPr>
          </a:p>
          <a:p>
            <a:pPr marL="342900" indent="-342900">
              <a:buFont typeface="Arial" panose="020B0604020202020204" pitchFamily="34" charset="0"/>
              <a:buChar char="•"/>
            </a:pPr>
            <a:r>
              <a:rPr lang="en-GB" sz="2000" dirty="0" smtClean="0">
                <a:latin typeface="+mj-lt"/>
              </a:rPr>
              <a:t>Reading books</a:t>
            </a:r>
          </a:p>
          <a:p>
            <a:pPr marL="342900" indent="-342900">
              <a:buFont typeface="Arial" panose="020B0604020202020204" pitchFamily="34" charset="0"/>
              <a:buChar char="•"/>
            </a:pPr>
            <a:r>
              <a:rPr lang="en-GB" sz="2000" dirty="0" smtClean="0">
                <a:latin typeface="+mj-lt"/>
              </a:rPr>
              <a:t>Maths work that is linked to what they have learnt during the week.</a:t>
            </a:r>
          </a:p>
          <a:p>
            <a:pPr marL="342900" indent="-342900">
              <a:buFont typeface="Arial" panose="020B0604020202020204" pitchFamily="34" charset="0"/>
              <a:buChar char="•"/>
            </a:pPr>
            <a:endParaRPr lang="en-GB" sz="2000" dirty="0">
              <a:latin typeface="+mj-lt"/>
            </a:endParaRPr>
          </a:p>
          <a:p>
            <a:r>
              <a:rPr lang="en-GB" sz="2000" dirty="0" smtClean="0">
                <a:latin typeface="+mj-lt"/>
              </a:rPr>
              <a:t>This work is due back in on Wednesday.</a:t>
            </a:r>
          </a:p>
          <a:p>
            <a:endParaRPr lang="en-GB" sz="2000" dirty="0">
              <a:latin typeface="+mj-lt"/>
            </a:endParaRPr>
          </a:p>
          <a:p>
            <a:endParaRPr lang="en-GB" sz="2000" dirty="0">
              <a:latin typeface="+mj-lt"/>
            </a:endParaRPr>
          </a:p>
        </p:txBody>
      </p:sp>
    </p:spTree>
    <p:extLst>
      <p:ext uri="{BB962C8B-B14F-4D97-AF65-F5344CB8AC3E}">
        <p14:creationId xmlns:p14="http://schemas.microsoft.com/office/powerpoint/2010/main" val="192718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276961" y="2478633"/>
            <a:ext cx="9908075" cy="2554545"/>
          </a:xfrm>
          <a:prstGeom prst="rect">
            <a:avLst/>
          </a:prstGeom>
          <a:noFill/>
        </p:spPr>
        <p:txBody>
          <a:bodyPr wrap="square" rtlCol="0">
            <a:spAutoFit/>
          </a:bodyPr>
          <a:lstStyle/>
          <a:p>
            <a:r>
              <a:rPr lang="en-GB" sz="2000" dirty="0">
                <a:latin typeface="+mj-lt"/>
              </a:rPr>
              <a:t>PE </a:t>
            </a:r>
            <a:r>
              <a:rPr lang="en-GB" sz="2000" dirty="0" smtClean="0">
                <a:latin typeface="+mj-lt"/>
              </a:rPr>
              <a:t>day is </a:t>
            </a:r>
            <a:r>
              <a:rPr lang="en-GB" sz="2000" dirty="0" smtClean="0">
                <a:latin typeface="+mj-lt"/>
              </a:rPr>
              <a:t>a Friday. </a:t>
            </a:r>
            <a:endParaRPr lang="en-GB" sz="2000" dirty="0">
              <a:latin typeface="+mj-lt"/>
            </a:endParaRPr>
          </a:p>
          <a:p>
            <a:endParaRPr lang="en-GB" sz="2000" dirty="0">
              <a:latin typeface="+mj-lt"/>
            </a:endParaRPr>
          </a:p>
          <a:p>
            <a:r>
              <a:rPr lang="en-GB" sz="2000" dirty="0">
                <a:latin typeface="+mj-lt"/>
              </a:rPr>
              <a:t>Every day the children will have 15 minutes of additional physical movement to refresh concentration and provide a brain break from learning. This may happen in one 15 minute block or some days broken down into smaller sessions perhaps three 5 minute blocks over the day.</a:t>
            </a:r>
          </a:p>
          <a:p>
            <a:endParaRPr lang="en-GB" sz="2000" dirty="0">
              <a:latin typeface="+mj-lt"/>
            </a:endParaRPr>
          </a:p>
          <a:p>
            <a:r>
              <a:rPr lang="en-GB" sz="2000" dirty="0">
                <a:latin typeface="+mj-lt"/>
              </a:rPr>
              <a:t>No earrings to be </a:t>
            </a:r>
            <a:r>
              <a:rPr lang="en-GB" sz="2000" dirty="0" smtClean="0">
                <a:latin typeface="+mj-lt"/>
              </a:rPr>
              <a:t>worn. </a:t>
            </a:r>
            <a:endParaRPr lang="en-GB" sz="2000" dirty="0">
              <a:latin typeface="+mj-lt"/>
            </a:endParaRPr>
          </a:p>
        </p:txBody>
      </p:sp>
    </p:spTree>
    <p:extLst>
      <p:ext uri="{BB962C8B-B14F-4D97-AF65-F5344CB8AC3E}">
        <p14:creationId xmlns:p14="http://schemas.microsoft.com/office/powerpoint/2010/main" val="204326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094888" y="2224454"/>
            <a:ext cx="9908075" cy="2246769"/>
          </a:xfrm>
          <a:prstGeom prst="rect">
            <a:avLst/>
          </a:prstGeom>
          <a:noFill/>
        </p:spPr>
        <p:txBody>
          <a:bodyPr wrap="square" rtlCol="0">
            <a:spAutoFit/>
          </a:bodyPr>
          <a:lstStyle/>
          <a:p>
            <a:r>
              <a:rPr lang="en-GB" sz="2000" dirty="0">
                <a:latin typeface="+mj-lt"/>
              </a:rPr>
              <a:t>In addition to school uniform the children may wish to bring an extra coat in especially in the winter months when it is more wet and colder. </a:t>
            </a:r>
          </a:p>
          <a:p>
            <a:endParaRPr lang="en-GB" sz="2000" dirty="0">
              <a:latin typeface="+mj-lt"/>
            </a:endParaRPr>
          </a:p>
          <a:p>
            <a:r>
              <a:rPr lang="en-GB" sz="2000" dirty="0">
                <a:latin typeface="+mj-lt"/>
              </a:rPr>
              <a:t>If the children are wearing shorts they may wish to have a pair of trousers to slip over the top to protect their legs from branches and </a:t>
            </a:r>
            <a:r>
              <a:rPr lang="en-GB" sz="2000" dirty="0" smtClean="0">
                <a:latin typeface="+mj-lt"/>
              </a:rPr>
              <a:t>nettles.</a:t>
            </a:r>
          </a:p>
          <a:p>
            <a:endParaRPr lang="en-GB" sz="2000" dirty="0">
              <a:latin typeface="+mj-lt"/>
            </a:endParaRPr>
          </a:p>
          <a:p>
            <a:r>
              <a:rPr lang="en-GB" sz="2000" dirty="0" smtClean="0">
                <a:latin typeface="+mj-lt"/>
              </a:rPr>
              <a:t>The dates will be on the website towards the end of the summer term.</a:t>
            </a:r>
            <a:endParaRPr lang="en-GB" sz="2000" dirty="0">
              <a:latin typeface="+mj-lt"/>
            </a:endParaRPr>
          </a:p>
        </p:txBody>
      </p:sp>
    </p:spTree>
    <p:extLst>
      <p:ext uri="{BB962C8B-B14F-4D97-AF65-F5344CB8AC3E}">
        <p14:creationId xmlns:p14="http://schemas.microsoft.com/office/powerpoint/2010/main" val="248254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Communication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4B817625-3DBC-4CF4-9AC3-DB17D071FFF3}"/>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97517F1-9866-43AE-A645-432F01609038}"/>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17E2A8F6-577B-4E4E-B53A-2A99FB566DF6}"/>
              </a:ext>
            </a:extLst>
          </p:cNvPr>
          <p:cNvSpPr txBox="1"/>
          <p:nvPr/>
        </p:nvSpPr>
        <p:spPr>
          <a:xfrm>
            <a:off x="1094888" y="2126681"/>
            <a:ext cx="9908075" cy="3170099"/>
          </a:xfrm>
          <a:prstGeom prst="rect">
            <a:avLst/>
          </a:prstGeom>
          <a:noFill/>
        </p:spPr>
        <p:txBody>
          <a:bodyPr wrap="square" rtlCol="0">
            <a:spAutoFit/>
          </a:bodyPr>
          <a:lstStyle/>
          <a:p>
            <a:r>
              <a:rPr lang="en-GB" sz="2000" dirty="0">
                <a:latin typeface="+mj-lt"/>
              </a:rPr>
              <a:t>To contact your child’s teacher you may use Dojo. These messages may not be responded to immediately as they may be in lesson time. </a:t>
            </a:r>
          </a:p>
          <a:p>
            <a:endParaRPr lang="en-GB" sz="2000" dirty="0">
              <a:latin typeface="+mj-lt"/>
            </a:endParaRPr>
          </a:p>
          <a:p>
            <a:r>
              <a:rPr lang="en-GB" sz="2000" dirty="0">
                <a:latin typeface="+mj-lt"/>
              </a:rPr>
              <a:t>Dojos are monitored and responded to in school hours between 8:30 and 4pm. If your query is of a more pressing nature please email or call the office to leave a message for your child’s teacher. </a:t>
            </a:r>
          </a:p>
          <a:p>
            <a:endParaRPr lang="en-GB" sz="2000" dirty="0">
              <a:latin typeface="+mj-lt"/>
            </a:endParaRPr>
          </a:p>
          <a:p>
            <a:r>
              <a:rPr lang="en-GB" sz="2000" dirty="0">
                <a:latin typeface="+mj-lt"/>
              </a:rPr>
              <a:t>Absences and illnesses can be emailed to Mrs Peacock or Mrs </a:t>
            </a:r>
            <a:r>
              <a:rPr lang="en-GB" sz="2000" dirty="0" err="1">
                <a:latin typeface="+mj-lt"/>
              </a:rPr>
              <a:t>Pantlin</a:t>
            </a:r>
            <a:r>
              <a:rPr lang="en-GB" sz="2000" dirty="0">
                <a:latin typeface="+mj-lt"/>
              </a:rPr>
              <a:t> </a:t>
            </a:r>
            <a:r>
              <a:rPr lang="en-GB" sz="2000" dirty="0" smtClean="0">
                <a:latin typeface="+mj-lt"/>
              </a:rPr>
              <a:t>to </a:t>
            </a:r>
            <a:r>
              <a:rPr lang="en-GB" sz="2000" smtClean="0">
                <a:latin typeface="+mj-lt"/>
              </a:rPr>
              <a:t>the email:- </a:t>
            </a:r>
            <a:r>
              <a:rPr lang="en-GB" sz="2000" dirty="0" smtClean="0">
                <a:latin typeface="+mj-lt"/>
              </a:rPr>
              <a:t>bursar@st-peterscofe.lancs.sch.uk </a:t>
            </a:r>
            <a:r>
              <a:rPr lang="en-GB" sz="2000" dirty="0">
                <a:latin typeface="+mj-lt"/>
              </a:rPr>
              <a:t>or phoned through the school office 01772 864550. Mrs Peacock and Mrs </a:t>
            </a:r>
            <a:r>
              <a:rPr lang="en-GB" sz="2000" dirty="0" err="1">
                <a:latin typeface="+mj-lt"/>
              </a:rPr>
              <a:t>Pantlin</a:t>
            </a:r>
            <a:r>
              <a:rPr lang="en-GB" sz="2000" dirty="0">
                <a:latin typeface="+mj-lt"/>
              </a:rPr>
              <a:t> are also available on Dojo. </a:t>
            </a:r>
          </a:p>
        </p:txBody>
      </p:sp>
    </p:spTree>
    <p:extLst>
      <p:ext uri="{BB962C8B-B14F-4D97-AF65-F5344CB8AC3E}">
        <p14:creationId xmlns:p14="http://schemas.microsoft.com/office/powerpoint/2010/main" val="529525614"/>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638A3B04-B0F3-4C12-A722-52B5CF6D9723}">
  <ds:schemaRefs>
    <ds:schemaRef ds:uri="http://schemas.microsoft.com/sharepoint/v3/contenttype/forms"/>
  </ds:schemaRefs>
</ds:datastoreItem>
</file>

<file path=customXml/itemProps2.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5B1FD9-3BB6-4DA9-A089-3B68C2323D4F}">
  <ds:schemaRef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211</TotalTime>
  <Words>646</Words>
  <Application>Microsoft Office PowerPoint</Application>
  <PresentationFormat>Widescreen</PresentationFormat>
  <Paragraphs>57</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Bookman Old Style</vt:lpstr>
      <vt:lpstr>Calibri</vt:lpstr>
      <vt:lpstr>Franklin Gothic Book</vt:lpstr>
      <vt:lpstr>1_RetrospectVTI</vt:lpstr>
      <vt:lpstr>Welcome to Reception</vt:lpstr>
      <vt:lpstr>Daily Routines </vt:lpstr>
      <vt:lpstr>Curriculum </vt:lpstr>
      <vt:lpstr>Assessments</vt:lpstr>
      <vt:lpstr>Homework Expectations </vt:lpstr>
      <vt:lpstr>PE days and physical activities</vt:lpstr>
      <vt:lpstr>Learning in Nature </vt:lpstr>
      <vt:lpstr>Communication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Natasha Hall</cp:lastModifiedBy>
  <cp:revision>98</cp:revision>
  <dcterms:created xsi:type="dcterms:W3CDTF">2024-05-17T12:35:37Z</dcterms:created>
  <dcterms:modified xsi:type="dcterms:W3CDTF">2024-06-20T19:03:40Z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