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3.xml" ContentType="application/vnd.openxmlformats-officedocument.themeOverr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4.xml" ContentType="application/vnd.openxmlformats-officedocument.themeOverr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heme/themeOverride5.xml" ContentType="application/vnd.openxmlformats-officedocument.themeOverride+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heme/themeOverride6.xml" ContentType="application/vnd.openxmlformats-officedocument.themeOverride+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theme/themeOverride7.xml" ContentType="application/vnd.openxmlformats-officedocument.themeOverride+xml"/>
  <Override PartName="/ppt/notesSlides/notesSlide1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theme/themeOverride8.xml" ContentType="application/vnd.openxmlformats-officedocument.themeOverride+xml"/>
  <Override PartName="/ppt/notesSlides/notesSlide15.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theme/themeOverride9.xml" ContentType="application/vnd.openxmlformats-officedocument.themeOverride+xml"/>
  <Override PartName="/ppt/notesSlides/notesSlide16.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theme/themeOverride10.xml" ContentType="application/vnd.openxmlformats-officedocument.themeOverride+xml"/>
  <Override PartName="/ppt/notesSlides/notesSlide17.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theme/themeOverride11.xml" ContentType="application/vnd.openxmlformats-officedocument.themeOverride+xml"/>
  <Override PartName="/ppt/notesSlides/notesSlide18.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3"/>
  </p:notesMasterIdLst>
  <p:handoutMasterIdLst>
    <p:handoutMasterId r:id="rId24"/>
  </p:handoutMasterIdLst>
  <p:sldIdLst>
    <p:sldId id="268" r:id="rId5"/>
    <p:sldId id="319" r:id="rId6"/>
    <p:sldId id="321" r:id="rId7"/>
    <p:sldId id="323" r:id="rId8"/>
    <p:sldId id="324" r:id="rId9"/>
    <p:sldId id="325" r:id="rId10"/>
    <p:sldId id="326" r:id="rId11"/>
    <p:sldId id="327" r:id="rId12"/>
    <p:sldId id="328" r:id="rId13"/>
    <p:sldId id="329" r:id="rId14"/>
    <p:sldId id="330" r:id="rId15"/>
    <p:sldId id="322" r:id="rId16"/>
    <p:sldId id="320" r:id="rId17"/>
    <p:sldId id="315" r:id="rId18"/>
    <p:sldId id="310" r:id="rId19"/>
    <p:sldId id="317" r:id="rId20"/>
    <p:sldId id="316" r:id="rId21"/>
    <p:sldId id="318" r:id="rId22"/>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781" autoAdjust="0"/>
    <p:restoredTop sz="95816" autoAdjust="0"/>
  </p:normalViewPr>
  <p:slideViewPr>
    <p:cSldViewPr snapToGrid="0">
      <p:cViewPr varScale="1">
        <p:scale>
          <a:sx n="39" d="100"/>
          <a:sy n="39" d="100"/>
        </p:scale>
        <p:origin x="1076" y="24"/>
      </p:cViewPr>
      <p:guideLst/>
    </p:cSldViewPr>
  </p:slid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17.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AF180C-8747-4427-BB2D-CCDD4EE3F15C}" type="datetime1">
              <a:rPr lang="en-GB" smtClean="0"/>
              <a:t>27/06/2024</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58E7D5-1D06-44F4-BCC5-172DA0E2FB1C}" type="slidenum">
              <a:rPr lang="en-GB" smtClean="0"/>
              <a:t>‹#›</a:t>
            </a:fld>
            <a:endParaRPr lang="en-GB" dirty="0"/>
          </a:p>
        </p:txBody>
      </p:sp>
    </p:spTree>
    <p:extLst>
      <p:ext uri="{BB962C8B-B14F-4D97-AF65-F5344CB8AC3E}">
        <p14:creationId xmlns:p14="http://schemas.microsoft.com/office/powerpoint/2010/main" val="22927632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33B24-01F6-4E63-9EA0-1EADECE3F95E}" type="datetime1">
              <a:rPr lang="en-GB" noProof="0" smtClean="0"/>
              <a:t>27/06/2024</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B630D-3D96-428C-BB6A-E85275907A99}" type="slidenum">
              <a:rPr lang="en-GB" noProof="0" smtClean="0"/>
              <a:t>‹#›</a:t>
            </a:fld>
            <a:endParaRPr lang="en-GB" noProof="0" dirty="0"/>
          </a:p>
        </p:txBody>
      </p:sp>
    </p:spTree>
    <p:extLst>
      <p:ext uri="{BB962C8B-B14F-4D97-AF65-F5344CB8AC3E}">
        <p14:creationId xmlns:p14="http://schemas.microsoft.com/office/powerpoint/2010/main" val="6226896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a:t>
            </a:fld>
            <a:endParaRPr lang="en-GB" dirty="0"/>
          </a:p>
        </p:txBody>
      </p:sp>
    </p:spTree>
    <p:extLst>
      <p:ext uri="{BB962C8B-B14F-4D97-AF65-F5344CB8AC3E}">
        <p14:creationId xmlns:p14="http://schemas.microsoft.com/office/powerpoint/2010/main" val="195454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10</a:t>
            </a:fld>
            <a:endParaRPr lang="en-GB" dirty="0"/>
          </a:p>
        </p:txBody>
      </p:sp>
    </p:spTree>
    <p:extLst>
      <p:ext uri="{BB962C8B-B14F-4D97-AF65-F5344CB8AC3E}">
        <p14:creationId xmlns:p14="http://schemas.microsoft.com/office/powerpoint/2010/main" val="759037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11</a:t>
            </a:fld>
            <a:endParaRPr lang="en-GB" dirty="0"/>
          </a:p>
        </p:txBody>
      </p:sp>
    </p:spTree>
    <p:extLst>
      <p:ext uri="{BB962C8B-B14F-4D97-AF65-F5344CB8AC3E}">
        <p14:creationId xmlns:p14="http://schemas.microsoft.com/office/powerpoint/2010/main" val="1036003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12</a:t>
            </a:fld>
            <a:endParaRPr lang="en-GB" dirty="0"/>
          </a:p>
        </p:txBody>
      </p:sp>
    </p:spTree>
    <p:extLst>
      <p:ext uri="{BB962C8B-B14F-4D97-AF65-F5344CB8AC3E}">
        <p14:creationId xmlns:p14="http://schemas.microsoft.com/office/powerpoint/2010/main" val="10628945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13</a:t>
            </a:fld>
            <a:endParaRPr lang="en-GB" dirty="0"/>
          </a:p>
        </p:txBody>
      </p:sp>
    </p:spTree>
    <p:extLst>
      <p:ext uri="{BB962C8B-B14F-4D97-AF65-F5344CB8AC3E}">
        <p14:creationId xmlns:p14="http://schemas.microsoft.com/office/powerpoint/2010/main" val="4080628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14</a:t>
            </a:fld>
            <a:endParaRPr lang="en-GB" dirty="0"/>
          </a:p>
        </p:txBody>
      </p:sp>
    </p:spTree>
    <p:extLst>
      <p:ext uri="{BB962C8B-B14F-4D97-AF65-F5344CB8AC3E}">
        <p14:creationId xmlns:p14="http://schemas.microsoft.com/office/powerpoint/2010/main" val="3902251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15</a:t>
            </a:fld>
            <a:endParaRPr lang="en-GB" dirty="0"/>
          </a:p>
        </p:txBody>
      </p:sp>
    </p:spTree>
    <p:extLst>
      <p:ext uri="{BB962C8B-B14F-4D97-AF65-F5344CB8AC3E}">
        <p14:creationId xmlns:p14="http://schemas.microsoft.com/office/powerpoint/2010/main" val="8079952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16</a:t>
            </a:fld>
            <a:endParaRPr lang="en-GB" dirty="0"/>
          </a:p>
        </p:txBody>
      </p:sp>
    </p:spTree>
    <p:extLst>
      <p:ext uri="{BB962C8B-B14F-4D97-AF65-F5344CB8AC3E}">
        <p14:creationId xmlns:p14="http://schemas.microsoft.com/office/powerpoint/2010/main" val="7128344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17</a:t>
            </a:fld>
            <a:endParaRPr lang="en-GB" dirty="0"/>
          </a:p>
        </p:txBody>
      </p:sp>
    </p:spTree>
    <p:extLst>
      <p:ext uri="{BB962C8B-B14F-4D97-AF65-F5344CB8AC3E}">
        <p14:creationId xmlns:p14="http://schemas.microsoft.com/office/powerpoint/2010/main" val="31318286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18</a:t>
            </a:fld>
            <a:endParaRPr lang="en-GB" dirty="0"/>
          </a:p>
        </p:txBody>
      </p:sp>
    </p:spTree>
    <p:extLst>
      <p:ext uri="{BB962C8B-B14F-4D97-AF65-F5344CB8AC3E}">
        <p14:creationId xmlns:p14="http://schemas.microsoft.com/office/powerpoint/2010/main" val="3351788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2</a:t>
            </a:fld>
            <a:endParaRPr lang="en-GB" dirty="0"/>
          </a:p>
        </p:txBody>
      </p:sp>
    </p:spTree>
    <p:extLst>
      <p:ext uri="{BB962C8B-B14F-4D97-AF65-F5344CB8AC3E}">
        <p14:creationId xmlns:p14="http://schemas.microsoft.com/office/powerpoint/2010/main" val="56229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3</a:t>
            </a:fld>
            <a:endParaRPr lang="en-GB" dirty="0"/>
          </a:p>
        </p:txBody>
      </p:sp>
    </p:spTree>
    <p:extLst>
      <p:ext uri="{BB962C8B-B14F-4D97-AF65-F5344CB8AC3E}">
        <p14:creationId xmlns:p14="http://schemas.microsoft.com/office/powerpoint/2010/main" val="3546270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4</a:t>
            </a:fld>
            <a:endParaRPr lang="en-GB" dirty="0"/>
          </a:p>
        </p:txBody>
      </p:sp>
    </p:spTree>
    <p:extLst>
      <p:ext uri="{BB962C8B-B14F-4D97-AF65-F5344CB8AC3E}">
        <p14:creationId xmlns:p14="http://schemas.microsoft.com/office/powerpoint/2010/main" val="3362438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5</a:t>
            </a:fld>
            <a:endParaRPr lang="en-GB" dirty="0"/>
          </a:p>
        </p:txBody>
      </p:sp>
    </p:spTree>
    <p:extLst>
      <p:ext uri="{BB962C8B-B14F-4D97-AF65-F5344CB8AC3E}">
        <p14:creationId xmlns:p14="http://schemas.microsoft.com/office/powerpoint/2010/main" val="3211914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6</a:t>
            </a:fld>
            <a:endParaRPr lang="en-GB" dirty="0"/>
          </a:p>
        </p:txBody>
      </p:sp>
    </p:spTree>
    <p:extLst>
      <p:ext uri="{BB962C8B-B14F-4D97-AF65-F5344CB8AC3E}">
        <p14:creationId xmlns:p14="http://schemas.microsoft.com/office/powerpoint/2010/main" val="1073215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7</a:t>
            </a:fld>
            <a:endParaRPr lang="en-GB" dirty="0"/>
          </a:p>
        </p:txBody>
      </p:sp>
    </p:spTree>
    <p:extLst>
      <p:ext uri="{BB962C8B-B14F-4D97-AF65-F5344CB8AC3E}">
        <p14:creationId xmlns:p14="http://schemas.microsoft.com/office/powerpoint/2010/main" val="1730073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8</a:t>
            </a:fld>
            <a:endParaRPr lang="en-GB" dirty="0"/>
          </a:p>
        </p:txBody>
      </p:sp>
    </p:spTree>
    <p:extLst>
      <p:ext uri="{BB962C8B-B14F-4D97-AF65-F5344CB8AC3E}">
        <p14:creationId xmlns:p14="http://schemas.microsoft.com/office/powerpoint/2010/main" val="3865558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9</a:t>
            </a:fld>
            <a:endParaRPr lang="en-GB" dirty="0"/>
          </a:p>
        </p:txBody>
      </p:sp>
    </p:spTree>
    <p:extLst>
      <p:ext uri="{BB962C8B-B14F-4D97-AF65-F5344CB8AC3E}">
        <p14:creationId xmlns:p14="http://schemas.microsoft.com/office/powerpoint/2010/main" val="805818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en-GB" noProof="0"/>
              <a:t>Click to edit Master title style</a:t>
            </a:r>
            <a:endParaRPr lang="en-GB" noProof="0" dirty="0"/>
          </a:p>
        </p:txBody>
      </p:sp>
      <p:sp>
        <p:nvSpPr>
          <p:cNvPr id="3" name="Subtitle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n-GB" noProof="0"/>
              <a:t>Click to edit Master subtitle style</a:t>
            </a:r>
            <a:endParaRPr lang="en-GB" noProof="0"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0368ACB3-5184-4A99-BD5F-56AB3D3ED2CB}" type="datetime1">
              <a:rPr lang="en-GB" noProof="0" smtClean="0"/>
              <a:t>27/06/2024</a:t>
            </a:fld>
            <a:endParaRPr lang="en-GB"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endParaRPr lang="en-GB" noProof="0"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272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3B36C4A3-5B12-4119-87D0-8D39FC7D2CC7}" type="datetime1">
              <a:rPr lang="en-GB" noProof="0" smtClean="0"/>
              <a:t>27/06/2024</a:t>
            </a:fld>
            <a:endParaRPr lang="en-GB" noProof="0"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endParaRPr lang="en-GB" noProof="0"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75201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p>
            <a:pPr rtl="0"/>
            <a:fld id="{4EDFADDC-3910-4AC4-A7D8-E898D49EACBB}" type="datetime1">
              <a:rPr lang="en-GB" noProof="0" smtClean="0"/>
              <a:t>27/06/2024</a:t>
            </a:fld>
            <a:endParaRPr lang="en-GB"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p>
            <a:pPr rtl="0"/>
            <a:endParaRPr lang="en-GB" noProof="0"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77040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Content Placeholder 2"/>
          <p:cNvSpPr>
            <a:spLocks noGrp="1"/>
          </p:cNvSpPr>
          <p:nvPr>
            <p:ph sz="half" idx="1"/>
          </p:nvPr>
        </p:nvSpPr>
        <p:spPr>
          <a:xfrm>
            <a:off x="1097280" y="2120900"/>
            <a:ext cx="4639736" cy="3748193"/>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Content Placeholder 3"/>
          <p:cNvSpPr>
            <a:spLocks noGrp="1"/>
          </p:cNvSpPr>
          <p:nvPr>
            <p:ph sz="half" idx="2"/>
          </p:nvPr>
        </p:nvSpPr>
        <p:spPr>
          <a:xfrm>
            <a:off x="6515944" y="2120900"/>
            <a:ext cx="4639736" cy="3748194"/>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E6A43A68-8FC1-4445-8F7E-24F318066D59}" type="datetime1">
              <a:rPr lang="en-GB" noProof="0" smtClean="0"/>
              <a:t>27/06/2024</a:t>
            </a:fld>
            <a:endParaRPr lang="en-GB" noProof="0"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endParaRPr lang="en-GB" noProof="0"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15223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4" name="Content Placeholder 3"/>
          <p:cNvSpPr>
            <a:spLocks noGrp="1"/>
          </p:cNvSpPr>
          <p:nvPr>
            <p:ph sz="half" idx="2"/>
          </p:nvPr>
        </p:nvSpPr>
        <p:spPr>
          <a:xfrm>
            <a:off x="1097280" y="2958274"/>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5" name="Text Placeholder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6" name="Content Placeholder 5"/>
          <p:cNvSpPr>
            <a:spLocks noGrp="1"/>
          </p:cNvSpPr>
          <p:nvPr>
            <p:ph sz="quarter" idx="4"/>
          </p:nvPr>
        </p:nvSpPr>
        <p:spPr>
          <a:xfrm>
            <a:off x="6515944" y="2958273"/>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911E46FA-4696-4713-8781-E2A911F116DE}" type="datetime1">
              <a:rPr lang="en-GB" noProof="0" smtClean="0"/>
              <a:t>27/06/2024</a:t>
            </a:fld>
            <a:endParaRPr lang="en-GB" noProof="0"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endParaRPr lang="en-GB" noProof="0"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31677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7C5DE13F-0970-4502-808B-8CB987AE3F63}" type="datetime1">
              <a:rPr lang="en-GB" noProof="0" smtClean="0"/>
              <a:t>27/06/2024</a:t>
            </a:fld>
            <a:endParaRPr lang="en-GB" noProof="0"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endParaRPr lang="en-GB" noProof="0"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04226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rtlCol="0"/>
          <a:lstStyle/>
          <a:p>
            <a:pPr rtl="0"/>
            <a:fld id="{55606A57-68D4-474F-B9B9-5693AEFA2B02}" type="datetime1">
              <a:rPr lang="en-GB" noProof="0" smtClean="0"/>
              <a:t>27/06/2024</a:t>
            </a:fld>
            <a:endParaRPr lang="en-GB" noProof="0"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rtlCol="0"/>
          <a:lstStyle/>
          <a:p>
            <a:pPr rtl="0"/>
            <a:endParaRPr lang="en-GB" noProof="0"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440723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rtlCol="0" anchor="b">
            <a:normAutofit/>
          </a:bodyPr>
          <a:lstStyle>
            <a:lvl1pPr>
              <a:lnSpc>
                <a:spcPct val="90000"/>
              </a:lnSpc>
              <a:defRPr sz="3600" b="0">
                <a:solidFill>
                  <a:srgbClr val="FFFFFF"/>
                </a:solidFill>
              </a:defRPr>
            </a:lvl1pPr>
          </a:lstStyle>
          <a:p>
            <a:pPr rtl="0"/>
            <a:r>
              <a:rPr lang="en-GB" noProof="0"/>
              <a:t>Click to edit Master title style</a:t>
            </a:r>
            <a:endParaRPr lang="en-GB" noProof="0" dirty="0"/>
          </a:p>
        </p:txBody>
      </p:sp>
      <p:sp>
        <p:nvSpPr>
          <p:cNvPr id="3" name="Content Placeholder 2"/>
          <p:cNvSpPr>
            <a:spLocks noGrp="1"/>
          </p:cNvSpPr>
          <p:nvPr>
            <p:ph idx="1"/>
          </p:nvPr>
        </p:nvSpPr>
        <p:spPr>
          <a:xfrm>
            <a:off x="5458984" y="812799"/>
            <a:ext cx="5928344" cy="5294757"/>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Text Placeholder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a:xfrm>
            <a:off x="643464" y="6446520"/>
            <a:ext cx="3517568" cy="365125"/>
          </a:xfrm>
        </p:spPr>
        <p:txBody>
          <a:bodyPr rtlCol="0"/>
          <a:lstStyle>
            <a:lvl1pPr algn="l">
              <a:defRPr/>
            </a:lvl1pPr>
          </a:lstStyle>
          <a:p>
            <a:pPr rtl="0"/>
            <a:fld id="{A5E309D9-8F57-4FD2-8AD3-41D0AF2176EB}" type="datetime1">
              <a:rPr lang="en-GB" noProof="0" smtClean="0"/>
              <a:t>27/06/2024</a:t>
            </a:fld>
            <a:endParaRPr lang="en-GB" noProof="0" dirty="0"/>
          </a:p>
        </p:txBody>
      </p:sp>
      <p:sp>
        <p:nvSpPr>
          <p:cNvPr id="6" name="Footer Placeholder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GB" noProof="0" dirty="0"/>
          </a:p>
        </p:txBody>
      </p:sp>
      <p:sp>
        <p:nvSpPr>
          <p:cNvPr id="7" name="Slide Number Placeholder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GB" noProof="0" smtClean="0"/>
              <a:pPr/>
              <a:t>‹#›</a:t>
            </a:fld>
            <a:endParaRPr lang="en-GB" noProof="0" dirty="0"/>
          </a:p>
        </p:txBody>
      </p:sp>
    </p:spTree>
    <p:extLst>
      <p:ext uri="{BB962C8B-B14F-4D97-AF65-F5344CB8AC3E}">
        <p14:creationId xmlns:p14="http://schemas.microsoft.com/office/powerpoint/2010/main" val="241185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GB" noProof="0"/>
              <a:t>Click icon to add picture</a:t>
            </a:r>
            <a:endParaRPr lang="en-GB" noProof="0" dirty="0"/>
          </a:p>
        </p:txBody>
      </p:sp>
      <p:sp>
        <p:nvSpPr>
          <p:cNvPr id="2" name="Title 1"/>
          <p:cNvSpPr>
            <a:spLocks noGrp="1"/>
          </p:cNvSpPr>
          <p:nvPr>
            <p:ph type="title"/>
          </p:nvPr>
        </p:nvSpPr>
        <p:spPr>
          <a:xfrm>
            <a:off x="1097279" y="4799362"/>
            <a:ext cx="10113645" cy="743682"/>
          </a:xfrm>
        </p:spPr>
        <p:txBody>
          <a:bodyPr tIns="0" bIns="0" rtlCol="0" anchor="b">
            <a:noAutofit/>
          </a:bodyPr>
          <a:lstStyle>
            <a:lvl1pPr>
              <a:defRPr sz="3600" b="0">
                <a:solidFill>
                  <a:srgbClr val="FFFFFF"/>
                </a:solidFill>
              </a:defRPr>
            </a:lvl1pPr>
          </a:lstStyle>
          <a:p>
            <a:pPr rtl="0"/>
            <a:r>
              <a:rPr lang="en-GB" noProof="0"/>
              <a:t>Click to edit Master title style</a:t>
            </a:r>
            <a:endParaRPr lang="en-GB" noProof="0" dirty="0"/>
          </a:p>
        </p:txBody>
      </p:sp>
      <p:sp>
        <p:nvSpPr>
          <p:cNvPr id="4" name="Text Placeholder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lvl1pPr>
              <a:defRPr/>
            </a:lvl1pPr>
          </a:lstStyle>
          <a:p>
            <a:pPr rtl="0"/>
            <a:fld id="{99D67A34-FC9B-417F-A63B-AF7A464D2285}" type="datetime1">
              <a:rPr lang="en-GB" noProof="0" smtClean="0"/>
              <a:t>27/06/2024</a:t>
            </a:fld>
            <a:endParaRPr lang="en-GB" noProof="0" dirty="0"/>
          </a:p>
        </p:txBody>
      </p:sp>
      <p:sp>
        <p:nvSpPr>
          <p:cNvPr id="6" name="Footer Placeholder 5"/>
          <p:cNvSpPr>
            <a:spLocks noGrp="1"/>
          </p:cNvSpPr>
          <p:nvPr>
            <p:ph type="ftr" sz="quarter" idx="11"/>
          </p:nvPr>
        </p:nvSpPr>
        <p:spPr>
          <a:xfrm>
            <a:off x="1097279" y="6446838"/>
            <a:ext cx="6818262" cy="365125"/>
          </a:xfrm>
        </p:spPr>
        <p:txBody>
          <a:bodyPr rtlCol="0"/>
          <a:lstStyle/>
          <a:p>
            <a:pPr algn="l" rtl="0"/>
            <a:endParaRPr lang="en-GB" noProof="0" dirty="0"/>
          </a:p>
        </p:txBody>
      </p:sp>
      <p:sp>
        <p:nvSpPr>
          <p:cNvPr id="7" name="Slide Number Placeholder 6"/>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88439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Quarter level</a:t>
            </a:r>
          </a:p>
          <a:p>
            <a:pPr lvl="4" rtl="0"/>
            <a:r>
              <a:rPr lang="en-GB" noProof="0" dirty="0"/>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pPr rtl="0"/>
            <a:fld id="{D1946942-6409-4E4C-8755-EBA7E31F89FB}" type="datetime1">
              <a:rPr lang="en-GB" noProof="0" smtClean="0"/>
              <a:t>27/06/2024</a:t>
            </a:fld>
            <a:endParaRPr lang="en-GB" noProof="0"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pPr rtl="0"/>
            <a:endParaRPr lang="en-GB" noProof="0"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pPr rtl="0"/>
            <a:fld id="{3A98EE3D-8CD1-4C3F-BD1C-C98C9596463C}" type="slidenum">
              <a:rPr lang="en-GB" noProof="0" smtClean="0"/>
              <a:t>‹#›</a:t>
            </a:fld>
            <a:endParaRPr lang="en-GB" noProof="0"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70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g"/><Relationship Id="rId7" Type="http://schemas.openxmlformats.org/officeDocument/2006/relationships/diagramColors" Target="../diagrams/colors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1.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jpg"/><Relationship Id="rId7" Type="http://schemas.openxmlformats.org/officeDocument/2006/relationships/diagramColors" Target="../diagrams/colors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11.xml"/><Relationship Id="rId3" Type="http://schemas.openxmlformats.org/officeDocument/2006/relationships/notesSlide" Target="../notesSlides/notesSlide12.xml"/><Relationship Id="rId7" Type="http://schemas.openxmlformats.org/officeDocument/2006/relationships/diagramQuickStyle" Target="../diagrams/quickStyle11.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Layout" Target="../diagrams/layout11.xml"/><Relationship Id="rId5" Type="http://schemas.openxmlformats.org/officeDocument/2006/relationships/diagramData" Target="../diagrams/data11.xml"/><Relationship Id="rId4" Type="http://schemas.openxmlformats.org/officeDocument/2006/relationships/image" Target="../media/image1.jpg"/><Relationship Id="rId9" Type="http://schemas.microsoft.com/office/2007/relationships/diagramDrawing" Target="../diagrams/drawing11.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12.xml"/><Relationship Id="rId3" Type="http://schemas.openxmlformats.org/officeDocument/2006/relationships/notesSlide" Target="../notesSlides/notesSlide13.xml"/><Relationship Id="rId7" Type="http://schemas.openxmlformats.org/officeDocument/2006/relationships/diagramQuickStyle" Target="../diagrams/quickStyle12.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diagramLayout" Target="../diagrams/layout12.xml"/><Relationship Id="rId5" Type="http://schemas.openxmlformats.org/officeDocument/2006/relationships/diagramData" Target="../diagrams/data12.xml"/><Relationship Id="rId4" Type="http://schemas.openxmlformats.org/officeDocument/2006/relationships/image" Target="../media/image1.jpg"/><Relationship Id="rId9" Type="http://schemas.microsoft.com/office/2007/relationships/diagramDrawing" Target="../diagrams/drawing12.xml"/></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3.xml"/><Relationship Id="rId3" Type="http://schemas.openxmlformats.org/officeDocument/2006/relationships/notesSlide" Target="../notesSlides/notesSlide14.xml"/><Relationship Id="rId7" Type="http://schemas.openxmlformats.org/officeDocument/2006/relationships/diagramQuickStyle" Target="../diagrams/quickStyle13.xml"/><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diagramLayout" Target="../diagrams/layout13.xml"/><Relationship Id="rId5" Type="http://schemas.openxmlformats.org/officeDocument/2006/relationships/diagramData" Target="../diagrams/data13.xml"/><Relationship Id="rId4" Type="http://schemas.openxmlformats.org/officeDocument/2006/relationships/image" Target="../media/image1.jpg"/><Relationship Id="rId9" Type="http://schemas.microsoft.com/office/2007/relationships/diagramDrawing" Target="../diagrams/drawing13.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14.xml"/><Relationship Id="rId3" Type="http://schemas.openxmlformats.org/officeDocument/2006/relationships/notesSlide" Target="../notesSlides/notesSlide15.xml"/><Relationship Id="rId7" Type="http://schemas.openxmlformats.org/officeDocument/2006/relationships/diagramQuickStyle" Target="../diagrams/quickStyle14.xml"/><Relationship Id="rId2" Type="http://schemas.openxmlformats.org/officeDocument/2006/relationships/slideLayout" Target="../slideLayouts/slideLayout2.xml"/><Relationship Id="rId1" Type="http://schemas.openxmlformats.org/officeDocument/2006/relationships/themeOverride" Target="../theme/themeOverride8.xml"/><Relationship Id="rId6" Type="http://schemas.openxmlformats.org/officeDocument/2006/relationships/diagramLayout" Target="../diagrams/layout14.xml"/><Relationship Id="rId5" Type="http://schemas.openxmlformats.org/officeDocument/2006/relationships/diagramData" Target="../diagrams/data14.xml"/><Relationship Id="rId10" Type="http://schemas.openxmlformats.org/officeDocument/2006/relationships/hyperlink" Target="https://www.fulwoodstpeters.co.uk/learning-through-nature/" TargetMode="External"/><Relationship Id="rId4" Type="http://schemas.openxmlformats.org/officeDocument/2006/relationships/image" Target="../media/image1.jpg"/><Relationship Id="rId9" Type="http://schemas.microsoft.com/office/2007/relationships/diagramDrawing" Target="../diagrams/drawing14.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15.xml"/><Relationship Id="rId3" Type="http://schemas.openxmlformats.org/officeDocument/2006/relationships/notesSlide" Target="../notesSlides/notesSlide16.xml"/><Relationship Id="rId7" Type="http://schemas.openxmlformats.org/officeDocument/2006/relationships/diagramQuickStyle" Target="../diagrams/quickStyle15.xml"/><Relationship Id="rId2" Type="http://schemas.openxmlformats.org/officeDocument/2006/relationships/slideLayout" Target="../slideLayouts/slideLayout2.xml"/><Relationship Id="rId1" Type="http://schemas.openxmlformats.org/officeDocument/2006/relationships/themeOverride" Target="../theme/themeOverride9.xml"/><Relationship Id="rId6" Type="http://schemas.openxmlformats.org/officeDocument/2006/relationships/diagramLayout" Target="../diagrams/layout15.xml"/><Relationship Id="rId5" Type="http://schemas.openxmlformats.org/officeDocument/2006/relationships/diagramData" Target="../diagrams/data15.xml"/><Relationship Id="rId4" Type="http://schemas.openxmlformats.org/officeDocument/2006/relationships/image" Target="../media/image1.jpg"/><Relationship Id="rId9" Type="http://schemas.microsoft.com/office/2007/relationships/diagramDrawing" Target="../diagrams/drawing15.xml"/></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16.xml"/><Relationship Id="rId3" Type="http://schemas.openxmlformats.org/officeDocument/2006/relationships/notesSlide" Target="../notesSlides/notesSlide17.xml"/><Relationship Id="rId7" Type="http://schemas.openxmlformats.org/officeDocument/2006/relationships/diagramQuickStyle" Target="../diagrams/quickStyle16.xml"/><Relationship Id="rId2" Type="http://schemas.openxmlformats.org/officeDocument/2006/relationships/slideLayout" Target="../slideLayouts/slideLayout2.xml"/><Relationship Id="rId1" Type="http://schemas.openxmlformats.org/officeDocument/2006/relationships/themeOverride" Target="../theme/themeOverride10.xml"/><Relationship Id="rId6" Type="http://schemas.openxmlformats.org/officeDocument/2006/relationships/diagramLayout" Target="../diagrams/layout16.xml"/><Relationship Id="rId5" Type="http://schemas.openxmlformats.org/officeDocument/2006/relationships/diagramData" Target="../diagrams/data16.xml"/><Relationship Id="rId4" Type="http://schemas.openxmlformats.org/officeDocument/2006/relationships/image" Target="../media/image1.jpg"/><Relationship Id="rId9" Type="http://schemas.microsoft.com/office/2007/relationships/diagramDrawing" Target="../diagrams/drawing16.xml"/></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17.xml"/><Relationship Id="rId3" Type="http://schemas.openxmlformats.org/officeDocument/2006/relationships/notesSlide" Target="../notesSlides/notesSlide18.xml"/><Relationship Id="rId7" Type="http://schemas.openxmlformats.org/officeDocument/2006/relationships/diagramQuickStyle" Target="../diagrams/quickStyle17.xml"/><Relationship Id="rId2" Type="http://schemas.openxmlformats.org/officeDocument/2006/relationships/slideLayout" Target="../slideLayouts/slideLayout2.xml"/><Relationship Id="rId1" Type="http://schemas.openxmlformats.org/officeDocument/2006/relationships/themeOverride" Target="../theme/themeOverride11.xml"/><Relationship Id="rId6" Type="http://schemas.openxmlformats.org/officeDocument/2006/relationships/diagramLayout" Target="../diagrams/layout17.xml"/><Relationship Id="rId5" Type="http://schemas.openxmlformats.org/officeDocument/2006/relationships/diagramData" Target="../diagrams/data17.xml"/><Relationship Id="rId4" Type="http://schemas.openxmlformats.org/officeDocument/2006/relationships/image" Target="../media/image1.jpg"/><Relationship Id="rId9" Type="http://schemas.microsoft.com/office/2007/relationships/diagramDrawing" Target="../diagrams/drawing17.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2.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jp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notesSlide" Target="../notesSlides/notesSlide3.xml"/><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jp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notesSlide" Target="../notesSlides/notesSlide4.xml"/><Relationship Id="rId7" Type="http://schemas.openxmlformats.org/officeDocument/2006/relationships/diagramQuickStyle" Target="../diagrams/quickStyle3.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1.jp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g"/><Relationship Id="rId7" Type="http://schemas.openxmlformats.org/officeDocument/2006/relationships/diagramColors" Target="../diagrams/colors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g"/><Relationship Id="rId7" Type="http://schemas.openxmlformats.org/officeDocument/2006/relationships/diagramColors" Target="../diagrams/colors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g"/><Relationship Id="rId7" Type="http://schemas.openxmlformats.org/officeDocument/2006/relationships/diagramColors" Target="../diagrams/colors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g"/><Relationship Id="rId7" Type="http://schemas.openxmlformats.org/officeDocument/2006/relationships/diagramColors" Target="../diagrams/colors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g"/><Relationship Id="rId7" Type="http://schemas.openxmlformats.org/officeDocument/2006/relationships/diagramColors" Target="../diagrams/colors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9286AD2-18A9-4868-A4E3-7A2097A208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dirty="0">
              <a:ln>
                <a:noFill/>
              </a:ln>
              <a:solidFill>
                <a:prstClr val="white"/>
              </a:solidFill>
              <a:effectLst/>
              <a:uLnTx/>
              <a:uFillTx/>
              <a:latin typeface="Franklin Gothic Book" panose="020F0502020204030204"/>
              <a:ea typeface="+mn-ea"/>
              <a:cs typeface="+mn-cs"/>
            </a:endParaRPr>
          </a:p>
        </p:txBody>
      </p:sp>
      <p:sp>
        <p:nvSpPr>
          <p:cNvPr id="2" name="Title 1">
            <a:extLst>
              <a:ext uri="{FF2B5EF4-FFF2-40B4-BE49-F238E27FC236}">
                <a16:creationId xmlns:a16="http://schemas.microsoft.com/office/drawing/2014/main" id="{4010AF38-26DF-48B3-952C-4A9091D6863C}"/>
              </a:ext>
            </a:extLst>
          </p:cNvPr>
          <p:cNvSpPr>
            <a:spLocks noGrp="1"/>
          </p:cNvSpPr>
          <p:nvPr>
            <p:ph type="ctrTitle"/>
          </p:nvPr>
        </p:nvSpPr>
        <p:spPr>
          <a:xfrm>
            <a:off x="612402" y="4694644"/>
            <a:ext cx="9880281" cy="1481007"/>
          </a:xfrm>
        </p:spPr>
        <p:txBody>
          <a:bodyPr rtlCol="0">
            <a:normAutofit/>
          </a:bodyPr>
          <a:lstStyle/>
          <a:p>
            <a:pPr rtl="0"/>
            <a:r>
              <a:rPr lang="en-GB" sz="8000" dirty="0"/>
              <a:t>Welcome to Year 2 </a:t>
            </a:r>
          </a:p>
        </p:txBody>
      </p:sp>
      <p:cxnSp>
        <p:nvCxnSpPr>
          <p:cNvPr id="29" name="Straight Connector 28">
            <a:extLst>
              <a:ext uri="{FF2B5EF4-FFF2-40B4-BE49-F238E27FC236}">
                <a16:creationId xmlns:a16="http://schemas.microsoft.com/office/drawing/2014/main" id="{E7A7CD63-7EC3-44F3-95D0-595C4019FF2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4179"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AC574F4-255F-4BBB-8581-077998E185F0}"/>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3" name="TextBox 2">
            <a:extLst>
              <a:ext uri="{FF2B5EF4-FFF2-40B4-BE49-F238E27FC236}">
                <a16:creationId xmlns:a16="http://schemas.microsoft.com/office/drawing/2014/main" id="{7B8837D0-7DF9-4337-9E5B-EE709799EE7E}"/>
              </a:ext>
            </a:extLst>
          </p:cNvPr>
          <p:cNvSpPr txBox="1"/>
          <p:nvPr/>
        </p:nvSpPr>
        <p:spPr>
          <a:xfrm>
            <a:off x="744179" y="4094479"/>
            <a:ext cx="2869809" cy="400110"/>
          </a:xfrm>
          <a:prstGeom prst="rect">
            <a:avLst/>
          </a:prstGeom>
          <a:noFill/>
        </p:spPr>
        <p:txBody>
          <a:bodyPr wrap="square" rtlCol="0">
            <a:spAutoFit/>
          </a:bodyPr>
          <a:lstStyle/>
          <a:p>
            <a:r>
              <a:rPr lang="en-GB" sz="2000" dirty="0">
                <a:latin typeface="+mj-lt"/>
              </a:rPr>
              <a:t>MISS UMERJI</a:t>
            </a:r>
          </a:p>
        </p:txBody>
      </p:sp>
    </p:spTree>
    <p:extLst>
      <p:ext uri="{BB962C8B-B14F-4D97-AF65-F5344CB8AC3E}">
        <p14:creationId xmlns:p14="http://schemas.microsoft.com/office/powerpoint/2010/main" val="391274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55419"/>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36637" y="258894"/>
            <a:ext cx="10058400" cy="1450757"/>
          </a:xfrm>
        </p:spPr>
        <p:txBody>
          <a:bodyPr rtlCol="0">
            <a:normAutofit/>
          </a:bodyPr>
          <a:lstStyle/>
          <a:p>
            <a:pPr rtl="0"/>
            <a:r>
              <a:rPr lang="en-GB" dirty="0"/>
              <a:t>Curriculum – Foundation Subjects (Summer)</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93396" y="2023964"/>
            <a:ext cx="11998604" cy="4031873"/>
          </a:xfrm>
          <a:prstGeom prst="rect">
            <a:avLst/>
          </a:prstGeom>
          <a:noFill/>
        </p:spPr>
        <p:txBody>
          <a:bodyPr wrap="square" rtlCol="0">
            <a:spAutoFit/>
          </a:bodyPr>
          <a:lstStyle/>
          <a:p>
            <a:r>
              <a:rPr lang="en-GB" sz="1600" u="sng" dirty="0">
                <a:latin typeface="+mj-lt"/>
              </a:rPr>
              <a:t>Geography</a:t>
            </a:r>
          </a:p>
          <a:p>
            <a:r>
              <a:rPr lang="en-GB" sz="1600" dirty="0">
                <a:latin typeface="+mj-lt"/>
              </a:rPr>
              <a:t>We will delve into the unique human and physical geography of Fulwood and Sydney, enhancing their understanding through comparisons and contrasts between the two locations. </a:t>
            </a:r>
          </a:p>
          <a:p>
            <a:endParaRPr lang="en-GB" sz="1600" dirty="0">
              <a:latin typeface="+mj-lt"/>
            </a:endParaRPr>
          </a:p>
          <a:p>
            <a:r>
              <a:rPr lang="en-GB" sz="1600" u="sng" dirty="0">
                <a:latin typeface="+mj-lt"/>
              </a:rPr>
              <a:t>History</a:t>
            </a:r>
          </a:p>
          <a:p>
            <a:r>
              <a:rPr lang="en-GB" sz="1600" dirty="0">
                <a:latin typeface="+mj-lt"/>
              </a:rPr>
              <a:t>We will learn about Florence Nightingale, pupils will develop an understanding of her role in history as a pioneer of modern nursing. </a:t>
            </a:r>
          </a:p>
          <a:p>
            <a:endParaRPr lang="en-GB" sz="1600" dirty="0">
              <a:latin typeface="+mj-lt"/>
            </a:endParaRPr>
          </a:p>
          <a:p>
            <a:r>
              <a:rPr lang="en-GB" sz="1600" u="sng" dirty="0">
                <a:latin typeface="+mj-lt"/>
              </a:rPr>
              <a:t>RE</a:t>
            </a:r>
          </a:p>
          <a:p>
            <a:r>
              <a:rPr lang="en-GB" sz="1600" dirty="0">
                <a:latin typeface="+mj-lt"/>
              </a:rPr>
              <a:t>In RE we will explore what Pentecost is and learn about its significance in Christianity through Bible stories, discussions, and activities, fostering understanding of religious traditions and beliefs. </a:t>
            </a:r>
          </a:p>
          <a:p>
            <a:endParaRPr lang="en-GB" sz="1600" dirty="0">
              <a:latin typeface="+mj-lt"/>
            </a:endParaRPr>
          </a:p>
          <a:p>
            <a:r>
              <a:rPr lang="en-GB" sz="1600" u="sng" dirty="0">
                <a:latin typeface="+mj-lt"/>
              </a:rPr>
              <a:t>Computing</a:t>
            </a:r>
          </a:p>
          <a:p>
            <a:r>
              <a:rPr lang="en-GB" sz="1600" dirty="0">
                <a:latin typeface="+mj-lt"/>
              </a:rPr>
              <a:t>We will be looking at programming using </a:t>
            </a:r>
            <a:r>
              <a:rPr lang="en-GB" sz="1600" dirty="0" err="1">
                <a:latin typeface="+mj-lt"/>
              </a:rPr>
              <a:t>Beebots</a:t>
            </a:r>
            <a:r>
              <a:rPr lang="en-GB" sz="1600" dirty="0">
                <a:latin typeface="+mj-lt"/>
              </a:rPr>
              <a:t>. Pupils will be enhancing their logical thinking by sequencing instructions and predicting outcomes. They will explore programming concepts, design artwork, create algorithms and debug programs</a:t>
            </a:r>
            <a:r>
              <a:rPr lang="en-GB" sz="1600" dirty="0"/>
              <a:t>. </a:t>
            </a:r>
            <a:endParaRPr lang="en-GB" sz="1600" dirty="0">
              <a:latin typeface="+mj-lt"/>
            </a:endParaRPr>
          </a:p>
        </p:txBody>
      </p:sp>
    </p:spTree>
    <p:extLst>
      <p:ext uri="{BB962C8B-B14F-4D97-AF65-F5344CB8AC3E}">
        <p14:creationId xmlns:p14="http://schemas.microsoft.com/office/powerpoint/2010/main" val="317289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55419"/>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36637" y="258894"/>
            <a:ext cx="10058400" cy="1450757"/>
          </a:xfrm>
        </p:spPr>
        <p:txBody>
          <a:bodyPr rtlCol="0">
            <a:normAutofit/>
          </a:bodyPr>
          <a:lstStyle/>
          <a:p>
            <a:pPr rtl="0"/>
            <a:r>
              <a:rPr lang="en-GB" dirty="0"/>
              <a:t>Curriculum – Foundation Subjects (Summer)</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93396" y="1889151"/>
            <a:ext cx="11998604" cy="4524315"/>
          </a:xfrm>
          <a:prstGeom prst="rect">
            <a:avLst/>
          </a:prstGeom>
          <a:noFill/>
        </p:spPr>
        <p:txBody>
          <a:bodyPr wrap="square" rtlCol="0">
            <a:spAutoFit/>
          </a:bodyPr>
          <a:lstStyle/>
          <a:p>
            <a:r>
              <a:rPr lang="en-GB" sz="1600" u="sng" dirty="0">
                <a:latin typeface="+mj-lt"/>
              </a:rPr>
              <a:t>DT</a:t>
            </a:r>
          </a:p>
          <a:p>
            <a:r>
              <a:rPr lang="en-GB" sz="1600" dirty="0">
                <a:latin typeface="+mj-lt"/>
              </a:rPr>
              <a:t>In DT we will be designing and making our very own hand puppet. We will evaluate existing products, learn how to perform a running stitch. We will also delve into the works of Jim Henson, inspiring creativity as we design and construct our own animal hand puppets. </a:t>
            </a:r>
          </a:p>
          <a:p>
            <a:endParaRPr lang="en-GB" sz="1600" dirty="0">
              <a:latin typeface="+mj-lt"/>
            </a:endParaRPr>
          </a:p>
          <a:p>
            <a:r>
              <a:rPr lang="en-GB" sz="1600" u="sng" dirty="0">
                <a:latin typeface="+mj-lt"/>
              </a:rPr>
              <a:t>Art</a:t>
            </a:r>
          </a:p>
          <a:p>
            <a:r>
              <a:rPr lang="en-GB" sz="1600" dirty="0">
                <a:latin typeface="+mj-lt"/>
              </a:rPr>
              <a:t>In Art will be using different grades of pencils for drawing and shading landscapes, looking at what foreground, middle ground and background are in pictures. We’ll also experiment with warm and cold colours, mastering colour blending to create various shades by adding white and enhancing our artistic skills. </a:t>
            </a:r>
          </a:p>
          <a:p>
            <a:endParaRPr lang="en-GB" sz="1600" dirty="0">
              <a:latin typeface="+mj-lt"/>
            </a:endParaRPr>
          </a:p>
          <a:p>
            <a:r>
              <a:rPr lang="en-GB" sz="1600" u="sng" dirty="0">
                <a:latin typeface="+mj-lt"/>
              </a:rPr>
              <a:t>PE</a:t>
            </a:r>
          </a:p>
          <a:p>
            <a:r>
              <a:rPr lang="en-GB" sz="1600" dirty="0">
                <a:latin typeface="+mj-lt"/>
              </a:rPr>
              <a:t>This term we will be working alongside Rachel the Dance Coach, exploring movement and rhythm. We will also be completing our Striking and Fielding unit, where we will develop coordination, teamwork, and sportsmanship skills. </a:t>
            </a:r>
          </a:p>
          <a:p>
            <a:endParaRPr lang="en-GB" sz="1600" dirty="0">
              <a:latin typeface="+mj-lt"/>
            </a:endParaRPr>
          </a:p>
          <a:p>
            <a:r>
              <a:rPr lang="en-GB" sz="1600" u="sng" dirty="0">
                <a:latin typeface="+mj-lt"/>
              </a:rPr>
              <a:t>Science</a:t>
            </a:r>
          </a:p>
          <a:p>
            <a:r>
              <a:rPr lang="en-GB" sz="1600" dirty="0">
                <a:latin typeface="+mj-lt"/>
              </a:rPr>
              <a:t>In Science, we will explore different types of plants, observing and describing seeds and bulb growth. We’ll investigate that plants need water, light and temperature and ask questions to understand the similarities and differences between seeds and bulbs, fostering curiosity and scientific inquiry. </a:t>
            </a:r>
          </a:p>
        </p:txBody>
      </p:sp>
    </p:spTree>
    <p:extLst>
      <p:ext uri="{BB962C8B-B14F-4D97-AF65-F5344CB8AC3E}">
        <p14:creationId xmlns:p14="http://schemas.microsoft.com/office/powerpoint/2010/main" val="3019906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Assessments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3AC87B41-4B9C-4FF8-955E-4F38B664DF80}"/>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425F5CB-9AB7-4DAF-BD0E-8201548252DE}"/>
              </a:ext>
            </a:extLst>
          </p:cNvPr>
          <p:cNvSpPr txBox="1"/>
          <p:nvPr/>
        </p:nvSpPr>
        <p:spPr>
          <a:xfrm>
            <a:off x="1096963" y="2098515"/>
            <a:ext cx="9908075" cy="1569660"/>
          </a:xfrm>
          <a:prstGeom prst="rect">
            <a:avLst/>
          </a:prstGeom>
          <a:noFill/>
        </p:spPr>
        <p:txBody>
          <a:bodyPr wrap="square" rtlCol="0">
            <a:spAutoFit/>
          </a:bodyPr>
          <a:lstStyle/>
          <a:p>
            <a:r>
              <a:rPr lang="en-GB" sz="2400" dirty="0">
                <a:latin typeface="+mj-lt"/>
              </a:rPr>
              <a:t>Each term we will have SATs assessments to analyse pupil attainment. These results will be reported to you in our school reports. </a:t>
            </a:r>
          </a:p>
          <a:p>
            <a:endParaRPr lang="en-GB" sz="2400" dirty="0">
              <a:latin typeface="+mj-lt"/>
            </a:endParaRPr>
          </a:p>
        </p:txBody>
      </p:sp>
    </p:spTree>
    <p:extLst>
      <p:ext uri="{BB962C8B-B14F-4D97-AF65-F5344CB8AC3E}">
        <p14:creationId xmlns:p14="http://schemas.microsoft.com/office/powerpoint/2010/main" val="217341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Homework Expectations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91454FB2-4D3F-4A0D-9D57-8D456719426B}"/>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A84E5C72-7DB7-4F9C-8B6E-801149F67CDD}"/>
              </a:ext>
            </a:extLst>
          </p:cNvPr>
          <p:cNvSpPr txBox="1"/>
          <p:nvPr/>
        </p:nvSpPr>
        <p:spPr>
          <a:xfrm>
            <a:off x="1141962" y="2026856"/>
            <a:ext cx="9908075" cy="3477875"/>
          </a:xfrm>
          <a:prstGeom prst="rect">
            <a:avLst/>
          </a:prstGeom>
          <a:noFill/>
        </p:spPr>
        <p:txBody>
          <a:bodyPr wrap="square" rtlCol="0">
            <a:spAutoFit/>
          </a:bodyPr>
          <a:lstStyle/>
          <a:p>
            <a:r>
              <a:rPr lang="en-GB" sz="2000" dirty="0">
                <a:latin typeface="+mj-lt"/>
              </a:rPr>
              <a:t>Each Friday the children will get a piece of Maths or English homework. This will be based on the knowledge the pupils have gained from that week or recapping previous knowledge. </a:t>
            </a:r>
          </a:p>
          <a:p>
            <a:endParaRPr lang="en-GB" sz="2000" dirty="0">
              <a:latin typeface="+mj-lt"/>
            </a:endParaRPr>
          </a:p>
          <a:p>
            <a:r>
              <a:rPr lang="en-GB" sz="2000" dirty="0">
                <a:latin typeface="+mj-lt"/>
              </a:rPr>
              <a:t>Please may you also read frequently at home with your child, we suggest three times a week. This will support your child in learning new vocabulary from the reading books and improve their reading. </a:t>
            </a:r>
          </a:p>
          <a:p>
            <a:endParaRPr lang="en-GB" sz="2000" dirty="0">
              <a:latin typeface="+mj-lt"/>
            </a:endParaRPr>
          </a:p>
          <a:p>
            <a:r>
              <a:rPr lang="en-GB" sz="2000" dirty="0">
                <a:latin typeface="+mj-lt"/>
              </a:rPr>
              <a:t>Another way to support your child at home is to practice their times table using TTRS; this will give them the opportunity to practice their knowledge and recall their multiplication.   </a:t>
            </a:r>
          </a:p>
        </p:txBody>
      </p:sp>
    </p:spTree>
    <p:extLst>
      <p:ext uri="{BB962C8B-B14F-4D97-AF65-F5344CB8AC3E}">
        <p14:creationId xmlns:p14="http://schemas.microsoft.com/office/powerpoint/2010/main" val="1927188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PE days and physical activities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186962" y="2023963"/>
            <a:ext cx="9908075" cy="4247317"/>
          </a:xfrm>
          <a:prstGeom prst="rect">
            <a:avLst/>
          </a:prstGeom>
          <a:noFill/>
        </p:spPr>
        <p:txBody>
          <a:bodyPr wrap="square" rtlCol="0">
            <a:spAutoFit/>
          </a:bodyPr>
          <a:lstStyle/>
          <a:p>
            <a:r>
              <a:rPr lang="en-GB" sz="2200" dirty="0">
                <a:latin typeface="+mj-lt"/>
              </a:rPr>
              <a:t>PE days will be sent out in September once the timetable has been finalised.</a:t>
            </a:r>
          </a:p>
          <a:p>
            <a:endParaRPr lang="en-GB" sz="2200" dirty="0">
              <a:latin typeface="+mj-lt"/>
            </a:endParaRPr>
          </a:p>
          <a:p>
            <a:r>
              <a:rPr lang="en-GB" sz="2200" dirty="0">
                <a:latin typeface="+mj-lt"/>
              </a:rPr>
              <a:t>Every day the children will have 15 minutes of additional physical movement to refresh concentration and provide a brain break from learning. This may happen in one 15-minute block or some days broken down into smaller sessions perhaps three 5 minute blocks over the day.</a:t>
            </a:r>
          </a:p>
          <a:p>
            <a:endParaRPr lang="en-GB" sz="2400" dirty="0"/>
          </a:p>
          <a:p>
            <a:r>
              <a:rPr lang="en-GB" sz="2200" dirty="0">
                <a:latin typeface="+mj-lt"/>
              </a:rPr>
              <a:t>Hair should be tied back and no earrings should be worn. Children must be able to remove earrings themselves.</a:t>
            </a:r>
          </a:p>
          <a:p>
            <a:endParaRPr lang="en-GB" sz="2200" dirty="0">
              <a:latin typeface="+mj-lt"/>
            </a:endParaRPr>
          </a:p>
        </p:txBody>
      </p:sp>
    </p:spTree>
    <p:extLst>
      <p:ext uri="{BB962C8B-B14F-4D97-AF65-F5344CB8AC3E}">
        <p14:creationId xmlns:p14="http://schemas.microsoft.com/office/powerpoint/2010/main" val="2043262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Learning in Nature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extLst>
              <p:ext uri="{D42A27DB-BD31-4B8C-83A1-F6EECF244321}">
                <p14:modId xmlns:p14="http://schemas.microsoft.com/office/powerpoint/2010/main" val="247842361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F76951C1-B28E-4CCC-934E-97B2498EF50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67F98306-8F9A-4FA0-BC89-2E29B2483511}"/>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007F973F-CFD4-4D65-963D-BC3324460C27}"/>
              </a:ext>
            </a:extLst>
          </p:cNvPr>
          <p:cNvSpPr txBox="1"/>
          <p:nvPr/>
        </p:nvSpPr>
        <p:spPr>
          <a:xfrm>
            <a:off x="1247288" y="2140556"/>
            <a:ext cx="9908075" cy="3847207"/>
          </a:xfrm>
          <a:prstGeom prst="rect">
            <a:avLst/>
          </a:prstGeom>
          <a:noFill/>
        </p:spPr>
        <p:txBody>
          <a:bodyPr wrap="square" rtlCol="0">
            <a:spAutoFit/>
          </a:bodyPr>
          <a:lstStyle/>
          <a:p>
            <a:r>
              <a:rPr lang="en-GB" sz="2200" dirty="0">
                <a:latin typeface="+mj-lt"/>
              </a:rPr>
              <a:t>The children will be also learning through nature. </a:t>
            </a:r>
            <a:r>
              <a:rPr lang="en-GB" sz="2200" dirty="0" smtClean="0">
                <a:latin typeface="+mj-lt"/>
              </a:rPr>
              <a:t>A timetable of dates will follow in September once confirmed.</a:t>
            </a:r>
            <a:endParaRPr lang="en-GB" sz="2200" dirty="0">
              <a:latin typeface="+mj-lt"/>
            </a:endParaRPr>
          </a:p>
          <a:p>
            <a:r>
              <a:rPr lang="en-GB" sz="2200" dirty="0" smtClean="0">
                <a:latin typeface="+mj-lt"/>
              </a:rPr>
              <a:t> </a:t>
            </a:r>
            <a:endParaRPr lang="en-GB" sz="2200" dirty="0">
              <a:latin typeface="+mj-lt"/>
            </a:endParaRPr>
          </a:p>
          <a:p>
            <a:endParaRPr lang="en-GB" sz="2200" dirty="0">
              <a:latin typeface="+mj-lt"/>
            </a:endParaRPr>
          </a:p>
          <a:p>
            <a:r>
              <a:rPr lang="en-GB" sz="2200" dirty="0">
                <a:latin typeface="+mj-lt"/>
              </a:rPr>
              <a:t>If the children are wearing shorts, they may wish to have a pair of trousers to slip over the top to protect their legs from branches and nettles.</a:t>
            </a:r>
          </a:p>
          <a:p>
            <a:endParaRPr lang="en-GB" sz="2200" dirty="0">
              <a:latin typeface="+mj-lt"/>
            </a:endParaRPr>
          </a:p>
          <a:p>
            <a:r>
              <a:rPr lang="en-GB" sz="2200" dirty="0">
                <a:latin typeface="+mj-lt"/>
              </a:rPr>
              <a:t>For information about what to wear for this, please go to: </a:t>
            </a:r>
          </a:p>
          <a:p>
            <a:r>
              <a:rPr lang="en-GB" sz="2200" dirty="0">
                <a:latin typeface="+mj-lt"/>
                <a:hlinkClick r:id="rId10"/>
              </a:rPr>
              <a:t>https://www.fulwoodstpeters.co.uk/learning-through-nature/</a:t>
            </a:r>
            <a:r>
              <a:rPr lang="en-GB" sz="2200" dirty="0">
                <a:latin typeface="+mj-lt"/>
              </a:rPr>
              <a:t> </a:t>
            </a:r>
          </a:p>
          <a:p>
            <a:endParaRPr lang="en-GB" sz="2400" dirty="0">
              <a:latin typeface="+mj-lt"/>
            </a:endParaRPr>
          </a:p>
        </p:txBody>
      </p:sp>
    </p:spTree>
    <p:extLst>
      <p:ext uri="{BB962C8B-B14F-4D97-AF65-F5344CB8AC3E}">
        <p14:creationId xmlns:p14="http://schemas.microsoft.com/office/powerpoint/2010/main" val="2482546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Stationary</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FC8CBB-B8A0-45E0-AF13-E9C5C9B15464}"/>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EFB25A60-643F-4B1D-BAAF-DE0E715523A4}"/>
              </a:ext>
            </a:extLst>
          </p:cNvPr>
          <p:cNvSpPr txBox="1"/>
          <p:nvPr/>
        </p:nvSpPr>
        <p:spPr>
          <a:xfrm>
            <a:off x="1186962" y="2273400"/>
            <a:ext cx="9908075" cy="769441"/>
          </a:xfrm>
          <a:prstGeom prst="rect">
            <a:avLst/>
          </a:prstGeom>
          <a:noFill/>
        </p:spPr>
        <p:txBody>
          <a:bodyPr wrap="square" rtlCol="0">
            <a:spAutoFit/>
          </a:bodyPr>
          <a:lstStyle/>
          <a:p>
            <a:r>
              <a:rPr lang="en-GB" sz="2400" dirty="0">
                <a:latin typeface="+mj-lt"/>
              </a:rPr>
              <a:t>In Year 2 there is stationary provided for the children. </a:t>
            </a:r>
          </a:p>
          <a:p>
            <a:endParaRPr lang="en-GB" sz="2000" dirty="0">
              <a:latin typeface="+mj-lt"/>
            </a:endParaRPr>
          </a:p>
        </p:txBody>
      </p:sp>
    </p:spTree>
    <p:extLst>
      <p:ext uri="{BB962C8B-B14F-4D97-AF65-F5344CB8AC3E}">
        <p14:creationId xmlns:p14="http://schemas.microsoft.com/office/powerpoint/2010/main" val="4030073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Playtime snacks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A7AAF3-37D1-461D-BD9A-54DE2D488F7A}"/>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7A065BE-5E9A-4FC3-B9D7-32E3F6FBE160}"/>
              </a:ext>
            </a:extLst>
          </p:cNvPr>
          <p:cNvSpPr txBox="1"/>
          <p:nvPr/>
        </p:nvSpPr>
        <p:spPr>
          <a:xfrm>
            <a:off x="1126636" y="2224454"/>
            <a:ext cx="9908075" cy="1200329"/>
          </a:xfrm>
          <a:prstGeom prst="rect">
            <a:avLst/>
          </a:prstGeom>
          <a:noFill/>
        </p:spPr>
        <p:txBody>
          <a:bodyPr wrap="square" rtlCol="0">
            <a:spAutoFit/>
          </a:bodyPr>
          <a:lstStyle/>
          <a:p>
            <a:r>
              <a:rPr lang="en-GB" sz="2400" dirty="0">
                <a:latin typeface="+mj-lt"/>
              </a:rPr>
              <a:t>The children are welcome to bring in a healthy snack from home. </a:t>
            </a:r>
          </a:p>
          <a:p>
            <a:endParaRPr lang="en-GB" sz="2400" dirty="0">
              <a:latin typeface="+mj-lt"/>
            </a:endParaRPr>
          </a:p>
          <a:p>
            <a:r>
              <a:rPr lang="en-GB" sz="2400" dirty="0">
                <a:latin typeface="+mj-lt"/>
              </a:rPr>
              <a:t>Please can you ensure that this does not contain nuts. </a:t>
            </a:r>
          </a:p>
        </p:txBody>
      </p:sp>
    </p:spTree>
    <p:extLst>
      <p:ext uri="{BB962C8B-B14F-4D97-AF65-F5344CB8AC3E}">
        <p14:creationId xmlns:p14="http://schemas.microsoft.com/office/powerpoint/2010/main" val="152471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Communication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4B817625-3DBC-4CF4-9AC3-DB17D071FFF3}"/>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97517F1-9866-43AE-A645-432F01609038}"/>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17E2A8F6-577B-4E4E-B53A-2A99FB566DF6}"/>
              </a:ext>
            </a:extLst>
          </p:cNvPr>
          <p:cNvSpPr txBox="1"/>
          <p:nvPr/>
        </p:nvSpPr>
        <p:spPr>
          <a:xfrm>
            <a:off x="1094888" y="2126681"/>
            <a:ext cx="9908075" cy="3477875"/>
          </a:xfrm>
          <a:prstGeom prst="rect">
            <a:avLst/>
          </a:prstGeom>
          <a:noFill/>
        </p:spPr>
        <p:txBody>
          <a:bodyPr wrap="square" rtlCol="0">
            <a:spAutoFit/>
          </a:bodyPr>
          <a:lstStyle/>
          <a:p>
            <a:r>
              <a:rPr lang="en-GB" sz="2200" dirty="0">
                <a:latin typeface="+mj-lt"/>
              </a:rPr>
              <a:t>To contact myself, you may use Dojo. These messages may not be responded to immediately as they may be in lesson time. </a:t>
            </a:r>
          </a:p>
          <a:p>
            <a:endParaRPr lang="en-GB" sz="2200" dirty="0">
              <a:latin typeface="+mj-lt"/>
            </a:endParaRPr>
          </a:p>
          <a:p>
            <a:r>
              <a:rPr lang="en-GB" sz="2200" dirty="0">
                <a:latin typeface="+mj-lt"/>
              </a:rPr>
              <a:t>Dojos are monitored and responded to in school hours between 8:30 and 4pm. If your query is of a more pressing nature, please email or call the office to leave a message for your child’s teacher. </a:t>
            </a:r>
          </a:p>
          <a:p>
            <a:endParaRPr lang="en-GB" sz="2200" dirty="0">
              <a:latin typeface="+mj-lt"/>
            </a:endParaRPr>
          </a:p>
          <a:p>
            <a:r>
              <a:rPr lang="en-GB" sz="2200" dirty="0">
                <a:latin typeface="+mj-lt"/>
              </a:rPr>
              <a:t>Absences and illnesses can be emailed to Mrs Peacock or Mrs </a:t>
            </a:r>
            <a:r>
              <a:rPr lang="en-GB" sz="2200" dirty="0" err="1">
                <a:latin typeface="+mj-lt"/>
              </a:rPr>
              <a:t>Pantlin</a:t>
            </a:r>
            <a:r>
              <a:rPr lang="en-GB" sz="2200" dirty="0">
                <a:latin typeface="+mj-lt"/>
              </a:rPr>
              <a:t> or phoned through the school office 01772 864550. Mrs Peacock and Mrs </a:t>
            </a:r>
            <a:r>
              <a:rPr lang="en-GB" sz="2200" dirty="0" err="1">
                <a:latin typeface="+mj-lt"/>
              </a:rPr>
              <a:t>Pantlin</a:t>
            </a:r>
            <a:r>
              <a:rPr lang="en-GB" sz="2200" dirty="0">
                <a:latin typeface="+mj-lt"/>
              </a:rPr>
              <a:t> are also available on Dojo. </a:t>
            </a:r>
          </a:p>
        </p:txBody>
      </p:sp>
    </p:spTree>
    <p:extLst>
      <p:ext uri="{BB962C8B-B14F-4D97-AF65-F5344CB8AC3E}">
        <p14:creationId xmlns:p14="http://schemas.microsoft.com/office/powerpoint/2010/main" val="529525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Daily Routines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036637" y="2119469"/>
            <a:ext cx="9908075" cy="3785652"/>
          </a:xfrm>
          <a:prstGeom prst="rect">
            <a:avLst/>
          </a:prstGeom>
          <a:noFill/>
        </p:spPr>
        <p:txBody>
          <a:bodyPr wrap="square" rtlCol="0">
            <a:spAutoFit/>
          </a:bodyPr>
          <a:lstStyle/>
          <a:p>
            <a:r>
              <a:rPr lang="en-GB" sz="2000" dirty="0">
                <a:latin typeface="+mj-lt"/>
              </a:rPr>
              <a:t>The doors open at 8.45 and the children can come in until 8.55. Our day starts with morning maths. We then do daily phonics every morning followed by Maths and English. During the afternoon we teach the Foundation Subjects. </a:t>
            </a:r>
          </a:p>
          <a:p>
            <a:endParaRPr lang="en-GB" sz="2000" dirty="0">
              <a:latin typeface="+mj-lt"/>
            </a:endParaRPr>
          </a:p>
          <a:p>
            <a:r>
              <a:rPr lang="en-GB" sz="2000" dirty="0">
                <a:latin typeface="+mj-lt"/>
              </a:rPr>
              <a:t>At the beginning of the year the children make up their own rules linked to Ready, Safe and Respect. The staff in Year 2 will then be looking out for the children following these rules where their name will be moved up the behaviour chart.  At St Peters we focus on the positive and want all children to move up to outstanding throughout the week and then they can get a treat that they choose as a class, along with an outstanding card. </a:t>
            </a:r>
          </a:p>
          <a:p>
            <a:endParaRPr lang="en-GB" sz="2000" dirty="0">
              <a:latin typeface="+mj-lt"/>
            </a:endParaRPr>
          </a:p>
        </p:txBody>
      </p:sp>
    </p:spTree>
    <p:extLst>
      <p:ext uri="{BB962C8B-B14F-4D97-AF65-F5344CB8AC3E}">
        <p14:creationId xmlns:p14="http://schemas.microsoft.com/office/powerpoint/2010/main" val="360804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Curriculum - English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005B0E46-B88C-455D-B9AF-A6F5BE816FEF}"/>
              </a:ext>
            </a:extLst>
          </p:cNvPr>
          <p:cNvSpPr txBox="1"/>
          <p:nvPr/>
        </p:nvSpPr>
        <p:spPr>
          <a:xfrm>
            <a:off x="211015" y="1980850"/>
            <a:ext cx="11980985" cy="4247317"/>
          </a:xfrm>
          <a:prstGeom prst="rect">
            <a:avLst/>
          </a:prstGeom>
          <a:noFill/>
        </p:spPr>
        <p:txBody>
          <a:bodyPr wrap="square" lIns="91440" tIns="45720" rIns="91440" bIns="45720" rtlCol="0" anchor="t">
            <a:spAutoFit/>
          </a:bodyPr>
          <a:lstStyle/>
          <a:p>
            <a:r>
              <a:rPr lang="en-GB" dirty="0">
                <a:latin typeface="+mj-lt"/>
              </a:rPr>
              <a:t>Below is the </a:t>
            </a:r>
            <a:r>
              <a:rPr lang="en-GB" u="sng" dirty="0">
                <a:latin typeface="+mj-lt"/>
              </a:rPr>
              <a:t>English</a:t>
            </a:r>
            <a:r>
              <a:rPr lang="en-GB" dirty="0">
                <a:latin typeface="+mj-lt"/>
              </a:rPr>
              <a:t> curriculum for Year 2:</a:t>
            </a:r>
          </a:p>
          <a:p>
            <a:endParaRPr lang="en-GB" dirty="0">
              <a:latin typeface="+mj-lt"/>
            </a:endParaRPr>
          </a:p>
          <a:p>
            <a:r>
              <a:rPr lang="en-GB" b="1" dirty="0">
                <a:latin typeface="+mj-lt"/>
              </a:rPr>
              <a:t>Autumn</a:t>
            </a:r>
            <a:r>
              <a:rPr lang="en-GB" dirty="0">
                <a:latin typeface="+mj-lt"/>
              </a:rPr>
              <a:t> – Stories with familiar settings and stories with the same author.</a:t>
            </a:r>
          </a:p>
          <a:p>
            <a:r>
              <a:rPr lang="en-GB" dirty="0">
                <a:latin typeface="+mj-lt"/>
              </a:rPr>
              <a:t>Texts: The Lighthouse Keeper’s Lunch by David Armitage and Ronda Armitage</a:t>
            </a:r>
          </a:p>
          <a:p>
            <a:r>
              <a:rPr lang="en-GB" dirty="0">
                <a:latin typeface="+mj-lt"/>
              </a:rPr>
              <a:t>Katie Morag Island Stories by Mairi Hedderick </a:t>
            </a:r>
          </a:p>
          <a:p>
            <a:endParaRPr lang="en-GB" dirty="0">
              <a:latin typeface="+mj-lt"/>
            </a:endParaRPr>
          </a:p>
          <a:p>
            <a:r>
              <a:rPr lang="en-GB" b="1" dirty="0">
                <a:latin typeface="+mj-lt"/>
              </a:rPr>
              <a:t>Spring</a:t>
            </a:r>
            <a:r>
              <a:rPr lang="en-GB" dirty="0">
                <a:latin typeface="+mj-lt"/>
              </a:rPr>
              <a:t> – Stories with a traditional twist and then move on to writing a persuasive poster/advert. </a:t>
            </a:r>
          </a:p>
          <a:p>
            <a:r>
              <a:rPr lang="en-GB" dirty="0">
                <a:latin typeface="+mj-lt"/>
              </a:rPr>
              <a:t>Texts: Goldilocks and the Three Bears by Lauren Child and The Day the Crayons Quit by Drew Daywait</a:t>
            </a:r>
          </a:p>
          <a:p>
            <a:endParaRPr lang="en-GB" dirty="0">
              <a:latin typeface="+mj-lt"/>
            </a:endParaRPr>
          </a:p>
          <a:p>
            <a:r>
              <a:rPr lang="en-GB" b="1" dirty="0">
                <a:latin typeface="+mj-lt"/>
              </a:rPr>
              <a:t>Summer</a:t>
            </a:r>
            <a:r>
              <a:rPr lang="en-GB" dirty="0">
                <a:latin typeface="+mj-lt"/>
              </a:rPr>
              <a:t> – Classic poetry and animal adventure stories. </a:t>
            </a:r>
          </a:p>
          <a:p>
            <a:r>
              <a:rPr lang="en-GB" dirty="0">
                <a:latin typeface="+mj-lt"/>
              </a:rPr>
              <a:t>Texts: Poems with Structure by E.G Riddle and Animal Adventure Stories by Michael Morpurgo</a:t>
            </a:r>
          </a:p>
          <a:p>
            <a:endParaRPr lang="en-GB" dirty="0">
              <a:latin typeface="+mj-lt"/>
            </a:endParaRPr>
          </a:p>
          <a:p>
            <a:r>
              <a:rPr lang="en-GB" b="1" dirty="0">
                <a:latin typeface="+mj-lt"/>
              </a:rPr>
              <a:t>Each term you will be sent a curriculum newsletter with details of knowledge to be taught for each subject.</a:t>
            </a:r>
            <a:endParaRPr lang="en-GB" b="1" dirty="0"/>
          </a:p>
          <a:p>
            <a:endParaRPr lang="en-GB" dirty="0">
              <a:latin typeface="Bookman Old Style"/>
            </a:endParaRPr>
          </a:p>
        </p:txBody>
      </p:sp>
    </p:spTree>
    <p:extLst>
      <p:ext uri="{BB962C8B-B14F-4D97-AF65-F5344CB8AC3E}">
        <p14:creationId xmlns:p14="http://schemas.microsoft.com/office/powerpoint/2010/main" val="2717804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Curriculum - Maths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005B0E46-B88C-455D-B9AF-A6F5BE816FEF}"/>
              </a:ext>
            </a:extLst>
          </p:cNvPr>
          <p:cNvSpPr txBox="1"/>
          <p:nvPr/>
        </p:nvSpPr>
        <p:spPr>
          <a:xfrm>
            <a:off x="211015" y="2165635"/>
            <a:ext cx="11980985" cy="3693319"/>
          </a:xfrm>
          <a:prstGeom prst="rect">
            <a:avLst/>
          </a:prstGeom>
          <a:noFill/>
        </p:spPr>
        <p:txBody>
          <a:bodyPr wrap="square" lIns="91440" tIns="45720" rIns="91440" bIns="45720" rtlCol="0" anchor="t">
            <a:spAutoFit/>
          </a:bodyPr>
          <a:lstStyle/>
          <a:p>
            <a:r>
              <a:rPr lang="en-GB" dirty="0">
                <a:latin typeface="+mj-lt"/>
              </a:rPr>
              <a:t>Below is the </a:t>
            </a:r>
            <a:r>
              <a:rPr lang="en-GB" u="sng" dirty="0">
                <a:latin typeface="+mj-lt"/>
              </a:rPr>
              <a:t>Maths</a:t>
            </a:r>
            <a:r>
              <a:rPr lang="en-GB" dirty="0">
                <a:latin typeface="+mj-lt"/>
              </a:rPr>
              <a:t> curriculum for Year 2:</a:t>
            </a:r>
          </a:p>
          <a:p>
            <a:endParaRPr lang="en-GB" dirty="0">
              <a:latin typeface="+mj-lt"/>
            </a:endParaRPr>
          </a:p>
          <a:p>
            <a:r>
              <a:rPr lang="en-GB" b="1" dirty="0">
                <a:latin typeface="+mj-lt"/>
              </a:rPr>
              <a:t>Autumn</a:t>
            </a:r>
            <a:r>
              <a:rPr lang="en-GB" dirty="0">
                <a:latin typeface="+mj-lt"/>
              </a:rPr>
              <a:t> – Place Value, Addition and Subtraction and Shape</a:t>
            </a:r>
          </a:p>
          <a:p>
            <a:endParaRPr lang="en-GB" dirty="0">
              <a:latin typeface="+mj-lt"/>
            </a:endParaRPr>
          </a:p>
          <a:p>
            <a:r>
              <a:rPr lang="en-GB" b="1" dirty="0">
                <a:latin typeface="+mj-lt"/>
              </a:rPr>
              <a:t>Spring</a:t>
            </a:r>
            <a:r>
              <a:rPr lang="en-GB" dirty="0">
                <a:latin typeface="+mj-lt"/>
              </a:rPr>
              <a:t> – Money, Multiplication and Division, Length and Height, Mass, Capacity and Temperature</a:t>
            </a:r>
          </a:p>
          <a:p>
            <a:endParaRPr lang="en-GB" dirty="0">
              <a:latin typeface="+mj-lt"/>
            </a:endParaRPr>
          </a:p>
          <a:p>
            <a:r>
              <a:rPr lang="en-GB" b="1" dirty="0">
                <a:latin typeface="+mj-lt"/>
              </a:rPr>
              <a:t>Summer</a:t>
            </a:r>
            <a:r>
              <a:rPr lang="en-GB" dirty="0">
                <a:latin typeface="+mj-lt"/>
              </a:rPr>
              <a:t> – Fractions, Time, Statistics, Position and Direction</a:t>
            </a:r>
          </a:p>
          <a:p>
            <a:endParaRPr lang="en-GB" dirty="0">
              <a:latin typeface="+mj-lt"/>
            </a:endParaRPr>
          </a:p>
          <a:p>
            <a:r>
              <a:rPr lang="en-GB" dirty="0">
                <a:latin typeface="+mj-lt"/>
              </a:rPr>
              <a:t>Consolidation will be done during each term to address and misconceptions or gaps in learning.</a:t>
            </a:r>
          </a:p>
          <a:p>
            <a:endParaRPr lang="en-GB" dirty="0">
              <a:latin typeface="+mj-lt"/>
            </a:endParaRPr>
          </a:p>
          <a:p>
            <a:r>
              <a:rPr lang="en-GB" b="1" dirty="0">
                <a:latin typeface="+mj-lt"/>
              </a:rPr>
              <a:t>Each term you will be sent a curriculum newsletter with details of knowledge to be taught for each subject.</a:t>
            </a:r>
            <a:endParaRPr lang="en-GB" b="1" dirty="0"/>
          </a:p>
          <a:p>
            <a:endParaRPr lang="en-GB" dirty="0">
              <a:latin typeface="Bookman Old Style"/>
            </a:endParaRPr>
          </a:p>
        </p:txBody>
      </p:sp>
    </p:spTree>
    <p:extLst>
      <p:ext uri="{BB962C8B-B14F-4D97-AF65-F5344CB8AC3E}">
        <p14:creationId xmlns:p14="http://schemas.microsoft.com/office/powerpoint/2010/main" val="456051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55419"/>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36637" y="258894"/>
            <a:ext cx="10058400" cy="1450757"/>
          </a:xfrm>
        </p:spPr>
        <p:txBody>
          <a:bodyPr rtlCol="0">
            <a:normAutofit/>
          </a:bodyPr>
          <a:lstStyle/>
          <a:p>
            <a:pPr rtl="0"/>
            <a:r>
              <a:rPr lang="en-GB" dirty="0"/>
              <a:t>Curriculum - Phonics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541699" y="2143575"/>
            <a:ext cx="11168927" cy="3170099"/>
          </a:xfrm>
          <a:prstGeom prst="rect">
            <a:avLst/>
          </a:prstGeom>
          <a:noFill/>
        </p:spPr>
        <p:txBody>
          <a:bodyPr wrap="square" rtlCol="0">
            <a:spAutoFit/>
          </a:bodyPr>
          <a:lstStyle/>
          <a:p>
            <a:r>
              <a:rPr lang="en-GB" sz="2000" dirty="0">
                <a:latin typeface="+mj-lt"/>
              </a:rPr>
              <a:t>We follow the Read Write INC phonic programme. The children have daily phonics sessions. </a:t>
            </a:r>
          </a:p>
          <a:p>
            <a:endParaRPr lang="en-GB" sz="2000" dirty="0">
              <a:latin typeface="+mj-lt"/>
            </a:endParaRPr>
          </a:p>
          <a:p>
            <a:r>
              <a:rPr lang="en-GB" sz="2000">
                <a:latin typeface="+mj-lt"/>
              </a:rPr>
              <a:t>Please </a:t>
            </a:r>
            <a:r>
              <a:rPr lang="en-GB" sz="2000" dirty="0">
                <a:latin typeface="+mj-lt"/>
              </a:rPr>
              <a:t>listen to your child read daily to help them with their fluency and comprehension. The children will each have a reading record, please write in the book when you have listened to your child read.</a:t>
            </a:r>
          </a:p>
          <a:p>
            <a:endParaRPr lang="en-GB" sz="2000" dirty="0">
              <a:latin typeface="+mj-lt"/>
            </a:endParaRPr>
          </a:p>
          <a:p>
            <a:r>
              <a:rPr lang="en-GB" sz="2000" dirty="0">
                <a:latin typeface="+mj-lt"/>
              </a:rPr>
              <a:t>If you require any further information about how best to support your child with phonics, please don’t hesitate to contact me. </a:t>
            </a:r>
          </a:p>
          <a:p>
            <a:endParaRPr lang="en-GB" sz="2000" dirty="0">
              <a:latin typeface="+mj-lt"/>
            </a:endParaRPr>
          </a:p>
        </p:txBody>
      </p:sp>
    </p:spTree>
    <p:extLst>
      <p:ext uri="{BB962C8B-B14F-4D97-AF65-F5344CB8AC3E}">
        <p14:creationId xmlns:p14="http://schemas.microsoft.com/office/powerpoint/2010/main" val="610359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55419"/>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36637" y="258894"/>
            <a:ext cx="10058400" cy="1450757"/>
          </a:xfrm>
        </p:spPr>
        <p:txBody>
          <a:bodyPr rtlCol="0">
            <a:normAutofit/>
          </a:bodyPr>
          <a:lstStyle/>
          <a:p>
            <a:pPr rtl="0"/>
            <a:r>
              <a:rPr lang="en-GB" dirty="0"/>
              <a:t>Curriculum – Foundation Subjects (Autumn)</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93396" y="1851049"/>
            <a:ext cx="11998604" cy="4647426"/>
          </a:xfrm>
          <a:prstGeom prst="rect">
            <a:avLst/>
          </a:prstGeom>
          <a:noFill/>
        </p:spPr>
        <p:txBody>
          <a:bodyPr wrap="square" rtlCol="0">
            <a:spAutoFit/>
          </a:bodyPr>
          <a:lstStyle/>
          <a:p>
            <a:r>
              <a:rPr lang="en-GB" sz="1600" u="sng" dirty="0">
                <a:latin typeface="+mj-lt"/>
              </a:rPr>
              <a:t>RE</a:t>
            </a:r>
          </a:p>
          <a:p>
            <a:r>
              <a:rPr lang="en-GB" sz="1600" dirty="0">
                <a:latin typeface="+mj-lt"/>
              </a:rPr>
              <a:t>During this term, the children will deepen their understanding of the Bible, its contents, presentation, and the importance to Christians. The children will also learn about the story of the discovery of Dead Sea Scrolls in the caves at Qumran and the story of Mary Jones and her Bible. The children will also develop their understanding of holy books from other faiths.</a:t>
            </a:r>
          </a:p>
          <a:p>
            <a:endParaRPr lang="en-GB" sz="1600" dirty="0">
              <a:latin typeface="+mj-lt"/>
            </a:endParaRPr>
          </a:p>
          <a:p>
            <a:r>
              <a:rPr lang="en-GB" sz="1600" u="sng" dirty="0">
                <a:latin typeface="+mj-lt"/>
              </a:rPr>
              <a:t>PE</a:t>
            </a:r>
            <a:r>
              <a:rPr lang="en-GB" sz="1600" dirty="0">
                <a:latin typeface="+mj-lt"/>
              </a:rPr>
              <a:t> </a:t>
            </a:r>
          </a:p>
          <a:p>
            <a:r>
              <a:rPr lang="en-GB" sz="1600" dirty="0">
                <a:latin typeface="+mj-lt"/>
              </a:rPr>
              <a:t>The children will learn how to catch a ball from the ready position, how to hold a bat and strike a ball with accuracy. The children will then apply the skills they learnt to play a simple tactic in a net/wall game</a:t>
            </a:r>
            <a:r>
              <a:rPr lang="en-GB" sz="1600" dirty="0"/>
              <a:t>. </a:t>
            </a:r>
            <a:endParaRPr lang="en-GB" sz="1600" u="sng" dirty="0">
              <a:latin typeface="+mj-lt"/>
            </a:endParaRPr>
          </a:p>
          <a:p>
            <a:r>
              <a:rPr lang="en-GB" sz="2000" dirty="0"/>
              <a:t> </a:t>
            </a:r>
          </a:p>
          <a:p>
            <a:r>
              <a:rPr lang="en-GB" sz="1600" u="sng" dirty="0">
                <a:latin typeface="+mj-lt"/>
              </a:rPr>
              <a:t>Computing</a:t>
            </a:r>
          </a:p>
          <a:p>
            <a:r>
              <a:rPr lang="en-GB" sz="1600" dirty="0">
                <a:latin typeface="+mj-lt"/>
              </a:rPr>
              <a:t>We will begin by looking at how information technology is being used for good in our lives? With an initial focus on IT in the home, children will also explore how IT benefits society in places such as shops, libraries, and hospitals. Whilst discussing the responsible use of technology, we will also look at how to make smart choices when using it.</a:t>
            </a:r>
          </a:p>
          <a:p>
            <a:endParaRPr lang="en-GB" sz="1600" dirty="0">
              <a:latin typeface="+mj-lt"/>
            </a:endParaRPr>
          </a:p>
          <a:p>
            <a:r>
              <a:rPr lang="en-GB" sz="1600" u="sng" dirty="0">
                <a:latin typeface="+mj-lt"/>
              </a:rPr>
              <a:t>Science</a:t>
            </a:r>
          </a:p>
          <a:p>
            <a:r>
              <a:rPr lang="en-GB" sz="1600" dirty="0">
                <a:latin typeface="+mj-lt"/>
              </a:rPr>
              <a:t>Our focus for science this term is ‘Animals including Humans.’ We will learn about the basic needs of animals and humans and how exercise, eating right amount and hygiene is important for humans.</a:t>
            </a:r>
            <a:endParaRPr lang="en-GB" sz="1600" u="sng" dirty="0">
              <a:latin typeface="+mj-lt"/>
            </a:endParaRPr>
          </a:p>
        </p:txBody>
      </p:sp>
    </p:spTree>
    <p:extLst>
      <p:ext uri="{BB962C8B-B14F-4D97-AF65-F5344CB8AC3E}">
        <p14:creationId xmlns:p14="http://schemas.microsoft.com/office/powerpoint/2010/main" val="408638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55419"/>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36637" y="258894"/>
            <a:ext cx="10058400" cy="1450757"/>
          </a:xfrm>
        </p:spPr>
        <p:txBody>
          <a:bodyPr rtlCol="0">
            <a:normAutofit/>
          </a:bodyPr>
          <a:lstStyle/>
          <a:p>
            <a:pPr rtl="0"/>
            <a:r>
              <a:rPr lang="en-GB" dirty="0"/>
              <a:t>Curriculum – Foundation Subjects (Autumn)</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93396" y="2023964"/>
            <a:ext cx="11998604" cy="4278094"/>
          </a:xfrm>
          <a:prstGeom prst="rect">
            <a:avLst/>
          </a:prstGeom>
          <a:noFill/>
        </p:spPr>
        <p:txBody>
          <a:bodyPr wrap="square" rtlCol="0">
            <a:spAutoFit/>
          </a:bodyPr>
          <a:lstStyle/>
          <a:p>
            <a:r>
              <a:rPr lang="en-GB" sz="1600" u="sng" dirty="0">
                <a:latin typeface="+mj-lt"/>
              </a:rPr>
              <a:t>History</a:t>
            </a:r>
          </a:p>
          <a:p>
            <a:r>
              <a:rPr lang="en-GB" sz="1600" dirty="0">
                <a:latin typeface="+mj-lt"/>
              </a:rPr>
              <a:t>Over the course of the term we shall know about the Victorian era. We shall learn about how Victorian seaside’s differ from 21st Century seaside’s and how Victorian seaside and clothing has changed. </a:t>
            </a:r>
          </a:p>
          <a:p>
            <a:endParaRPr lang="en-GB" sz="1600" dirty="0">
              <a:latin typeface="+mj-lt"/>
            </a:endParaRPr>
          </a:p>
          <a:p>
            <a:r>
              <a:rPr lang="en-GB" sz="1600" u="sng" dirty="0">
                <a:latin typeface="+mj-lt"/>
              </a:rPr>
              <a:t>Geography</a:t>
            </a:r>
            <a:r>
              <a:rPr lang="en-GB" sz="1600" dirty="0">
                <a:latin typeface="+mj-lt"/>
              </a:rPr>
              <a:t> </a:t>
            </a:r>
          </a:p>
          <a:p>
            <a:r>
              <a:rPr lang="en-GB" sz="1600" dirty="0">
                <a:latin typeface="+mj-lt"/>
              </a:rPr>
              <a:t>We will start our Geography journey by learning about the four countries of the United Kingdom, their capital cities, and the surrounding seas. We will also learn about the characteristics of the four countries and capital cities. We will also look at the human and physical geography of a seaside.</a:t>
            </a:r>
          </a:p>
          <a:p>
            <a:endParaRPr lang="en-GB" sz="1600" dirty="0">
              <a:latin typeface="+mj-lt"/>
            </a:endParaRPr>
          </a:p>
          <a:p>
            <a:r>
              <a:rPr lang="en-GB" sz="1600" u="sng" dirty="0">
                <a:latin typeface="+mj-lt"/>
              </a:rPr>
              <a:t>D.T </a:t>
            </a:r>
          </a:p>
          <a:p>
            <a:r>
              <a:rPr lang="en-GB" sz="1600" dirty="0">
                <a:latin typeface="+mj-lt"/>
              </a:rPr>
              <a:t>Our learning will be focused on cooking and nutrition. We shall learn about where food comes from, what foods we get from plants and animals and what constitutes a healthy balanced diet. We shall also be learning about how to prepare healthy dishes. We shall also be discussing the important individual who made significant discoveries that impact our lives today. </a:t>
            </a:r>
          </a:p>
          <a:p>
            <a:endParaRPr lang="en-GB" sz="1600" dirty="0">
              <a:latin typeface="+mj-lt"/>
            </a:endParaRPr>
          </a:p>
          <a:p>
            <a:r>
              <a:rPr lang="en-GB" sz="1600" u="sng" dirty="0">
                <a:latin typeface="+mj-lt"/>
              </a:rPr>
              <a:t>Music</a:t>
            </a:r>
            <a:r>
              <a:rPr lang="en-GB" sz="1600" dirty="0">
                <a:latin typeface="+mj-lt"/>
              </a:rPr>
              <a:t>  </a:t>
            </a:r>
          </a:p>
          <a:p>
            <a:r>
              <a:rPr lang="en-GB" sz="1600" dirty="0">
                <a:latin typeface="+mj-lt"/>
              </a:rPr>
              <a:t>We shall learn how to confidently use our voices to sing songs, chants, and rhymes expressively and creativity. </a:t>
            </a:r>
            <a:endParaRPr lang="en-GB" sz="1600" u="sng" dirty="0">
              <a:latin typeface="+mj-lt"/>
            </a:endParaRPr>
          </a:p>
        </p:txBody>
      </p:sp>
    </p:spTree>
    <p:extLst>
      <p:ext uri="{BB962C8B-B14F-4D97-AF65-F5344CB8AC3E}">
        <p14:creationId xmlns:p14="http://schemas.microsoft.com/office/powerpoint/2010/main" val="1993322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55419"/>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36637" y="258894"/>
            <a:ext cx="10058400" cy="1450757"/>
          </a:xfrm>
        </p:spPr>
        <p:txBody>
          <a:bodyPr rtlCol="0">
            <a:normAutofit/>
          </a:bodyPr>
          <a:lstStyle/>
          <a:p>
            <a:pPr rtl="0"/>
            <a:r>
              <a:rPr lang="en-GB" dirty="0"/>
              <a:t>Curriculum – Foundation Subjects (Spring)</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93396" y="2023964"/>
            <a:ext cx="11998604" cy="4770537"/>
          </a:xfrm>
          <a:prstGeom prst="rect">
            <a:avLst/>
          </a:prstGeom>
          <a:noFill/>
        </p:spPr>
        <p:txBody>
          <a:bodyPr wrap="square" rtlCol="0">
            <a:spAutoFit/>
          </a:bodyPr>
          <a:lstStyle/>
          <a:p>
            <a:r>
              <a:rPr lang="en-GB" sz="1600" u="sng" dirty="0">
                <a:latin typeface="+mj-lt"/>
              </a:rPr>
              <a:t>History</a:t>
            </a:r>
          </a:p>
          <a:p>
            <a:r>
              <a:rPr lang="en-GB" sz="1600" dirty="0">
                <a:latin typeface="+mj-lt"/>
              </a:rPr>
              <a:t>Over the course of the term, our focus is all around the Great Fire of London. We shall learn about the key events of what happened in the Great Fire of London, why the fire spread so quickly and how much of London was destroyed. We will also be looking at how London has changed directly as a result of this event. We shall also learn about the significant individual, Samuel Pepys, and his role in the Great Fire of London. </a:t>
            </a:r>
          </a:p>
          <a:p>
            <a:endParaRPr lang="en-GB" sz="1600" dirty="0">
              <a:latin typeface="+mj-lt"/>
            </a:endParaRPr>
          </a:p>
          <a:p>
            <a:r>
              <a:rPr lang="en-GB" sz="1600" u="sng" dirty="0">
                <a:latin typeface="+mj-lt"/>
              </a:rPr>
              <a:t>Geography</a:t>
            </a:r>
          </a:p>
          <a:p>
            <a:r>
              <a:rPr lang="en-GB" sz="1600" dirty="0">
                <a:latin typeface="+mj-lt"/>
              </a:rPr>
              <a:t>We will be learning about physical and human features and be able to identify them in various environments around us. </a:t>
            </a:r>
          </a:p>
          <a:p>
            <a:endParaRPr lang="en-GB" sz="1600" dirty="0">
              <a:latin typeface="+mj-lt"/>
            </a:endParaRPr>
          </a:p>
          <a:p>
            <a:r>
              <a:rPr lang="en-GB" sz="1600" u="sng" dirty="0">
                <a:latin typeface="+mj-lt"/>
              </a:rPr>
              <a:t>PE</a:t>
            </a:r>
          </a:p>
          <a:p>
            <a:r>
              <a:rPr lang="en-GB" sz="1600" dirty="0">
                <a:latin typeface="+mj-lt"/>
              </a:rPr>
              <a:t>During this term, we will be completing our Games unit of work. We will learn the skills and rules of how to play ‘Piggy in the middle.’ </a:t>
            </a:r>
          </a:p>
          <a:p>
            <a:endParaRPr lang="en-GB" sz="1600" dirty="0">
              <a:latin typeface="+mj-lt"/>
            </a:endParaRPr>
          </a:p>
          <a:p>
            <a:r>
              <a:rPr lang="en-GB" sz="1600" u="sng" dirty="0">
                <a:latin typeface="+mj-lt"/>
              </a:rPr>
              <a:t>Music</a:t>
            </a:r>
          </a:p>
          <a:p>
            <a:r>
              <a:rPr lang="en-GB" sz="1600" dirty="0">
                <a:latin typeface="+mj-lt"/>
              </a:rPr>
              <a:t>We shall learn how to confidently listen with concentration and understanding to a range of high quality live and recorded music. </a:t>
            </a:r>
          </a:p>
          <a:p>
            <a:endParaRPr lang="en-GB" sz="1600" u="sng" dirty="0">
              <a:latin typeface="+mj-lt"/>
            </a:endParaRPr>
          </a:p>
          <a:p>
            <a:endParaRPr lang="en-GB" sz="1600" dirty="0"/>
          </a:p>
        </p:txBody>
      </p:sp>
    </p:spTree>
    <p:extLst>
      <p:ext uri="{BB962C8B-B14F-4D97-AF65-F5344CB8AC3E}">
        <p14:creationId xmlns:p14="http://schemas.microsoft.com/office/powerpoint/2010/main" val="2228520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3">
            <a:alphaModFix amt="35000"/>
          </a:blip>
          <a:stretch>
            <a:fillRect/>
          </a:stretch>
        </p:blipFill>
        <p:spPr>
          <a:xfrm>
            <a:off x="0" y="-55419"/>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36637" y="258894"/>
            <a:ext cx="10058400" cy="1450757"/>
          </a:xfrm>
        </p:spPr>
        <p:txBody>
          <a:bodyPr rtlCol="0">
            <a:normAutofit/>
          </a:bodyPr>
          <a:lstStyle/>
          <a:p>
            <a:pPr rtl="0"/>
            <a:r>
              <a:rPr lang="en-GB" dirty="0"/>
              <a:t>Curriculum – Foundation Subjects (Spring)</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93396" y="2023964"/>
            <a:ext cx="11998604" cy="3539430"/>
          </a:xfrm>
          <a:prstGeom prst="rect">
            <a:avLst/>
          </a:prstGeom>
          <a:noFill/>
        </p:spPr>
        <p:txBody>
          <a:bodyPr wrap="square" rtlCol="0">
            <a:spAutoFit/>
          </a:bodyPr>
          <a:lstStyle/>
          <a:p>
            <a:r>
              <a:rPr lang="en-GB" sz="1600" u="sng" dirty="0">
                <a:latin typeface="+mj-lt"/>
              </a:rPr>
              <a:t>Art</a:t>
            </a:r>
          </a:p>
          <a:p>
            <a:r>
              <a:rPr lang="en-GB" sz="1600" dirty="0">
                <a:latin typeface="+mj-lt"/>
              </a:rPr>
              <a:t>In Art we are learning how to observe and draw St Paul’s Cathedral by experimenting with different grades of pencils. </a:t>
            </a:r>
          </a:p>
          <a:p>
            <a:endParaRPr lang="en-GB" sz="1600" dirty="0">
              <a:latin typeface="+mj-lt"/>
            </a:endParaRPr>
          </a:p>
          <a:p>
            <a:r>
              <a:rPr lang="en-GB" sz="1600" u="sng" dirty="0">
                <a:latin typeface="+mj-lt"/>
              </a:rPr>
              <a:t>Computing</a:t>
            </a:r>
          </a:p>
          <a:p>
            <a:r>
              <a:rPr lang="en-GB" sz="1600" dirty="0">
                <a:latin typeface="+mj-lt"/>
              </a:rPr>
              <a:t>This term we will be developing our understanding of instructions in sequences and the use of logical reasoning to predict outcomes using </a:t>
            </a:r>
            <a:r>
              <a:rPr lang="en-GB" sz="1600" dirty="0" err="1">
                <a:latin typeface="+mj-lt"/>
              </a:rPr>
              <a:t>Beebots</a:t>
            </a:r>
            <a:r>
              <a:rPr lang="en-GB" sz="1600" dirty="0">
                <a:latin typeface="+mj-lt"/>
              </a:rPr>
              <a:t>. </a:t>
            </a:r>
          </a:p>
          <a:p>
            <a:endParaRPr lang="en-GB" sz="1600" dirty="0">
              <a:latin typeface="+mj-lt"/>
            </a:endParaRPr>
          </a:p>
          <a:p>
            <a:r>
              <a:rPr lang="en-GB" sz="1600" u="sng" dirty="0">
                <a:latin typeface="+mj-lt"/>
              </a:rPr>
              <a:t>Science</a:t>
            </a:r>
          </a:p>
          <a:p>
            <a:r>
              <a:rPr lang="en-GB" sz="1600" dirty="0">
                <a:latin typeface="+mj-lt"/>
              </a:rPr>
              <a:t>Our focus for science this term is Uses of Everyday Materials. We shall learn about how to identify and compare the suitability of a different materials and how the shapes of solid objects can be changed. </a:t>
            </a:r>
          </a:p>
          <a:p>
            <a:endParaRPr lang="en-GB" sz="1600" dirty="0">
              <a:latin typeface="+mj-lt"/>
            </a:endParaRPr>
          </a:p>
          <a:p>
            <a:r>
              <a:rPr lang="en-GB" sz="1600" u="sng" dirty="0">
                <a:latin typeface="+mj-lt"/>
              </a:rPr>
              <a:t>RE</a:t>
            </a:r>
          </a:p>
          <a:p>
            <a:r>
              <a:rPr lang="en-GB" sz="1600" dirty="0">
                <a:latin typeface="+mj-lt"/>
              </a:rPr>
              <a:t>We will be learning about the importance of Easter. </a:t>
            </a:r>
            <a:endParaRPr lang="en-GB" sz="1600" u="sng" dirty="0">
              <a:latin typeface="+mj-lt"/>
            </a:endParaRPr>
          </a:p>
          <a:p>
            <a:endParaRPr lang="en-GB" sz="1600" dirty="0"/>
          </a:p>
        </p:txBody>
      </p:sp>
    </p:spTree>
    <p:extLst>
      <p:ext uri="{BB962C8B-B14F-4D97-AF65-F5344CB8AC3E}">
        <p14:creationId xmlns:p14="http://schemas.microsoft.com/office/powerpoint/2010/main" val="67622009"/>
      </p:ext>
    </p:extLst>
  </p:cSld>
  <p:clrMapOvr>
    <a:masterClrMapping/>
  </p:clrMapOvr>
</p:sld>
</file>

<file path=ppt/theme/theme1.xml><?xml version="1.0" encoding="utf-8"?>
<a:theme xmlns:a="http://schemas.openxmlformats.org/drawingml/2006/main" name="1_RetrospectVTI">
  <a:themeElements>
    <a:clrScheme name="Custom 34">
      <a:dk1>
        <a:sysClr val="windowText" lastClr="000000"/>
      </a:dk1>
      <a:lt1>
        <a:sysClr val="window" lastClr="FFFFFF"/>
      </a:lt1>
      <a:dk2>
        <a:srgbClr val="39302A"/>
      </a:dk2>
      <a:lt2>
        <a:srgbClr val="E5DEDB"/>
      </a:lt2>
      <a:accent1>
        <a:srgbClr val="EC7016"/>
      </a:accent1>
      <a:accent2>
        <a:srgbClr val="F8931D"/>
      </a:accent2>
      <a:accent3>
        <a:srgbClr val="CE8D3E"/>
      </a:accent3>
      <a:accent4>
        <a:srgbClr val="E64823"/>
      </a:accent4>
      <a:accent5>
        <a:srgbClr val="FFCA08"/>
      </a:accent5>
      <a:accent6>
        <a:srgbClr val="9C6A6A"/>
      </a:accent6>
      <a:hlink>
        <a:srgbClr val="2998E3"/>
      </a:hlink>
      <a:folHlink>
        <a:srgbClr val="7F723D"/>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4286011_TF33845126.potx" id="{25CA2DFD-8B79-42CF-8D2F-EDB0F76572A7}" vid="{81C9C05A-2C90-44AF-8112-DC20AA587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10.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1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2.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3.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4.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5.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6.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7.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8.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9.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747A963-53E0-44AF-AF13-963FE676C682}">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5B1FD9-3BB6-4DA9-A089-3B68C2323D4F}">
  <ds:schemaRefs>
    <ds:schemaRef ds:uri="71af3243-3dd4-4a8d-8c0d-dd76da1f02a5"/>
    <ds:schemaRef ds:uri="http://purl.org/dc/dcmitype/"/>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elements/1.1/"/>
    <ds:schemaRef ds:uri="http://purl.org/dc/terms/"/>
    <ds:schemaRef ds:uri="16c05727-aa75-4e4a-9b5f-8a80a1165891"/>
    <ds:schemaRef ds:uri="http://schemas.microsoft.com/office/2006/metadata/properties"/>
  </ds:schemaRefs>
</ds:datastoreItem>
</file>

<file path=customXml/itemProps3.xml><?xml version="1.0" encoding="utf-8"?>
<ds:datastoreItem xmlns:ds="http://schemas.openxmlformats.org/officeDocument/2006/customXml" ds:itemID="{638A3B04-B0F3-4C12-A722-52B5CF6D97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{8D15C4D8-35D6-4682-8705-9B537F22E355}tf33845126_win32</Template>
  <TotalTime>306</TotalTime>
  <Words>1905</Words>
  <Application>Microsoft Office PowerPoint</Application>
  <PresentationFormat>Widescreen</PresentationFormat>
  <Paragraphs>162</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Bookman Old Style</vt:lpstr>
      <vt:lpstr>Calibri</vt:lpstr>
      <vt:lpstr>Franklin Gothic Book</vt:lpstr>
      <vt:lpstr>1_RetrospectVTI</vt:lpstr>
      <vt:lpstr>Welcome to Year 2 </vt:lpstr>
      <vt:lpstr>Daily Routines </vt:lpstr>
      <vt:lpstr>Curriculum - English </vt:lpstr>
      <vt:lpstr>Curriculum - Maths </vt:lpstr>
      <vt:lpstr>Curriculum - Phonics</vt:lpstr>
      <vt:lpstr>Curriculum – Foundation Subjects (Autumn)</vt:lpstr>
      <vt:lpstr>Curriculum – Foundation Subjects (Autumn)</vt:lpstr>
      <vt:lpstr>Curriculum – Foundation Subjects (Spring)</vt:lpstr>
      <vt:lpstr>Curriculum – Foundation Subjects (Spring)</vt:lpstr>
      <vt:lpstr>Curriculum – Foundation Subjects (Summer)</vt:lpstr>
      <vt:lpstr>Curriculum – Foundation Subjects (Summer)</vt:lpstr>
      <vt:lpstr>Assessments</vt:lpstr>
      <vt:lpstr>Homework Expectations </vt:lpstr>
      <vt:lpstr>PE days and physical activities</vt:lpstr>
      <vt:lpstr>Learning in Nature </vt:lpstr>
      <vt:lpstr>Stationary</vt:lpstr>
      <vt:lpstr>Playtime snacks</vt:lpstr>
      <vt:lpstr>Communication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Natasha Williams</dc:creator>
  <cp:lastModifiedBy>manager</cp:lastModifiedBy>
  <cp:revision>108</cp:revision>
  <dcterms:created xsi:type="dcterms:W3CDTF">2024-05-17T12:35:37Z</dcterms:created>
  <dcterms:modified xsi:type="dcterms:W3CDTF">2024-06-27T07:04:08Z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