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4.xml" ContentType="application/vnd.openxmlformats-officedocument.themeOverr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5.xml" ContentType="application/vnd.openxmlformats-officedocument.themeOverr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6.xml" ContentType="application/vnd.openxmlformats-officedocument.themeOverr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heme/themeOverride7.xml" ContentType="application/vnd.openxmlformats-officedocument.themeOverride+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8.xml" ContentType="application/vnd.openxmlformats-officedocument.themeOverride+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heme/themeOverride9.xml" ContentType="application/vnd.openxmlformats-officedocument.themeOverride+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heme/themeOverride10.xml" ContentType="application/vnd.openxmlformats-officedocument.themeOverride+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heme/themeOverride11.xml" ContentType="application/vnd.openxmlformats-officedocument.themeOverride+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handoutMasterIdLst>
    <p:handoutMasterId r:id="rId19"/>
  </p:handoutMasterIdLst>
  <p:sldIdLst>
    <p:sldId id="268" r:id="rId5"/>
    <p:sldId id="323" r:id="rId6"/>
    <p:sldId id="319" r:id="rId7"/>
    <p:sldId id="324" r:id="rId8"/>
    <p:sldId id="321" r:id="rId9"/>
    <p:sldId id="322" r:id="rId10"/>
    <p:sldId id="320" r:id="rId11"/>
    <p:sldId id="315" r:id="rId12"/>
    <p:sldId id="310" r:id="rId13"/>
    <p:sldId id="317" r:id="rId14"/>
    <p:sldId id="316" r:id="rId15"/>
    <p:sldId id="318" r:id="rId16"/>
    <p:sldId id="325" r:id="rId17"/>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99" autoAdjust="0"/>
    <p:restoredTop sz="95807" autoAdjust="0"/>
  </p:normalViewPr>
  <p:slideViewPr>
    <p:cSldViewPr snapToGrid="0">
      <p:cViewPr varScale="1">
        <p:scale>
          <a:sx n="106" d="100"/>
          <a:sy n="106" d="100"/>
        </p:scale>
        <p:origin x="424" y="184"/>
      </p:cViewPr>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AF180C-8747-4427-BB2D-CCDD4EE3F15C}" type="datetime1">
              <a:rPr lang="en-GB" smtClean="0"/>
              <a:t>06/09/2024</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58E7D5-1D06-44F4-BCC5-172DA0E2FB1C}" type="slidenum">
              <a:rPr lang="en-GB" smtClean="0"/>
              <a:t>‹#›</a:t>
            </a:fld>
            <a:endParaRPr lang="en-GB" dirty="0"/>
          </a:p>
        </p:txBody>
      </p:sp>
    </p:spTree>
    <p:extLst>
      <p:ext uri="{BB962C8B-B14F-4D97-AF65-F5344CB8AC3E}">
        <p14:creationId xmlns:p14="http://schemas.microsoft.com/office/powerpoint/2010/main" val="22927632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33B24-01F6-4E63-9EA0-1EADECE3F95E}" type="datetime1">
              <a:rPr lang="en-GB" noProof="0" smtClean="0"/>
              <a:t>06/09/2024</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B630D-3D96-428C-BB6A-E85275907A99}" type="slidenum">
              <a:rPr lang="en-GB" noProof="0" smtClean="0"/>
              <a:t>‹#›</a:t>
            </a:fld>
            <a:endParaRPr lang="en-GB" noProof="0" dirty="0"/>
          </a:p>
        </p:txBody>
      </p:sp>
    </p:spTree>
    <p:extLst>
      <p:ext uri="{BB962C8B-B14F-4D97-AF65-F5344CB8AC3E}">
        <p14:creationId xmlns:p14="http://schemas.microsoft.com/office/powerpoint/2010/main" val="6226896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a:t>
            </a:fld>
            <a:endParaRPr lang="en-GB" dirty="0"/>
          </a:p>
        </p:txBody>
      </p:sp>
    </p:spTree>
    <p:extLst>
      <p:ext uri="{BB962C8B-B14F-4D97-AF65-F5344CB8AC3E}">
        <p14:creationId xmlns:p14="http://schemas.microsoft.com/office/powerpoint/2010/main" val="195454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10</a:t>
            </a:fld>
            <a:endParaRPr lang="en-GB" dirty="0"/>
          </a:p>
        </p:txBody>
      </p:sp>
    </p:spTree>
    <p:extLst>
      <p:ext uri="{BB962C8B-B14F-4D97-AF65-F5344CB8AC3E}">
        <p14:creationId xmlns:p14="http://schemas.microsoft.com/office/powerpoint/2010/main" val="7128344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11</a:t>
            </a:fld>
            <a:endParaRPr lang="en-GB" dirty="0"/>
          </a:p>
        </p:txBody>
      </p:sp>
    </p:spTree>
    <p:extLst>
      <p:ext uri="{BB962C8B-B14F-4D97-AF65-F5344CB8AC3E}">
        <p14:creationId xmlns:p14="http://schemas.microsoft.com/office/powerpoint/2010/main" val="3131828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12</a:t>
            </a:fld>
            <a:endParaRPr lang="en-GB" dirty="0"/>
          </a:p>
        </p:txBody>
      </p:sp>
    </p:spTree>
    <p:extLst>
      <p:ext uri="{BB962C8B-B14F-4D97-AF65-F5344CB8AC3E}">
        <p14:creationId xmlns:p14="http://schemas.microsoft.com/office/powerpoint/2010/main" val="33517880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13</a:t>
            </a:fld>
            <a:endParaRPr lang="en-GB" dirty="0"/>
          </a:p>
        </p:txBody>
      </p:sp>
    </p:spTree>
    <p:extLst>
      <p:ext uri="{BB962C8B-B14F-4D97-AF65-F5344CB8AC3E}">
        <p14:creationId xmlns:p14="http://schemas.microsoft.com/office/powerpoint/2010/main" val="1437513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2</a:t>
            </a:fld>
            <a:endParaRPr lang="en-GB" dirty="0"/>
          </a:p>
        </p:txBody>
      </p:sp>
    </p:spTree>
    <p:extLst>
      <p:ext uri="{BB962C8B-B14F-4D97-AF65-F5344CB8AC3E}">
        <p14:creationId xmlns:p14="http://schemas.microsoft.com/office/powerpoint/2010/main" val="2664620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3</a:t>
            </a:fld>
            <a:endParaRPr lang="en-GB" dirty="0"/>
          </a:p>
        </p:txBody>
      </p:sp>
    </p:spTree>
    <p:extLst>
      <p:ext uri="{BB962C8B-B14F-4D97-AF65-F5344CB8AC3E}">
        <p14:creationId xmlns:p14="http://schemas.microsoft.com/office/powerpoint/2010/main" val="562299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4</a:t>
            </a:fld>
            <a:endParaRPr lang="en-GB" dirty="0"/>
          </a:p>
        </p:txBody>
      </p:sp>
    </p:spTree>
    <p:extLst>
      <p:ext uri="{BB962C8B-B14F-4D97-AF65-F5344CB8AC3E}">
        <p14:creationId xmlns:p14="http://schemas.microsoft.com/office/powerpoint/2010/main" val="3453473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5</a:t>
            </a:fld>
            <a:endParaRPr lang="en-GB" dirty="0"/>
          </a:p>
        </p:txBody>
      </p:sp>
    </p:spTree>
    <p:extLst>
      <p:ext uri="{BB962C8B-B14F-4D97-AF65-F5344CB8AC3E}">
        <p14:creationId xmlns:p14="http://schemas.microsoft.com/office/powerpoint/2010/main" val="3546270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6</a:t>
            </a:fld>
            <a:endParaRPr lang="en-GB" dirty="0"/>
          </a:p>
        </p:txBody>
      </p:sp>
    </p:spTree>
    <p:extLst>
      <p:ext uri="{BB962C8B-B14F-4D97-AF65-F5344CB8AC3E}">
        <p14:creationId xmlns:p14="http://schemas.microsoft.com/office/powerpoint/2010/main" val="1062894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7</a:t>
            </a:fld>
            <a:endParaRPr lang="en-GB" dirty="0"/>
          </a:p>
        </p:txBody>
      </p:sp>
    </p:spTree>
    <p:extLst>
      <p:ext uri="{BB962C8B-B14F-4D97-AF65-F5344CB8AC3E}">
        <p14:creationId xmlns:p14="http://schemas.microsoft.com/office/powerpoint/2010/main" val="4080628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8</a:t>
            </a:fld>
            <a:endParaRPr lang="en-GB" dirty="0"/>
          </a:p>
        </p:txBody>
      </p:sp>
    </p:spTree>
    <p:extLst>
      <p:ext uri="{BB962C8B-B14F-4D97-AF65-F5344CB8AC3E}">
        <p14:creationId xmlns:p14="http://schemas.microsoft.com/office/powerpoint/2010/main" val="3902251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9</a:t>
            </a:fld>
            <a:endParaRPr lang="en-GB" dirty="0"/>
          </a:p>
        </p:txBody>
      </p:sp>
    </p:spTree>
    <p:extLst>
      <p:ext uri="{BB962C8B-B14F-4D97-AF65-F5344CB8AC3E}">
        <p14:creationId xmlns:p14="http://schemas.microsoft.com/office/powerpoint/2010/main" val="807995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n-GB" noProof="0"/>
              <a:t>Click to edit Master title style</a:t>
            </a:r>
            <a:endParaRPr lang="en-GB" noProof="0" dirty="0"/>
          </a:p>
        </p:txBody>
      </p:sp>
      <p:sp>
        <p:nvSpPr>
          <p:cNvPr id="3" name="Subtitle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n-GB" noProof="0"/>
              <a:t>Click to edit Master subtitle style</a:t>
            </a:r>
            <a:endParaRPr lang="en-GB" noProof="0"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0368ACB3-5184-4A99-BD5F-56AB3D3ED2CB}" type="datetime1">
              <a:rPr lang="en-GB" noProof="0" smtClean="0"/>
              <a:t>06/09/2024</a:t>
            </a:fld>
            <a:endParaRPr lang="en-GB"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GB" noProof="0"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272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3B36C4A3-5B12-4119-87D0-8D39FC7D2CC7}" type="datetime1">
              <a:rPr lang="en-GB" noProof="0" smtClean="0"/>
              <a:t>06/09/2024</a:t>
            </a:fld>
            <a:endParaRPr lang="en-GB" noProof="0"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GB" noProof="0"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75201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4EDFADDC-3910-4AC4-A7D8-E898D49EACBB}" type="datetime1">
              <a:rPr lang="en-GB" noProof="0" smtClean="0"/>
              <a:t>06/09/2024</a:t>
            </a:fld>
            <a:endParaRPr lang="en-GB"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GB" noProof="0"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77040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Content Placeholder 2"/>
          <p:cNvSpPr>
            <a:spLocks noGrp="1"/>
          </p:cNvSpPr>
          <p:nvPr>
            <p:ph sz="half" idx="1"/>
          </p:nvPr>
        </p:nvSpPr>
        <p:spPr>
          <a:xfrm>
            <a:off x="1097280" y="2120900"/>
            <a:ext cx="4639736" cy="3748193"/>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Content Placeholder 3"/>
          <p:cNvSpPr>
            <a:spLocks noGrp="1"/>
          </p:cNvSpPr>
          <p:nvPr>
            <p:ph sz="half" idx="2"/>
          </p:nvPr>
        </p:nvSpPr>
        <p:spPr>
          <a:xfrm>
            <a:off x="6515944" y="2120900"/>
            <a:ext cx="4639736" cy="3748194"/>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E6A43A68-8FC1-4445-8F7E-24F318066D59}" type="datetime1">
              <a:rPr lang="en-GB" noProof="0" smtClean="0"/>
              <a:t>06/09/2024</a:t>
            </a:fld>
            <a:endParaRPr lang="en-GB" noProof="0"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GB" noProof="0"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15223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097280" y="2958274"/>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5" name="Text Placeholder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6515944" y="2958273"/>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911E46FA-4696-4713-8781-E2A911F116DE}" type="datetime1">
              <a:rPr lang="en-GB" noProof="0" smtClean="0"/>
              <a:t>06/09/2024</a:t>
            </a:fld>
            <a:endParaRPr lang="en-GB" noProof="0"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GB" noProof="0"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31677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7C5DE13F-0970-4502-808B-8CB987AE3F63}" type="datetime1">
              <a:rPr lang="en-GB" noProof="0" smtClean="0"/>
              <a:t>06/09/2024</a:t>
            </a:fld>
            <a:endParaRPr lang="en-GB" noProof="0"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GB" noProof="0"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04226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55606A57-68D4-474F-B9B9-5693AEFA2B02}" type="datetime1">
              <a:rPr lang="en-GB" noProof="0" smtClean="0"/>
              <a:t>06/09/2024</a:t>
            </a:fld>
            <a:endParaRPr lang="en-GB"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44072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en-GB" noProof="0"/>
              <a:t>Click to edit Master title style</a:t>
            </a:r>
            <a:endParaRPr lang="en-GB" noProof="0" dirty="0"/>
          </a:p>
        </p:txBody>
      </p:sp>
      <p:sp>
        <p:nvSpPr>
          <p:cNvPr id="3" name="Content Placeholder 2"/>
          <p:cNvSpPr>
            <a:spLocks noGrp="1"/>
          </p:cNvSpPr>
          <p:nvPr>
            <p:ph idx="1"/>
          </p:nvPr>
        </p:nvSpPr>
        <p:spPr>
          <a:xfrm>
            <a:off x="5458984" y="812799"/>
            <a:ext cx="5928344" cy="5294757"/>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Text Placeholder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a:xfrm>
            <a:off x="643464" y="6446520"/>
            <a:ext cx="3517568" cy="365125"/>
          </a:xfrm>
        </p:spPr>
        <p:txBody>
          <a:bodyPr rtlCol="0"/>
          <a:lstStyle>
            <a:lvl1pPr algn="l">
              <a:defRPr/>
            </a:lvl1pPr>
          </a:lstStyle>
          <a:p>
            <a:pPr rtl="0"/>
            <a:fld id="{A5E309D9-8F57-4FD2-8AD3-41D0AF2176EB}" type="datetime1">
              <a:rPr lang="en-GB" noProof="0" smtClean="0"/>
              <a:t>06/09/2024</a:t>
            </a:fld>
            <a:endParaRPr lang="en-GB" noProof="0" dirty="0"/>
          </a:p>
        </p:txBody>
      </p:sp>
      <p:sp>
        <p:nvSpPr>
          <p:cNvPr id="6" name="Footer Placeholder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GB" noProof="0" dirty="0"/>
          </a:p>
        </p:txBody>
      </p:sp>
      <p:sp>
        <p:nvSpPr>
          <p:cNvPr id="7" name="Slide Number Placeholder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GB" noProof="0" smtClean="0"/>
              <a:pPr/>
              <a:t>‹#›</a:t>
            </a:fld>
            <a:endParaRPr lang="en-GB" noProof="0" dirty="0"/>
          </a:p>
        </p:txBody>
      </p:sp>
    </p:spTree>
    <p:extLst>
      <p:ext uri="{BB962C8B-B14F-4D97-AF65-F5344CB8AC3E}">
        <p14:creationId xmlns:p14="http://schemas.microsoft.com/office/powerpoint/2010/main" val="241185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endParaRPr lang="en-GB" noProof="0" dirty="0"/>
          </a:p>
        </p:txBody>
      </p:sp>
      <p:sp>
        <p:nvSpPr>
          <p:cNvPr id="2" name="Title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en-GB" noProof="0"/>
              <a:t>Click to edit Master title style</a:t>
            </a:r>
            <a:endParaRPr lang="en-GB" noProof="0" dirty="0"/>
          </a:p>
        </p:txBody>
      </p:sp>
      <p:sp>
        <p:nvSpPr>
          <p:cNvPr id="4" name="Text Placeholder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lvl1pPr>
              <a:defRPr/>
            </a:lvl1pPr>
          </a:lstStyle>
          <a:p>
            <a:pPr rtl="0"/>
            <a:fld id="{99D67A34-FC9B-417F-A63B-AF7A464D2285}" type="datetime1">
              <a:rPr lang="en-GB" noProof="0" smtClean="0"/>
              <a:t>06/09/2024</a:t>
            </a:fld>
            <a:endParaRPr lang="en-GB" noProof="0" dirty="0"/>
          </a:p>
        </p:txBody>
      </p:sp>
      <p:sp>
        <p:nvSpPr>
          <p:cNvPr id="6" name="Footer Placeholder 5"/>
          <p:cNvSpPr>
            <a:spLocks noGrp="1"/>
          </p:cNvSpPr>
          <p:nvPr>
            <p:ph type="ftr" sz="quarter" idx="11"/>
          </p:nvPr>
        </p:nvSpPr>
        <p:spPr>
          <a:xfrm>
            <a:off x="1097279" y="6446838"/>
            <a:ext cx="6818262" cy="365125"/>
          </a:xfrm>
        </p:spPr>
        <p:txBody>
          <a:bodyPr rtlCol="0"/>
          <a:lstStyle/>
          <a:p>
            <a:pPr algn="l" rtl="0"/>
            <a:endParaRPr lang="en-GB" noProof="0" dirty="0"/>
          </a:p>
        </p:txBody>
      </p:sp>
      <p:sp>
        <p:nvSpPr>
          <p:cNvPr id="7" name="Slide Number Placeholder 6"/>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88439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Quarter level</a:t>
            </a:r>
          </a:p>
          <a:p>
            <a:pPr lvl="4" rtl="0"/>
            <a:r>
              <a:rPr lang="en-GB" noProof="0"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D1946942-6409-4E4C-8755-EBA7E31F89FB}" type="datetime1">
              <a:rPr lang="en-GB" noProof="0" smtClean="0"/>
              <a:t>06/09/2024</a:t>
            </a:fld>
            <a:endParaRPr lang="en-GB" noProof="0"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GB" noProof="0"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GB" noProof="0" smtClean="0"/>
              <a:t>‹#›</a:t>
            </a:fld>
            <a:endParaRPr lang="en-GB" noProof="0"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7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9.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notesSlide" Target="../notesSlides/notesSlide10.xml"/><Relationship Id="rId7" Type="http://schemas.openxmlformats.org/officeDocument/2006/relationships/diagramQuickStyle" Target="../diagrams/quickStyle9.xml"/><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1.jpeg"/><Relationship Id="rId9" Type="http://schemas.microsoft.com/office/2007/relationships/diagramDrawing" Target="../diagrams/drawing9.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10.xml"/><Relationship Id="rId3" Type="http://schemas.openxmlformats.org/officeDocument/2006/relationships/notesSlide" Target="../notesSlides/notesSlide11.xml"/><Relationship Id="rId7" Type="http://schemas.openxmlformats.org/officeDocument/2006/relationships/diagramQuickStyle" Target="../diagrams/quickStyle10.xml"/><Relationship Id="rId2" Type="http://schemas.openxmlformats.org/officeDocument/2006/relationships/slideLayout" Target="../slideLayouts/slideLayout2.xml"/><Relationship Id="rId1" Type="http://schemas.openxmlformats.org/officeDocument/2006/relationships/themeOverride" Target="../theme/themeOverride10.xml"/><Relationship Id="rId6" Type="http://schemas.openxmlformats.org/officeDocument/2006/relationships/diagramLayout" Target="../diagrams/layout10.xml"/><Relationship Id="rId5" Type="http://schemas.openxmlformats.org/officeDocument/2006/relationships/diagramData" Target="../diagrams/data10.xml"/><Relationship Id="rId4" Type="http://schemas.openxmlformats.org/officeDocument/2006/relationships/image" Target="../media/image1.jpeg"/><Relationship Id="rId9" Type="http://schemas.microsoft.com/office/2007/relationships/diagramDrawing" Target="../diagrams/drawing10.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1.xml"/><Relationship Id="rId3" Type="http://schemas.openxmlformats.org/officeDocument/2006/relationships/notesSlide" Target="../notesSlides/notesSlide12.xml"/><Relationship Id="rId7" Type="http://schemas.openxmlformats.org/officeDocument/2006/relationships/diagramQuickStyle" Target="../diagrams/quickStyle11.xml"/><Relationship Id="rId2" Type="http://schemas.openxmlformats.org/officeDocument/2006/relationships/slideLayout" Target="../slideLayouts/slideLayout2.xml"/><Relationship Id="rId1" Type="http://schemas.openxmlformats.org/officeDocument/2006/relationships/themeOverride" Target="../theme/themeOverride11.xml"/><Relationship Id="rId6" Type="http://schemas.openxmlformats.org/officeDocument/2006/relationships/diagramLayout" Target="../diagrams/layout11.xml"/><Relationship Id="rId5" Type="http://schemas.openxmlformats.org/officeDocument/2006/relationships/diagramData" Target="../diagrams/data11.xml"/><Relationship Id="rId4" Type="http://schemas.openxmlformats.org/officeDocument/2006/relationships/image" Target="../media/image1.jpeg"/><Relationship Id="rId9" Type="http://schemas.microsoft.com/office/2007/relationships/diagramDrawing" Target="../diagrams/drawing1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jpe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notesSlide" Target="../notesSlides/notesSlide3.xml"/><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jpe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notesSlide" Target="../notesSlides/notesSlide5.xml"/><Relationship Id="rId7" Type="http://schemas.openxmlformats.org/officeDocument/2006/relationships/diagramQuickStyle" Target="../diagrams/quickStyle4.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jpeg"/><Relationship Id="rId9" Type="http://schemas.microsoft.com/office/2007/relationships/diagramDrawing" Target="../diagrams/drawing4.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notesSlide" Target="../notesSlides/notesSlide6.xml"/><Relationship Id="rId7" Type="http://schemas.openxmlformats.org/officeDocument/2006/relationships/diagramQuickStyle" Target="../diagrams/quickStyle5.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jpeg"/><Relationship Id="rId9" Type="http://schemas.microsoft.com/office/2007/relationships/diagramDrawing" Target="../diagrams/drawing5.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notesSlide" Target="../notesSlides/notesSlide7.xml"/><Relationship Id="rId7" Type="http://schemas.openxmlformats.org/officeDocument/2006/relationships/diagramQuickStyle" Target="../diagrams/quickStyle6.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jpeg"/><Relationship Id="rId9" Type="http://schemas.microsoft.com/office/2007/relationships/diagramDrawing" Target="../diagrams/drawing6.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notesSlide" Target="../notesSlides/notesSlide8.xml"/><Relationship Id="rId7" Type="http://schemas.openxmlformats.org/officeDocument/2006/relationships/diagramQuickStyle" Target="../diagrams/quickStyle7.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1.jpeg"/><Relationship Id="rId9" Type="http://schemas.microsoft.com/office/2007/relationships/diagramDrawing" Target="../diagrams/drawing7.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notesSlide" Target="../notesSlides/notesSlide9.xml"/><Relationship Id="rId7" Type="http://schemas.openxmlformats.org/officeDocument/2006/relationships/diagramQuickStyle" Target="../diagrams/quickStyle8.xml"/><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1.jpeg"/><Relationship Id="rId9" Type="http://schemas.microsoft.com/office/2007/relationships/diagramDrawing" Target="../diagrams/drawin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drawing of a building&#10;&#10;Description automatically generated">
            <a:extLst>
              <a:ext uri="{FF2B5EF4-FFF2-40B4-BE49-F238E27FC236}">
                <a16:creationId xmlns:a16="http://schemas.microsoft.com/office/drawing/2014/main" id="{1AC574F4-255F-4BBB-8581-077998E185F0}"/>
              </a:ext>
            </a:extLst>
          </p:cNvPr>
          <p:cNvPicPr>
            <a:picLocks noChangeAspect="1"/>
          </p:cNvPicPr>
          <p:nvPr/>
        </p:nvPicPr>
        <p:blipFill rotWithShape="1">
          <a:blip r:embed="rId4"/>
          <a:srcRect l="4673" r="7447" b="-1"/>
          <a:stretch/>
        </p:blipFill>
        <p:spPr>
          <a:xfrm>
            <a:off x="15" y="10"/>
            <a:ext cx="12191985" cy="4578340"/>
          </a:xfrm>
          <a:prstGeom prst="rect">
            <a:avLst/>
          </a:prstGeom>
          <a:noFill/>
        </p:spPr>
      </p:pic>
      <p:sp>
        <p:nvSpPr>
          <p:cNvPr id="2" name="Title 1">
            <a:extLst>
              <a:ext uri="{FF2B5EF4-FFF2-40B4-BE49-F238E27FC236}">
                <a16:creationId xmlns:a16="http://schemas.microsoft.com/office/drawing/2014/main" id="{4010AF38-26DF-48B3-952C-4A9091D6863C}"/>
              </a:ext>
            </a:extLst>
          </p:cNvPr>
          <p:cNvSpPr>
            <a:spLocks noGrp="1"/>
          </p:cNvSpPr>
          <p:nvPr>
            <p:ph type="title"/>
          </p:nvPr>
        </p:nvSpPr>
        <p:spPr>
          <a:xfrm>
            <a:off x="945931" y="4775856"/>
            <a:ext cx="10264993" cy="865941"/>
          </a:xfrm>
        </p:spPr>
        <p:txBody>
          <a:bodyPr rtlCol="0" anchor="b">
            <a:normAutofit/>
          </a:bodyPr>
          <a:lstStyle/>
          <a:p>
            <a:pPr rtl="0"/>
            <a:r>
              <a:rPr lang="en-GB" sz="6000" dirty="0"/>
              <a:t>Welcome to Year 3</a:t>
            </a:r>
          </a:p>
        </p:txBody>
      </p:sp>
      <p:sp>
        <p:nvSpPr>
          <p:cNvPr id="3" name="Subtitle 2">
            <a:extLst>
              <a:ext uri="{FF2B5EF4-FFF2-40B4-BE49-F238E27FC236}">
                <a16:creationId xmlns:a16="http://schemas.microsoft.com/office/drawing/2014/main" id="{37FC2D8F-56D2-4ADF-B439-0E09E7C37894}"/>
              </a:ext>
            </a:extLst>
          </p:cNvPr>
          <p:cNvSpPr>
            <a:spLocks noGrp="1"/>
          </p:cNvSpPr>
          <p:nvPr>
            <p:ph type="body" sz="half" idx="2"/>
          </p:nvPr>
        </p:nvSpPr>
        <p:spPr>
          <a:xfrm>
            <a:off x="945931" y="5641797"/>
            <a:ext cx="10113264" cy="609600"/>
          </a:xfrm>
        </p:spPr>
        <p:txBody>
          <a:bodyPr rtlCol="0">
            <a:normAutofit/>
          </a:bodyPr>
          <a:lstStyle/>
          <a:p>
            <a:pPr rtl="0"/>
            <a:r>
              <a:rPr lang="en-GB" sz="2000" dirty="0"/>
              <a:t>Miss Garda </a:t>
            </a:r>
          </a:p>
        </p:txBody>
      </p:sp>
      <p:pic>
        <p:nvPicPr>
          <p:cNvPr id="9" name="Picture 8" descr="Cartoon a cartoon of a person waving&#10;&#10;Description automatically generated">
            <a:extLst>
              <a:ext uri="{FF2B5EF4-FFF2-40B4-BE49-F238E27FC236}">
                <a16:creationId xmlns:a16="http://schemas.microsoft.com/office/drawing/2014/main" id="{27E67272-CF3A-3FE5-8A0B-7A84C35A0C28}"/>
              </a:ext>
            </a:extLst>
          </p:cNvPr>
          <p:cNvPicPr>
            <a:picLocks noChangeAspect="1"/>
          </p:cNvPicPr>
          <p:nvPr/>
        </p:nvPicPr>
        <p:blipFill rotWithShape="1">
          <a:blip r:embed="rId5"/>
          <a:srcRect l="28756" r="22818" b="2488"/>
          <a:stretch/>
        </p:blipFill>
        <p:spPr>
          <a:xfrm>
            <a:off x="7878237" y="2289180"/>
            <a:ext cx="2272368" cy="4575725"/>
          </a:xfrm>
          <a:prstGeom prst="rect">
            <a:avLst/>
          </a:prstGeom>
        </p:spPr>
      </p:pic>
    </p:spTree>
    <p:extLst>
      <p:ext uri="{BB962C8B-B14F-4D97-AF65-F5344CB8AC3E}">
        <p14:creationId xmlns:p14="http://schemas.microsoft.com/office/powerpoint/2010/main" val="391274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32331"/>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Stationary</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FC8CBB-B8A0-45E0-AF13-E9C5C9B15464}"/>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EFB25A60-643F-4B1D-BAAF-DE0E715523A4}"/>
              </a:ext>
            </a:extLst>
          </p:cNvPr>
          <p:cNvSpPr txBox="1"/>
          <p:nvPr/>
        </p:nvSpPr>
        <p:spPr>
          <a:xfrm>
            <a:off x="1186962" y="2273400"/>
            <a:ext cx="9908075" cy="646331"/>
          </a:xfrm>
          <a:prstGeom prst="rect">
            <a:avLst/>
          </a:prstGeom>
          <a:noFill/>
        </p:spPr>
        <p:txBody>
          <a:bodyPr wrap="square" rtlCol="0">
            <a:spAutoFit/>
          </a:bodyPr>
          <a:lstStyle/>
          <a:p>
            <a:r>
              <a:rPr lang="en-GB" b="0" i="0" u="none" strike="noStrike" dirty="0">
                <a:solidFill>
                  <a:srgbClr val="000000"/>
                </a:solidFill>
                <a:effectLst/>
                <a:latin typeface="+mj-lt"/>
              </a:rPr>
              <a:t>In Year 3, stationary is provided for all pupils. Therefore, there is no need for children to bring their own stationary supplies.</a:t>
            </a:r>
            <a:endParaRPr lang="en-GB" dirty="0">
              <a:latin typeface="+mj-lt"/>
            </a:endParaRPr>
          </a:p>
        </p:txBody>
      </p:sp>
    </p:spTree>
    <p:extLst>
      <p:ext uri="{BB962C8B-B14F-4D97-AF65-F5344CB8AC3E}">
        <p14:creationId xmlns:p14="http://schemas.microsoft.com/office/powerpoint/2010/main" val="4030073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21821"/>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Playtime snacks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A7AAF3-37D1-461D-BD9A-54DE2D488F7A}"/>
              </a:ext>
            </a:extLst>
          </p:cNvPr>
          <p:cNvSpPr txBox="1"/>
          <p:nvPr/>
        </p:nvSpPr>
        <p:spPr>
          <a:xfrm>
            <a:off x="1186962" y="2224454"/>
            <a:ext cx="9908075" cy="2092881"/>
          </a:xfrm>
          <a:prstGeom prst="rect">
            <a:avLst/>
          </a:prstGeom>
          <a:noFill/>
        </p:spPr>
        <p:txBody>
          <a:bodyPr wrap="square" rtlCol="0">
            <a:spAutoFit/>
          </a:bodyPr>
          <a:lstStyle/>
          <a:p>
            <a:pPr algn="l"/>
            <a:r>
              <a:rPr lang="en-GB" b="0" i="0" u="none" strike="noStrike" dirty="0">
                <a:solidFill>
                  <a:srgbClr val="000000"/>
                </a:solidFill>
                <a:effectLst/>
                <a:latin typeface="+mj-lt"/>
              </a:rPr>
              <a:t>In Year 3, pupils have the option to purchase toast for £1 per week, payable on Monday mornings. Alternatively, you can pay for toast on a termly basis at the office.</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If your child does not wish to have toast, they are welcome to bring their own healthy snack, ensuring it does not contain nuts.</a:t>
            </a:r>
          </a:p>
          <a:p>
            <a:endParaRPr lang="en-GB" sz="2000" dirty="0">
              <a:latin typeface="+mj-lt"/>
            </a:endParaRPr>
          </a:p>
          <a:p>
            <a:endParaRPr lang="en-GB" sz="2000" dirty="0">
              <a:latin typeface="+mj-lt"/>
            </a:endParaRPr>
          </a:p>
        </p:txBody>
      </p:sp>
    </p:spTree>
    <p:extLst>
      <p:ext uri="{BB962C8B-B14F-4D97-AF65-F5344CB8AC3E}">
        <p14:creationId xmlns:p14="http://schemas.microsoft.com/office/powerpoint/2010/main" val="152471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42841"/>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Communication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4B817625-3DBC-4CF4-9AC3-DB17D071FFF3}"/>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97517F1-9866-43AE-A645-432F01609038}"/>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17E2A8F6-577B-4E4E-B53A-2A99FB566DF6}"/>
              </a:ext>
            </a:extLst>
          </p:cNvPr>
          <p:cNvSpPr txBox="1"/>
          <p:nvPr/>
        </p:nvSpPr>
        <p:spPr>
          <a:xfrm>
            <a:off x="1094888" y="2126681"/>
            <a:ext cx="9908075" cy="3170099"/>
          </a:xfrm>
          <a:prstGeom prst="rect">
            <a:avLst/>
          </a:prstGeom>
          <a:noFill/>
        </p:spPr>
        <p:txBody>
          <a:bodyPr wrap="square" rtlCol="0">
            <a:spAutoFit/>
          </a:bodyPr>
          <a:lstStyle/>
          <a:p>
            <a:r>
              <a:rPr lang="en-GB" sz="2000" dirty="0">
                <a:latin typeface="+mj-lt"/>
              </a:rPr>
              <a:t>To contact myself you may use Dojo. These messages may not be responded to immediately as I may be in lesson time. </a:t>
            </a:r>
          </a:p>
          <a:p>
            <a:endParaRPr lang="en-GB" sz="2000" dirty="0">
              <a:latin typeface="+mj-lt"/>
            </a:endParaRPr>
          </a:p>
          <a:p>
            <a:r>
              <a:rPr lang="en-GB" sz="2000" dirty="0">
                <a:latin typeface="+mj-lt"/>
              </a:rPr>
              <a:t>Dojos are monitored and responded to in school hours between 8:30 and 4pm. If your query is of a more pressing nature, please email or call the office to leave a message for me. </a:t>
            </a:r>
          </a:p>
          <a:p>
            <a:endParaRPr lang="en-GB" sz="2000" dirty="0">
              <a:latin typeface="+mj-lt"/>
            </a:endParaRPr>
          </a:p>
          <a:p>
            <a:r>
              <a:rPr lang="en-GB" sz="2000" dirty="0">
                <a:latin typeface="+mj-lt"/>
              </a:rPr>
              <a:t>Absences and illnesses can be emailed to Mrs Peacock or Mrs Pantlin on… or phoned through the school office 01772 864550. Mrs Peacock and Mrs Pantlin are also available on Dojo. </a:t>
            </a:r>
          </a:p>
        </p:txBody>
      </p:sp>
    </p:spTree>
    <p:extLst>
      <p:ext uri="{BB962C8B-B14F-4D97-AF65-F5344CB8AC3E}">
        <p14:creationId xmlns:p14="http://schemas.microsoft.com/office/powerpoint/2010/main" val="529525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drawing of a building&#10;&#10;Description automatically generated">
            <a:extLst>
              <a:ext uri="{FF2B5EF4-FFF2-40B4-BE49-F238E27FC236}">
                <a16:creationId xmlns:a16="http://schemas.microsoft.com/office/drawing/2014/main" id="{1AC574F4-255F-4BBB-8581-077998E185F0}"/>
              </a:ext>
            </a:extLst>
          </p:cNvPr>
          <p:cNvPicPr>
            <a:picLocks noChangeAspect="1"/>
          </p:cNvPicPr>
          <p:nvPr/>
        </p:nvPicPr>
        <p:blipFill rotWithShape="1">
          <a:blip r:embed="rId3"/>
          <a:srcRect l="4673" r="7447" b="-1"/>
          <a:stretch/>
        </p:blipFill>
        <p:spPr>
          <a:xfrm>
            <a:off x="15" y="10"/>
            <a:ext cx="12191985" cy="4578340"/>
          </a:xfrm>
          <a:prstGeom prst="rect">
            <a:avLst/>
          </a:prstGeom>
          <a:noFill/>
        </p:spPr>
      </p:pic>
      <p:sp>
        <p:nvSpPr>
          <p:cNvPr id="2" name="Title 1">
            <a:extLst>
              <a:ext uri="{FF2B5EF4-FFF2-40B4-BE49-F238E27FC236}">
                <a16:creationId xmlns:a16="http://schemas.microsoft.com/office/drawing/2014/main" id="{4010AF38-26DF-48B3-952C-4A9091D6863C}"/>
              </a:ext>
            </a:extLst>
          </p:cNvPr>
          <p:cNvSpPr>
            <a:spLocks noGrp="1"/>
          </p:cNvSpPr>
          <p:nvPr>
            <p:ph type="title"/>
          </p:nvPr>
        </p:nvSpPr>
        <p:spPr>
          <a:xfrm>
            <a:off x="101655" y="4708635"/>
            <a:ext cx="10261545" cy="1645411"/>
          </a:xfrm>
        </p:spPr>
        <p:txBody>
          <a:bodyPr rtlCol="0" anchor="b">
            <a:normAutofit/>
          </a:bodyPr>
          <a:lstStyle/>
          <a:p>
            <a:pPr algn="ctr">
              <a:lnSpc>
                <a:spcPct val="100000"/>
              </a:lnSpc>
            </a:pPr>
            <a:r>
              <a:rPr lang="en-GB" sz="3000" dirty="0">
                <a:solidFill>
                  <a:schemeClr val="bg1"/>
                </a:solidFill>
                <a:effectLst/>
              </a:rPr>
              <a:t>I am very fortunate and excited to teach your child again next year; I can’t wait to make Year 3 as fun and enjoyable as Year 2!</a:t>
            </a:r>
            <a:endParaRPr lang="en-GB" sz="3000" b="1" dirty="0">
              <a:solidFill>
                <a:schemeClr val="bg1"/>
              </a:solidFill>
            </a:endParaRPr>
          </a:p>
        </p:txBody>
      </p:sp>
      <p:pic>
        <p:nvPicPr>
          <p:cNvPr id="9" name="Picture 8" descr="Cartoon a cartoon of a person waving&#10;&#10;Description automatically generated">
            <a:extLst>
              <a:ext uri="{FF2B5EF4-FFF2-40B4-BE49-F238E27FC236}">
                <a16:creationId xmlns:a16="http://schemas.microsoft.com/office/drawing/2014/main" id="{27E67272-CF3A-3FE5-8A0B-7A84C35A0C28}"/>
              </a:ext>
            </a:extLst>
          </p:cNvPr>
          <p:cNvPicPr>
            <a:picLocks noChangeAspect="1"/>
          </p:cNvPicPr>
          <p:nvPr/>
        </p:nvPicPr>
        <p:blipFill rotWithShape="1">
          <a:blip r:embed="rId4"/>
          <a:srcRect l="28756" r="22818" b="2488"/>
          <a:stretch/>
        </p:blipFill>
        <p:spPr>
          <a:xfrm>
            <a:off x="9919632" y="2282265"/>
            <a:ext cx="2272368" cy="4575725"/>
          </a:xfrm>
          <a:prstGeom prst="rect">
            <a:avLst/>
          </a:prstGeom>
        </p:spPr>
      </p:pic>
    </p:spTree>
    <p:extLst>
      <p:ext uri="{BB962C8B-B14F-4D97-AF65-F5344CB8AC3E}">
        <p14:creationId xmlns:p14="http://schemas.microsoft.com/office/powerpoint/2010/main" val="3177334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11310"/>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Welcome to Year 3!</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219200" y="2126253"/>
            <a:ext cx="10454481" cy="2616101"/>
          </a:xfrm>
          <a:prstGeom prst="rect">
            <a:avLst/>
          </a:prstGeom>
          <a:noFill/>
        </p:spPr>
        <p:txBody>
          <a:bodyPr wrap="square" rtlCol="0">
            <a:spAutoFit/>
          </a:bodyPr>
          <a:lstStyle/>
          <a:p>
            <a:r>
              <a:rPr lang="en-GB" dirty="0">
                <a:latin typeface="+mj-lt"/>
              </a:rPr>
              <a:t>This year is an important one for your child as they make the transition from Key Stage One to Key Stage Two. Your child will cement their learning from Year Two and begin to build upon these foundations as they embark on a journey of creativity, independence and the fresh challenges of their next phase of schooling. Despite the introduction of more challenging material and concepts, we are still maintaining elements of fun and a diverse learning environment, giving the children the opportunity to apply their growing knowledge. </a:t>
            </a:r>
          </a:p>
          <a:p>
            <a:endParaRPr lang="en-GB" dirty="0">
              <a:latin typeface="+mj-lt"/>
            </a:endParaRPr>
          </a:p>
          <a:p>
            <a:r>
              <a:rPr lang="en-GB" dirty="0">
                <a:latin typeface="+mj-lt"/>
              </a:rPr>
              <a:t>In Year Three we promote a love of learning in a range of challenging and engaging topics! </a:t>
            </a:r>
          </a:p>
          <a:p>
            <a:endParaRPr lang="en-GB" sz="2000" dirty="0">
              <a:latin typeface="+mj-lt"/>
            </a:endParaRPr>
          </a:p>
        </p:txBody>
      </p:sp>
    </p:spTree>
    <p:extLst>
      <p:ext uri="{BB962C8B-B14F-4D97-AF65-F5344CB8AC3E}">
        <p14:creationId xmlns:p14="http://schemas.microsoft.com/office/powerpoint/2010/main" val="1422265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11310"/>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Daily Routines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219200" y="2126253"/>
            <a:ext cx="10454481" cy="2893100"/>
          </a:xfrm>
          <a:prstGeom prst="rect">
            <a:avLst/>
          </a:prstGeom>
          <a:noFill/>
        </p:spPr>
        <p:txBody>
          <a:bodyPr wrap="square" rtlCol="0">
            <a:spAutoFit/>
          </a:bodyPr>
          <a:lstStyle/>
          <a:p>
            <a:pPr algn="l"/>
            <a:r>
              <a:rPr lang="en-GB" b="0" i="0" u="none" strike="noStrike" dirty="0">
                <a:solidFill>
                  <a:srgbClr val="000000"/>
                </a:solidFill>
                <a:effectLst/>
                <a:latin typeface="+mj-lt"/>
              </a:rPr>
              <a:t>The school doors open at 8:45 AM and remain open until 8:55 AM. Our school day begins with either a Morning Maths Challenge or Handwriting Practice to engage the pupils from the start.</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In the morning, your child will focus on core subjects, including Maths and English. In the afternoon, they will broaden their learning through foundation subjects such as Geography, History, Computing, Religious Education (RE), Design and Technology (DT), Physical Education (PE), Music, Art, Science, and Personal, Social, Health, and Economic (PSHE) education.</a:t>
            </a:r>
          </a:p>
          <a:p>
            <a:endParaRPr lang="en-GB" sz="2000" dirty="0">
              <a:latin typeface="+mj-lt"/>
            </a:endParaRPr>
          </a:p>
        </p:txBody>
      </p:sp>
    </p:spTree>
    <p:extLst>
      <p:ext uri="{BB962C8B-B14F-4D97-AF65-F5344CB8AC3E}">
        <p14:creationId xmlns:p14="http://schemas.microsoft.com/office/powerpoint/2010/main" val="3608042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0"/>
            <a:ext cx="12192000" cy="6411310"/>
          </a:xfrm>
          <a:prstGeom prst="rect">
            <a:avLst/>
          </a:prstGeom>
        </p:spPr>
      </p:pic>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096963" y="1046978"/>
            <a:ext cx="10454481" cy="4062651"/>
          </a:xfrm>
          <a:prstGeom prst="rect">
            <a:avLst/>
          </a:prstGeom>
          <a:noFill/>
        </p:spPr>
        <p:txBody>
          <a:bodyPr wrap="square" rtlCol="0">
            <a:spAutoFit/>
          </a:bodyPr>
          <a:lstStyle/>
          <a:p>
            <a:endParaRPr lang="en-GB" dirty="0">
              <a:solidFill>
                <a:srgbClr val="000000"/>
              </a:solidFill>
              <a:latin typeface="Bookman Old Style" panose="02050604050505020204" pitchFamily="18" charset="0"/>
            </a:endParaRPr>
          </a:p>
          <a:p>
            <a:endParaRPr lang="en-GB" sz="2000" dirty="0">
              <a:solidFill>
                <a:srgbClr val="000000"/>
              </a:solidFill>
              <a:latin typeface="Bookman Old Style" panose="02050604050505020204" pitchFamily="18" charset="0"/>
            </a:endParaRPr>
          </a:p>
          <a:p>
            <a:endParaRPr lang="en-GB" sz="2000" dirty="0">
              <a:solidFill>
                <a:srgbClr val="000000"/>
              </a:solidFill>
              <a:latin typeface="Bookman Old Style" panose="02050604050505020204" pitchFamily="18" charset="0"/>
            </a:endParaRPr>
          </a:p>
          <a:p>
            <a:pPr algn="l"/>
            <a:r>
              <a:rPr lang="en-GB" b="0" i="0" u="none" strike="noStrike" dirty="0">
                <a:solidFill>
                  <a:srgbClr val="000000"/>
                </a:solidFill>
                <a:effectLst/>
                <a:latin typeface="+mj-lt"/>
              </a:rPr>
              <a:t>At the beginning of the year, pupils collaboratively create their own set of rules linked to Ready, Safe and Respect. These rules guide our classroom environment and help foster a positive and supportive school community.</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In Year 3 we will be closely observing and encouraging pupils to adhere to these rules. Positive behaviour is recognised and celebrated by moving pupils up the behaviour chart. </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At St. Peter's, we prioritise positive reinforcement. Our goal is for all pupils to achieve outstanding behaviour throughout the week. When this is accomplished, the class earns a reward, which they collectively choose along with receiving an Outstanding card!</a:t>
            </a:r>
          </a:p>
          <a:p>
            <a:endParaRPr lang="en-GB" sz="2000" dirty="0">
              <a:latin typeface="+mj-lt"/>
            </a:endParaRPr>
          </a:p>
        </p:txBody>
      </p:sp>
    </p:spTree>
    <p:extLst>
      <p:ext uri="{BB962C8B-B14F-4D97-AF65-F5344CB8AC3E}">
        <p14:creationId xmlns:p14="http://schemas.microsoft.com/office/powerpoint/2010/main" val="58419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8074" y="0"/>
            <a:ext cx="12200074" cy="6411310"/>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1096963" y="1932575"/>
            <a:ext cx="9949264" cy="3447098"/>
          </a:xfrm>
          <a:prstGeom prst="rect">
            <a:avLst/>
          </a:prstGeom>
          <a:noFill/>
        </p:spPr>
        <p:txBody>
          <a:bodyPr wrap="square" lIns="91440" tIns="45720" rIns="91440" bIns="45720" rtlCol="0" anchor="t">
            <a:spAutoFit/>
          </a:bodyPr>
          <a:lstStyle/>
          <a:p>
            <a:r>
              <a:rPr lang="en-GB" sz="2000" dirty="0">
                <a:latin typeface="+mj-lt"/>
              </a:rPr>
              <a:t>I</a:t>
            </a:r>
            <a:r>
              <a:rPr lang="en-GB" dirty="0">
                <a:latin typeface="+mj-lt"/>
              </a:rPr>
              <a:t>n Year 3 we have different topics for each term:</a:t>
            </a:r>
          </a:p>
          <a:p>
            <a:endParaRPr lang="en-GB" dirty="0">
              <a:latin typeface="+mj-lt"/>
            </a:endParaRPr>
          </a:p>
          <a:p>
            <a:r>
              <a:rPr lang="en-GB" dirty="0">
                <a:latin typeface="+mj-lt"/>
              </a:rPr>
              <a:t>Autumn Term - Stone Age to Iron Age </a:t>
            </a:r>
          </a:p>
          <a:p>
            <a:r>
              <a:rPr lang="en-GB" dirty="0">
                <a:latin typeface="+mj-lt"/>
              </a:rPr>
              <a:t>     </a:t>
            </a:r>
          </a:p>
          <a:p>
            <a:r>
              <a:rPr lang="en-GB" dirty="0">
                <a:latin typeface="+mj-lt"/>
              </a:rPr>
              <a:t>Spring Term – Romans </a:t>
            </a:r>
          </a:p>
          <a:p>
            <a:endParaRPr lang="en-GB" dirty="0">
              <a:latin typeface="+mj-lt"/>
            </a:endParaRPr>
          </a:p>
          <a:p>
            <a:r>
              <a:rPr lang="en-GB" dirty="0">
                <a:latin typeface="+mj-lt"/>
              </a:rPr>
              <a:t>Summer Term – Nick Park </a:t>
            </a:r>
          </a:p>
          <a:p>
            <a:endParaRPr lang="en-GB" dirty="0">
              <a:latin typeface="+mj-lt"/>
            </a:endParaRPr>
          </a:p>
          <a:p>
            <a:r>
              <a:rPr lang="en-GB" b="0" i="0" u="none" strike="noStrike" dirty="0">
                <a:solidFill>
                  <a:srgbClr val="000000"/>
                </a:solidFill>
                <a:effectLst/>
                <a:latin typeface="+mj-lt"/>
              </a:rPr>
              <a:t>Each term, you will receive a curriculum newsletter detailing the knowledge and skills to be taught in each subject. These newsletters will provide you with an overview of the topics your child will be learning, ensuring you are well-informed about their educational journey.</a:t>
            </a:r>
            <a:endParaRPr lang="en-GB" dirty="0">
              <a:latin typeface="+mj-lt"/>
            </a:endParaRPr>
          </a:p>
        </p:txBody>
      </p:sp>
    </p:spTree>
    <p:extLst>
      <p:ext uri="{BB962C8B-B14F-4D97-AF65-F5344CB8AC3E}">
        <p14:creationId xmlns:p14="http://schemas.microsoft.com/office/powerpoint/2010/main" val="2717804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53352"/>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Assessments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3AC87B41-4B9C-4FF8-955E-4F38B664DF80}"/>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425F5CB-9AB7-4DAF-BD0E-8201548252DE}"/>
              </a:ext>
            </a:extLst>
          </p:cNvPr>
          <p:cNvSpPr txBox="1"/>
          <p:nvPr/>
        </p:nvSpPr>
        <p:spPr>
          <a:xfrm>
            <a:off x="1096963" y="2023963"/>
            <a:ext cx="9908075" cy="2308324"/>
          </a:xfrm>
          <a:prstGeom prst="rect">
            <a:avLst/>
          </a:prstGeom>
          <a:noFill/>
        </p:spPr>
        <p:txBody>
          <a:bodyPr wrap="square" rtlCol="0">
            <a:spAutoFit/>
          </a:bodyPr>
          <a:lstStyle/>
          <a:p>
            <a:pPr algn="l"/>
            <a:r>
              <a:rPr lang="en-GB" b="0" i="0" u="none" strike="noStrike" dirty="0">
                <a:solidFill>
                  <a:srgbClr val="000000"/>
                </a:solidFill>
                <a:effectLst/>
                <a:latin typeface="+mj-lt"/>
              </a:rPr>
              <a:t>Each term, we will conduct NFER assessments to evaluate pupil attainment. These results will be shared with you </a:t>
            </a:r>
            <a:r>
              <a:rPr lang="en-GB" dirty="0">
                <a:solidFill>
                  <a:srgbClr val="000000"/>
                </a:solidFill>
                <a:latin typeface="+mj-lt"/>
              </a:rPr>
              <a:t>via your child’s</a:t>
            </a:r>
            <a:r>
              <a:rPr lang="en-GB" b="0" i="0" u="none" strike="noStrike" dirty="0">
                <a:solidFill>
                  <a:srgbClr val="000000"/>
                </a:solidFill>
                <a:effectLst/>
                <a:latin typeface="+mj-lt"/>
              </a:rPr>
              <a:t> school reports, providing a clear picture of your child's progress and areas of strength.</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At the start of each new maths unit, your child will complete a pre-assessment to identify their existing knowledge and any areas that may require additional support. At the conclusion of each unit, pupils will participate in an end-of-unit assessment to gauge their understanding and mastery of the material covered.</a:t>
            </a:r>
          </a:p>
        </p:txBody>
      </p:sp>
    </p:spTree>
    <p:extLst>
      <p:ext uri="{BB962C8B-B14F-4D97-AF65-F5344CB8AC3E}">
        <p14:creationId xmlns:p14="http://schemas.microsoft.com/office/powerpoint/2010/main" val="217341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11310"/>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Homework Expectations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91454FB2-4D3F-4A0D-9D57-8D456719426B}"/>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A84E5C72-7DB7-4F9C-8B6E-801149F67CDD}"/>
              </a:ext>
            </a:extLst>
          </p:cNvPr>
          <p:cNvSpPr txBox="1"/>
          <p:nvPr/>
        </p:nvSpPr>
        <p:spPr>
          <a:xfrm>
            <a:off x="1096964" y="2023963"/>
            <a:ext cx="9953074" cy="3970318"/>
          </a:xfrm>
          <a:prstGeom prst="rect">
            <a:avLst/>
          </a:prstGeom>
          <a:noFill/>
        </p:spPr>
        <p:txBody>
          <a:bodyPr wrap="square" rtlCol="0">
            <a:spAutoFit/>
          </a:bodyPr>
          <a:lstStyle/>
          <a:p>
            <a:pPr algn="l"/>
            <a:r>
              <a:rPr lang="en-GB" dirty="0">
                <a:solidFill>
                  <a:srgbClr val="000000"/>
                </a:solidFill>
                <a:latin typeface="+mj-lt"/>
              </a:rPr>
              <a:t>H</a:t>
            </a:r>
            <a:r>
              <a:rPr lang="en-GB" b="0" i="0" u="none" strike="noStrike" dirty="0">
                <a:solidFill>
                  <a:srgbClr val="000000"/>
                </a:solidFill>
                <a:effectLst/>
                <a:latin typeface="+mj-lt"/>
              </a:rPr>
              <a:t>omework will be handed out every Friday and must be returned by the following </a:t>
            </a:r>
            <a:r>
              <a:rPr lang="en-GB" dirty="0">
                <a:solidFill>
                  <a:srgbClr val="000000"/>
                </a:solidFill>
                <a:latin typeface="+mj-lt"/>
              </a:rPr>
              <a:t>Thursday</a:t>
            </a:r>
            <a:r>
              <a:rPr lang="en-GB" b="0" i="0" u="none" strike="noStrike" dirty="0">
                <a:solidFill>
                  <a:srgbClr val="000000"/>
                </a:solidFill>
                <a:effectLst/>
                <a:latin typeface="+mj-lt"/>
              </a:rPr>
              <a:t>. Each week, your child will receive an English task, typically a comprehension activity or SPAG (Spelling, Punctuation, and Grammar) activity, along with a Maths task that aligns with the concepts covered in the previous or current week.</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In Year 3, your child will be introduced to a new Maths learning platform called 'Complete Maths Tutor.' Additionally, pupils are encouraged to continue using TTRockStars to support their timetables.</a:t>
            </a:r>
          </a:p>
          <a:p>
            <a:pPr algn="l"/>
            <a:endParaRPr lang="en-GB" b="0" i="0" u="none" strike="noStrike" dirty="0">
              <a:solidFill>
                <a:srgbClr val="000000"/>
              </a:solidFill>
              <a:effectLst/>
              <a:latin typeface="+mj-lt"/>
            </a:endParaRPr>
          </a:p>
          <a:p>
            <a:pPr algn="l"/>
            <a:r>
              <a:rPr lang="en-GB" b="0" i="0" u="none" strike="noStrike" dirty="0">
                <a:solidFill>
                  <a:srgbClr val="000000"/>
                </a:solidFill>
                <a:effectLst/>
                <a:latin typeface="+mj-lt"/>
              </a:rPr>
              <a:t>Furthermore, your child will also bring home a Termly Choice homework. This set of tasks focuses on various creative activities related to the foundation subjects. These activities are designed to complement the topics studied in class, providing an opportunity for you and your child to explore these subjects in greater depth together.</a:t>
            </a:r>
          </a:p>
        </p:txBody>
      </p:sp>
    </p:spTree>
    <p:extLst>
      <p:ext uri="{BB962C8B-B14F-4D97-AF65-F5344CB8AC3E}">
        <p14:creationId xmlns:p14="http://schemas.microsoft.com/office/powerpoint/2010/main" val="192718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32331"/>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PE days and physical activities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094889" y="2224454"/>
            <a:ext cx="10000148" cy="2862322"/>
          </a:xfrm>
          <a:prstGeom prst="rect">
            <a:avLst/>
          </a:prstGeom>
          <a:noFill/>
        </p:spPr>
        <p:txBody>
          <a:bodyPr wrap="square" rtlCol="0">
            <a:spAutoFit/>
          </a:bodyPr>
          <a:lstStyle/>
          <a:p>
            <a:r>
              <a:rPr lang="en-GB" dirty="0">
                <a:latin typeface="+mj-lt"/>
              </a:rPr>
              <a:t>PE days are on Wednesday. </a:t>
            </a:r>
          </a:p>
          <a:p>
            <a:endParaRPr lang="en-GB" dirty="0">
              <a:latin typeface="+mj-lt"/>
            </a:endParaRPr>
          </a:p>
          <a:p>
            <a:r>
              <a:rPr lang="en-GB" dirty="0">
                <a:latin typeface="+mj-lt"/>
              </a:rPr>
              <a:t>Every day your child will have 15 minutes of additional physical movement to refresh concentration and provide a brain break from learning. This may happen in one 15-minute block, or some days broken down into smaller sessions perhaps three 5-minute blocks over the day.</a:t>
            </a:r>
          </a:p>
          <a:p>
            <a:endParaRPr lang="en-GB" dirty="0">
              <a:latin typeface="+mj-lt"/>
            </a:endParaRPr>
          </a:p>
          <a:p>
            <a:r>
              <a:rPr lang="en-GB" dirty="0">
                <a:latin typeface="+mj-lt"/>
              </a:rPr>
              <a:t>Children must not wear any kind of jewellery especially earrings in PE lessons.</a:t>
            </a:r>
          </a:p>
          <a:p>
            <a:r>
              <a:rPr lang="en-GB" dirty="0">
                <a:latin typeface="+mj-lt"/>
              </a:rPr>
              <a:t> </a:t>
            </a:r>
          </a:p>
          <a:p>
            <a:r>
              <a:rPr lang="en-GB" dirty="0">
                <a:latin typeface="+mj-lt"/>
              </a:rPr>
              <a:t>Pupils with medium/long hair are reminded to tie it up securely.</a:t>
            </a:r>
          </a:p>
        </p:txBody>
      </p:sp>
    </p:spTree>
    <p:extLst>
      <p:ext uri="{BB962C8B-B14F-4D97-AF65-F5344CB8AC3E}">
        <p14:creationId xmlns:p14="http://schemas.microsoft.com/office/powerpoint/2010/main" val="204326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6432331"/>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Learning in Nature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24784236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F76951C1-B28E-4CCC-934E-97B2498EF50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67F98306-8F9A-4FA0-BC89-2E29B2483511}"/>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007F973F-CFD4-4D65-963D-BC3324460C27}"/>
              </a:ext>
            </a:extLst>
          </p:cNvPr>
          <p:cNvSpPr txBox="1"/>
          <p:nvPr/>
        </p:nvSpPr>
        <p:spPr>
          <a:xfrm>
            <a:off x="1094888" y="2224454"/>
            <a:ext cx="9908075" cy="2554545"/>
          </a:xfrm>
          <a:prstGeom prst="rect">
            <a:avLst/>
          </a:prstGeom>
          <a:noFill/>
        </p:spPr>
        <p:txBody>
          <a:bodyPr wrap="square" rtlCol="0">
            <a:spAutoFit/>
          </a:bodyPr>
          <a:lstStyle/>
          <a:p>
            <a:r>
              <a:rPr lang="en-GB" sz="2000" dirty="0">
                <a:latin typeface="+mj-lt"/>
              </a:rPr>
              <a:t>For information regarding Learning in Nature, dates of sessions and kit list please visit the school website. </a:t>
            </a:r>
          </a:p>
          <a:p>
            <a:endParaRPr lang="en-GB" sz="2000" dirty="0">
              <a:latin typeface="+mj-lt"/>
            </a:endParaRPr>
          </a:p>
          <a:p>
            <a:r>
              <a:rPr lang="en-GB" sz="2000" dirty="0">
                <a:latin typeface="+mj-lt"/>
              </a:rPr>
              <a:t>In addition to the school uniform the children may wish to bring an extra coat in especially in the winter months when it is more wet and colder. </a:t>
            </a:r>
          </a:p>
          <a:p>
            <a:endParaRPr lang="en-GB" sz="2000" dirty="0">
              <a:latin typeface="+mj-lt"/>
            </a:endParaRPr>
          </a:p>
          <a:p>
            <a:r>
              <a:rPr lang="en-GB" sz="2000" dirty="0">
                <a:latin typeface="+mj-lt"/>
              </a:rPr>
              <a:t>If your child is wearing shorts, they may wish to have a pair of trousers to slip over the top to protect their legs from branches and nettles. </a:t>
            </a:r>
          </a:p>
        </p:txBody>
      </p:sp>
    </p:spTree>
    <p:extLst>
      <p:ext uri="{BB962C8B-B14F-4D97-AF65-F5344CB8AC3E}">
        <p14:creationId xmlns:p14="http://schemas.microsoft.com/office/powerpoint/2010/main" val="2482546811"/>
      </p:ext>
    </p:extLst>
  </p:cSld>
  <p:clrMapOvr>
    <a:masterClrMapping/>
  </p:clrMapOvr>
</p:sld>
</file>

<file path=ppt/theme/theme1.xml><?xml version="1.0" encoding="utf-8"?>
<a:theme xmlns:a="http://schemas.openxmlformats.org/drawingml/2006/main" name="1_RetrospectVTI">
  <a:themeElements>
    <a:clrScheme name="Custom 34">
      <a:dk1>
        <a:sysClr val="windowText" lastClr="000000"/>
      </a:dk1>
      <a:lt1>
        <a:sysClr val="window" lastClr="FFFFFF"/>
      </a:lt1>
      <a:dk2>
        <a:srgbClr val="39302A"/>
      </a:dk2>
      <a:lt2>
        <a:srgbClr val="E5DEDB"/>
      </a:lt2>
      <a:accent1>
        <a:srgbClr val="EC7016"/>
      </a:accent1>
      <a:accent2>
        <a:srgbClr val="F8931D"/>
      </a:accent2>
      <a:accent3>
        <a:srgbClr val="CE8D3E"/>
      </a:accent3>
      <a:accent4>
        <a:srgbClr val="E64823"/>
      </a:accent4>
      <a:accent5>
        <a:srgbClr val="FFCA08"/>
      </a:accent5>
      <a:accent6>
        <a:srgbClr val="9C6A6A"/>
      </a:accent6>
      <a:hlink>
        <a:srgbClr val="2998E3"/>
      </a:hlink>
      <a:folHlink>
        <a:srgbClr val="7F723D"/>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4286011_TF33845126.potx" id="{25CA2DFD-8B79-42CF-8D2F-EDB0F76572A7}" vid="{81C9C05A-2C90-44AF-8112-DC20AA587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10.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1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2.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3.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4.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5.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6.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7.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8.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9.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638A3B04-B0F3-4C12-A722-52B5CF6D9723}">
  <ds:schemaRefs>
    <ds:schemaRef ds:uri="http://schemas.microsoft.com/sharepoint/v3/contenttype/forms"/>
  </ds:schemaRefs>
</ds:datastoreItem>
</file>

<file path=customXml/itemProps2.xml><?xml version="1.0" encoding="utf-8"?>
<ds:datastoreItem xmlns:ds="http://schemas.openxmlformats.org/officeDocument/2006/customXml" ds:itemID="{1747A963-53E0-44AF-AF13-963FE676C682}">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5B1FD9-3BB6-4DA9-A089-3B68C2323D4F}">
  <ds:schemaRef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http://schemas.microsoft.com/office/infopath/2007/PartnerControls"/>
    <ds:schemaRef ds:uri="http://purl.org/dc/elements/1.1/"/>
    <ds:schemaRef ds:uri="http://schemas.microsoft.com/office/2006/metadata/properties"/>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{8D15C4D8-35D6-4682-8705-9B537F22E355}tf33845126_win32</Template>
  <TotalTime>602</TotalTime>
  <Words>1073</Words>
  <Application>Microsoft Macintosh PowerPoint</Application>
  <PresentationFormat>Widescreen</PresentationFormat>
  <Paragraphs>78</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Bookman Old Style</vt:lpstr>
      <vt:lpstr>Calibri</vt:lpstr>
      <vt:lpstr>Franklin Gothic Book</vt:lpstr>
      <vt:lpstr>1_RetrospectVTI</vt:lpstr>
      <vt:lpstr>Welcome to Year 3</vt:lpstr>
      <vt:lpstr>Welcome to Year 3!</vt:lpstr>
      <vt:lpstr>Daily Routines </vt:lpstr>
      <vt:lpstr>PowerPoint Presentation</vt:lpstr>
      <vt:lpstr>Curriculum </vt:lpstr>
      <vt:lpstr>Assessments</vt:lpstr>
      <vt:lpstr>Homework Expectations </vt:lpstr>
      <vt:lpstr>PE days and physical activities</vt:lpstr>
      <vt:lpstr>Learning in Nature </vt:lpstr>
      <vt:lpstr>Stationary</vt:lpstr>
      <vt:lpstr>Playtime snacks</vt:lpstr>
      <vt:lpstr>Communication </vt:lpstr>
      <vt:lpstr>I am very fortunate and excited to teach your child again next year; I can’t wait to make Year 3 as fun and enjoyable as Year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Natasha Williams</dc:creator>
  <cp:lastModifiedBy>raeesa garda</cp:lastModifiedBy>
  <cp:revision>96</cp:revision>
  <dcterms:created xsi:type="dcterms:W3CDTF">2024-05-17T12:35:37Z</dcterms:created>
  <dcterms:modified xsi:type="dcterms:W3CDTF">2024-09-06T18:01:05Z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