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3.xml" ContentType="application/vnd.openxmlformats-officedocument.themeOverr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4.xml" ContentType="application/vnd.openxmlformats-officedocument.themeOverr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5.xml" ContentType="application/vnd.openxmlformats-officedocument.themeOverr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6.xml" ContentType="application/vnd.openxmlformats-officedocument.themeOverride+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heme/themeOverride7.xml" ContentType="application/vnd.openxmlformats-officedocument.themeOverride+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heme/themeOverride8.xml" ContentType="application/vnd.openxmlformats-officedocument.themeOverride+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heme/themeOverride9.xml" ContentType="application/vnd.openxmlformats-officedocument.themeOverride+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heme/themeOverride10.xml" ContentType="application/vnd.openxmlformats-officedocument.themeOverride+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handoutMasterIdLst>
    <p:handoutMasterId r:id="rId16"/>
  </p:handoutMasterIdLst>
  <p:sldIdLst>
    <p:sldId id="268" r:id="rId5"/>
    <p:sldId id="319" r:id="rId6"/>
    <p:sldId id="321" r:id="rId7"/>
    <p:sldId id="322" r:id="rId8"/>
    <p:sldId id="320" r:id="rId9"/>
    <p:sldId id="315" r:id="rId10"/>
    <p:sldId id="310" r:id="rId11"/>
    <p:sldId id="317" r:id="rId12"/>
    <p:sldId id="316" r:id="rId13"/>
    <p:sldId id="318" r:id="rId14"/>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96323" autoAdjust="0"/>
  </p:normalViewPr>
  <p:slideViewPr>
    <p:cSldViewPr snapToGrid="0">
      <p:cViewPr varScale="1">
        <p:scale>
          <a:sx n="83" d="100"/>
          <a:sy n="83" d="100"/>
        </p:scale>
        <p:origin x="701" y="82"/>
      </p:cViewPr>
      <p:guideLst/>
    </p:cSldViewPr>
  </p:slideViewPr>
  <p:notesTextViewPr>
    <p:cViewPr>
      <p:scale>
        <a:sx n="1" d="1"/>
        <a:sy n="1" d="1"/>
      </p:scale>
      <p:origin x="0" y="0"/>
    </p:cViewPr>
  </p:notesTextViewPr>
  <p:notesViewPr>
    <p:cSldViewPr snapToGrid="0">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AF180C-8747-4427-BB2D-CCDD4EE3F15C}" type="datetime1">
              <a:rPr lang="en-GB" smtClean="0"/>
              <a:t>20/06/2024</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58E7D5-1D06-44F4-BCC5-172DA0E2FB1C}" type="slidenum">
              <a:rPr lang="en-GB" smtClean="0"/>
              <a:t>‹#›</a:t>
            </a:fld>
            <a:endParaRPr lang="en-GB" dirty="0"/>
          </a:p>
        </p:txBody>
      </p:sp>
    </p:spTree>
    <p:extLst>
      <p:ext uri="{BB962C8B-B14F-4D97-AF65-F5344CB8AC3E}">
        <p14:creationId xmlns:p14="http://schemas.microsoft.com/office/powerpoint/2010/main" val="22927632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33B24-01F6-4E63-9EA0-1EADECE3F95E}" type="datetime1">
              <a:rPr lang="en-GB" noProof="0" smtClean="0"/>
              <a:t>20/06/2024</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FB630D-3D96-428C-BB6A-E85275907A99}" type="slidenum">
              <a:rPr lang="en-GB" noProof="0" smtClean="0"/>
              <a:t>‹#›</a:t>
            </a:fld>
            <a:endParaRPr lang="en-GB" noProof="0" dirty="0"/>
          </a:p>
        </p:txBody>
      </p:sp>
    </p:spTree>
    <p:extLst>
      <p:ext uri="{BB962C8B-B14F-4D97-AF65-F5344CB8AC3E}">
        <p14:creationId xmlns:p14="http://schemas.microsoft.com/office/powerpoint/2010/main" val="62268969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a:t>
            </a:fld>
            <a:endParaRPr lang="en-GB" dirty="0"/>
          </a:p>
        </p:txBody>
      </p:sp>
    </p:spTree>
    <p:extLst>
      <p:ext uri="{BB962C8B-B14F-4D97-AF65-F5344CB8AC3E}">
        <p14:creationId xmlns:p14="http://schemas.microsoft.com/office/powerpoint/2010/main" val="195454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10</a:t>
            </a:fld>
            <a:endParaRPr lang="en-GB" dirty="0"/>
          </a:p>
        </p:txBody>
      </p:sp>
    </p:spTree>
    <p:extLst>
      <p:ext uri="{BB962C8B-B14F-4D97-AF65-F5344CB8AC3E}">
        <p14:creationId xmlns:p14="http://schemas.microsoft.com/office/powerpoint/2010/main" val="3351788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2</a:t>
            </a:fld>
            <a:endParaRPr lang="en-GB" dirty="0"/>
          </a:p>
        </p:txBody>
      </p:sp>
    </p:spTree>
    <p:extLst>
      <p:ext uri="{BB962C8B-B14F-4D97-AF65-F5344CB8AC3E}">
        <p14:creationId xmlns:p14="http://schemas.microsoft.com/office/powerpoint/2010/main" val="56229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3</a:t>
            </a:fld>
            <a:endParaRPr lang="en-GB" dirty="0"/>
          </a:p>
        </p:txBody>
      </p:sp>
    </p:spTree>
    <p:extLst>
      <p:ext uri="{BB962C8B-B14F-4D97-AF65-F5344CB8AC3E}">
        <p14:creationId xmlns:p14="http://schemas.microsoft.com/office/powerpoint/2010/main" val="3546270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4</a:t>
            </a:fld>
            <a:endParaRPr lang="en-GB" dirty="0"/>
          </a:p>
        </p:txBody>
      </p:sp>
    </p:spTree>
    <p:extLst>
      <p:ext uri="{BB962C8B-B14F-4D97-AF65-F5344CB8AC3E}">
        <p14:creationId xmlns:p14="http://schemas.microsoft.com/office/powerpoint/2010/main" val="1062894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5</a:t>
            </a:fld>
            <a:endParaRPr lang="en-GB" dirty="0"/>
          </a:p>
        </p:txBody>
      </p:sp>
    </p:spTree>
    <p:extLst>
      <p:ext uri="{BB962C8B-B14F-4D97-AF65-F5344CB8AC3E}">
        <p14:creationId xmlns:p14="http://schemas.microsoft.com/office/powerpoint/2010/main" val="4080628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6</a:t>
            </a:fld>
            <a:endParaRPr lang="en-GB" dirty="0"/>
          </a:p>
        </p:txBody>
      </p:sp>
    </p:spTree>
    <p:extLst>
      <p:ext uri="{BB962C8B-B14F-4D97-AF65-F5344CB8AC3E}">
        <p14:creationId xmlns:p14="http://schemas.microsoft.com/office/powerpoint/2010/main" val="39022518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7</a:t>
            </a:fld>
            <a:endParaRPr lang="en-GB" dirty="0"/>
          </a:p>
        </p:txBody>
      </p:sp>
    </p:spTree>
    <p:extLst>
      <p:ext uri="{BB962C8B-B14F-4D97-AF65-F5344CB8AC3E}">
        <p14:creationId xmlns:p14="http://schemas.microsoft.com/office/powerpoint/2010/main" val="807995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8</a:t>
            </a:fld>
            <a:endParaRPr lang="en-GB" dirty="0"/>
          </a:p>
        </p:txBody>
      </p:sp>
    </p:spTree>
    <p:extLst>
      <p:ext uri="{BB962C8B-B14F-4D97-AF65-F5344CB8AC3E}">
        <p14:creationId xmlns:p14="http://schemas.microsoft.com/office/powerpoint/2010/main" val="712834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9</a:t>
            </a:fld>
            <a:endParaRPr lang="en-GB" dirty="0"/>
          </a:p>
        </p:txBody>
      </p:sp>
    </p:spTree>
    <p:extLst>
      <p:ext uri="{BB962C8B-B14F-4D97-AF65-F5344CB8AC3E}">
        <p14:creationId xmlns:p14="http://schemas.microsoft.com/office/powerpoint/2010/main" val="3131828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rtlCol="0" anchor="b">
            <a:normAutofit/>
          </a:bodyPr>
          <a:lstStyle>
            <a:lvl1pPr algn="l">
              <a:lnSpc>
                <a:spcPct val="90000"/>
              </a:lnSpc>
              <a:defRPr sz="8000" spc="-50" baseline="0">
                <a:solidFill>
                  <a:schemeClr val="tx1">
                    <a:lumMod val="85000"/>
                    <a:lumOff val="15000"/>
                  </a:schemeClr>
                </a:solidFill>
              </a:defRPr>
            </a:lvl1pPr>
          </a:lstStyle>
          <a:p>
            <a:pPr rtl="0"/>
            <a:r>
              <a:rPr lang="en-GB" noProof="0"/>
              <a:t>Click to edit Master title style</a:t>
            </a:r>
            <a:endParaRPr lang="en-GB" noProof="0" dirty="0"/>
          </a:p>
        </p:txBody>
      </p:sp>
      <p:sp>
        <p:nvSpPr>
          <p:cNvPr id="3" name="Subtitle 2"/>
          <p:cNvSpPr>
            <a:spLocks noGrp="1"/>
          </p:cNvSpPr>
          <p:nvPr>
            <p:ph type="subTitle" idx="1"/>
          </p:nvPr>
        </p:nvSpPr>
        <p:spPr>
          <a:xfrm>
            <a:off x="1100051" y="4645152"/>
            <a:ext cx="10058400" cy="1143000"/>
          </a:xfrm>
        </p:spPr>
        <p:txBody>
          <a:bodyPr lIns="91440" rIns="91440" rtlCol="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en-GB" noProof="0"/>
              <a:t>Click to edit Master subtitle style</a:t>
            </a:r>
            <a:endParaRPr lang="en-GB" noProof="0"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0368ACB3-5184-4A99-BD5F-56AB3D3ED2CB}" type="datetime1">
              <a:rPr lang="en-GB" noProof="0" smtClean="0"/>
              <a:t>20/06/2024</a:t>
            </a:fld>
            <a:endParaRPr lang="en-GB" noProof="0"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endParaRPr lang="en-GB" noProof="0"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2722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3" name="Content Placeholder 2"/>
          <p:cNvSpPr>
            <a:spLocks noGrp="1"/>
          </p:cNvSpPr>
          <p:nvPr>
            <p:ph idx="1"/>
          </p:nvPr>
        </p:nvSpPr>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3B36C4A3-5B12-4119-87D0-8D39FC7D2CC7}" type="datetime1">
              <a:rPr lang="en-GB" noProof="0" smtClean="0"/>
              <a:t>20/06/2024</a:t>
            </a:fld>
            <a:endParaRPr lang="en-GB" noProof="0"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endParaRPr lang="en-GB" noProof="0"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752010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rtlCol="0" anchor="b" anchorCtr="0">
            <a:normAutofit/>
          </a:bodyPr>
          <a:lstStyle>
            <a:lvl1pPr>
              <a:lnSpc>
                <a:spcPct val="90000"/>
              </a:lnSpc>
              <a:defRPr sz="8000" b="0">
                <a:solidFill>
                  <a:schemeClr val="tx1">
                    <a:lumMod val="85000"/>
                    <a:lumOff val="15000"/>
                  </a:schemeClr>
                </a:solidFill>
              </a:defRPr>
            </a:lvl1p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4663440"/>
            <a:ext cx="10058400" cy="1143000"/>
          </a:xfrm>
        </p:spPr>
        <p:txBody>
          <a:bodyPr lIns="91440" rIns="91440" rtlCol="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GB" noProof="0"/>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p>
            <a:pPr rtl="0"/>
            <a:fld id="{4EDFADDC-3910-4AC4-A7D8-E898D49EACBB}" type="datetime1">
              <a:rPr lang="en-GB" noProof="0" smtClean="0"/>
              <a:t>20/06/2024</a:t>
            </a:fld>
            <a:endParaRPr lang="en-GB" noProof="0"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p>
            <a:pPr rtl="0"/>
            <a:endParaRPr lang="en-GB" noProof="0"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77040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Content Placeholder 2"/>
          <p:cNvSpPr>
            <a:spLocks noGrp="1"/>
          </p:cNvSpPr>
          <p:nvPr>
            <p:ph sz="half" idx="1"/>
          </p:nvPr>
        </p:nvSpPr>
        <p:spPr>
          <a:xfrm>
            <a:off x="1097280" y="2120900"/>
            <a:ext cx="4639736" cy="3748193"/>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Content Placeholder 3"/>
          <p:cNvSpPr>
            <a:spLocks noGrp="1"/>
          </p:cNvSpPr>
          <p:nvPr>
            <p:ph sz="half" idx="2"/>
          </p:nvPr>
        </p:nvSpPr>
        <p:spPr>
          <a:xfrm>
            <a:off x="6515944" y="2120900"/>
            <a:ext cx="4639736" cy="3748194"/>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E6A43A68-8FC1-4445-8F7E-24F318066D59}" type="datetime1">
              <a:rPr lang="en-GB" noProof="0" smtClean="0"/>
              <a:t>20/06/2024</a:t>
            </a:fld>
            <a:endParaRPr lang="en-GB" noProof="0"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endParaRPr lang="en-GB" noProof="0"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15223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4" name="Content Placeholder 3"/>
          <p:cNvSpPr>
            <a:spLocks noGrp="1"/>
          </p:cNvSpPr>
          <p:nvPr>
            <p:ph sz="half" idx="2"/>
          </p:nvPr>
        </p:nvSpPr>
        <p:spPr>
          <a:xfrm>
            <a:off x="1097280" y="2958274"/>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5" name="Text Placeholder 4"/>
          <p:cNvSpPr>
            <a:spLocks noGrp="1"/>
          </p:cNvSpPr>
          <p:nvPr>
            <p:ph type="body" sz="quarter" idx="3"/>
          </p:nvPr>
        </p:nvSpPr>
        <p:spPr>
          <a:xfrm>
            <a:off x="6515944"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6" name="Content Placeholder 5"/>
          <p:cNvSpPr>
            <a:spLocks noGrp="1"/>
          </p:cNvSpPr>
          <p:nvPr>
            <p:ph sz="quarter" idx="4"/>
          </p:nvPr>
        </p:nvSpPr>
        <p:spPr>
          <a:xfrm>
            <a:off x="6515944" y="2958273"/>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911E46FA-4696-4713-8781-E2A911F116DE}" type="datetime1">
              <a:rPr lang="en-GB" noProof="0" smtClean="0"/>
              <a:t>20/06/2024</a:t>
            </a:fld>
            <a:endParaRPr lang="en-GB" noProof="0"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endParaRPr lang="en-GB" noProof="0"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316775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7C5DE13F-0970-4502-808B-8CB987AE3F63}" type="datetime1">
              <a:rPr lang="en-GB" noProof="0" smtClean="0"/>
              <a:t>20/06/2024</a:t>
            </a:fld>
            <a:endParaRPr lang="en-GB" noProof="0"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endParaRPr lang="en-GB" noProof="0"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04226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rtlCol="0"/>
          <a:lstStyle/>
          <a:p>
            <a:pPr rtl="0"/>
            <a:fld id="{55606A57-68D4-474F-B9B9-5693AEFA2B02}" type="datetime1">
              <a:rPr lang="en-GB" noProof="0" smtClean="0"/>
              <a:t>20/06/2024</a:t>
            </a:fld>
            <a:endParaRPr lang="en-GB" noProof="0"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rtlCol="0"/>
          <a:lstStyle/>
          <a:p>
            <a:pPr rtl="0"/>
            <a:endParaRPr lang="en-GB" noProof="0"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440723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rtlCol="0" anchor="b">
            <a:normAutofit/>
          </a:bodyPr>
          <a:lstStyle>
            <a:lvl1pPr>
              <a:lnSpc>
                <a:spcPct val="90000"/>
              </a:lnSpc>
              <a:defRPr sz="3600" b="0">
                <a:solidFill>
                  <a:srgbClr val="FFFFFF"/>
                </a:solidFill>
              </a:defRPr>
            </a:lvl1pPr>
          </a:lstStyle>
          <a:p>
            <a:pPr rtl="0"/>
            <a:r>
              <a:rPr lang="en-GB" noProof="0"/>
              <a:t>Click to edit Master title style</a:t>
            </a:r>
            <a:endParaRPr lang="en-GB" noProof="0" dirty="0"/>
          </a:p>
        </p:txBody>
      </p:sp>
      <p:sp>
        <p:nvSpPr>
          <p:cNvPr id="3" name="Content Placeholder 2"/>
          <p:cNvSpPr>
            <a:spLocks noGrp="1"/>
          </p:cNvSpPr>
          <p:nvPr>
            <p:ph idx="1"/>
          </p:nvPr>
        </p:nvSpPr>
        <p:spPr>
          <a:xfrm>
            <a:off x="5458984" y="812799"/>
            <a:ext cx="5928344" cy="5294757"/>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Text Placeholder 3"/>
          <p:cNvSpPr>
            <a:spLocks noGrp="1"/>
          </p:cNvSpPr>
          <p:nvPr>
            <p:ph type="body" sz="half" idx="2"/>
          </p:nvPr>
        </p:nvSpPr>
        <p:spPr>
          <a:xfrm>
            <a:off x="643465" y="3043050"/>
            <a:ext cx="3517567" cy="3064505"/>
          </a:xfrm>
        </p:spPr>
        <p:txBody>
          <a:bodyPr lIns="91440" rIns="91440" rtlCol="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a:xfrm>
            <a:off x="643464" y="6446520"/>
            <a:ext cx="3517568" cy="365125"/>
          </a:xfrm>
        </p:spPr>
        <p:txBody>
          <a:bodyPr rtlCol="0"/>
          <a:lstStyle>
            <a:lvl1pPr algn="l">
              <a:defRPr/>
            </a:lvl1pPr>
          </a:lstStyle>
          <a:p>
            <a:pPr rtl="0"/>
            <a:fld id="{A5E309D9-8F57-4FD2-8AD3-41D0AF2176EB}" type="datetime1">
              <a:rPr lang="en-GB" noProof="0" smtClean="0"/>
              <a:t>20/06/2024</a:t>
            </a:fld>
            <a:endParaRPr lang="en-GB" noProof="0" dirty="0"/>
          </a:p>
        </p:txBody>
      </p:sp>
      <p:sp>
        <p:nvSpPr>
          <p:cNvPr id="6" name="Footer Placeholder 5"/>
          <p:cNvSpPr>
            <a:spLocks noGrp="1"/>
          </p:cNvSpPr>
          <p:nvPr>
            <p:ph type="ftr" sz="quarter" idx="11"/>
          </p:nvPr>
        </p:nvSpPr>
        <p:spPr>
          <a:xfrm>
            <a:off x="5458983" y="6446520"/>
            <a:ext cx="5334019" cy="365125"/>
          </a:xfrm>
        </p:spPr>
        <p:txBody>
          <a:bodyPr rtlCol="0"/>
          <a:lstStyle>
            <a:lvl1pPr algn="l">
              <a:defRPr>
                <a:solidFill>
                  <a:schemeClr val="tx2"/>
                </a:solidFill>
              </a:defRPr>
            </a:lvl1pPr>
          </a:lstStyle>
          <a:p>
            <a:pPr rtl="0"/>
            <a:endParaRPr lang="en-GB" noProof="0" dirty="0"/>
          </a:p>
        </p:txBody>
      </p:sp>
      <p:sp>
        <p:nvSpPr>
          <p:cNvPr id="7" name="Slide Number Placeholder 6"/>
          <p:cNvSpPr>
            <a:spLocks noGrp="1"/>
          </p:cNvSpPr>
          <p:nvPr>
            <p:ph type="sldNum" sz="quarter" idx="12"/>
          </p:nvPr>
        </p:nvSpPr>
        <p:spPr/>
        <p:txBody>
          <a:bodyPr rtlCol="0"/>
          <a:lstStyle>
            <a:lvl1pPr>
              <a:defRPr>
                <a:solidFill>
                  <a:schemeClr val="tx2"/>
                </a:solidFill>
              </a:defRPr>
            </a:lvl1pPr>
          </a:lstStyle>
          <a:p>
            <a:pPr rtl="0"/>
            <a:fld id="{3A98EE3D-8CD1-4C3F-BD1C-C98C9596463C}" type="slidenum">
              <a:rPr lang="en-GB" noProof="0" smtClean="0"/>
              <a:pPr/>
              <a:t>‹#›</a:t>
            </a:fld>
            <a:endParaRPr lang="en-GB" noProof="0" dirty="0"/>
          </a:p>
        </p:txBody>
      </p:sp>
    </p:spTree>
    <p:extLst>
      <p:ext uri="{BB962C8B-B14F-4D97-AF65-F5344CB8AC3E}">
        <p14:creationId xmlns:p14="http://schemas.microsoft.com/office/powerpoint/2010/main" val="2411850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GB" noProof="0"/>
              <a:t>Click icon to add picture</a:t>
            </a:r>
            <a:endParaRPr lang="en-GB" noProof="0" dirty="0"/>
          </a:p>
        </p:txBody>
      </p:sp>
      <p:sp>
        <p:nvSpPr>
          <p:cNvPr id="2" name="Title 1"/>
          <p:cNvSpPr>
            <a:spLocks noGrp="1"/>
          </p:cNvSpPr>
          <p:nvPr>
            <p:ph type="title"/>
          </p:nvPr>
        </p:nvSpPr>
        <p:spPr>
          <a:xfrm>
            <a:off x="1097279" y="4799362"/>
            <a:ext cx="10113645" cy="743682"/>
          </a:xfrm>
        </p:spPr>
        <p:txBody>
          <a:bodyPr tIns="0" bIns="0" rtlCol="0" anchor="b">
            <a:noAutofit/>
          </a:bodyPr>
          <a:lstStyle>
            <a:lvl1pPr>
              <a:defRPr sz="3600" b="0">
                <a:solidFill>
                  <a:srgbClr val="FFFFFF"/>
                </a:solidFill>
              </a:defRPr>
            </a:lvl1pPr>
          </a:lstStyle>
          <a:p>
            <a:pPr rtl="0"/>
            <a:r>
              <a:rPr lang="en-GB" noProof="0"/>
              <a:t>Click to edit Master title style</a:t>
            </a:r>
            <a:endParaRPr lang="en-GB" noProof="0" dirty="0"/>
          </a:p>
        </p:txBody>
      </p:sp>
      <p:sp>
        <p:nvSpPr>
          <p:cNvPr id="4" name="Text Placeholder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p:txBody>
          <a:bodyPr rtlCol="0"/>
          <a:lstStyle>
            <a:lvl1pPr>
              <a:defRPr/>
            </a:lvl1pPr>
          </a:lstStyle>
          <a:p>
            <a:pPr rtl="0"/>
            <a:fld id="{99D67A34-FC9B-417F-A63B-AF7A464D2285}" type="datetime1">
              <a:rPr lang="en-GB" noProof="0" smtClean="0"/>
              <a:t>20/06/2024</a:t>
            </a:fld>
            <a:endParaRPr lang="en-GB" noProof="0" dirty="0"/>
          </a:p>
        </p:txBody>
      </p:sp>
      <p:sp>
        <p:nvSpPr>
          <p:cNvPr id="6" name="Footer Placeholder 5"/>
          <p:cNvSpPr>
            <a:spLocks noGrp="1"/>
          </p:cNvSpPr>
          <p:nvPr>
            <p:ph type="ftr" sz="quarter" idx="11"/>
          </p:nvPr>
        </p:nvSpPr>
        <p:spPr>
          <a:xfrm>
            <a:off x="1097279" y="6446838"/>
            <a:ext cx="6818262" cy="365125"/>
          </a:xfrm>
        </p:spPr>
        <p:txBody>
          <a:bodyPr rtlCol="0"/>
          <a:lstStyle/>
          <a:p>
            <a:pPr algn="l" rtl="0"/>
            <a:endParaRPr lang="en-GB" noProof="0" dirty="0"/>
          </a:p>
        </p:txBody>
      </p:sp>
      <p:sp>
        <p:nvSpPr>
          <p:cNvPr id="7" name="Slide Number Placeholder 6"/>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884398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rtl="0"/>
            <a:r>
              <a:rPr lang="en-GB" noProof="0" dirty="0"/>
              <a:t>Click to edit Master text styles</a:t>
            </a:r>
          </a:p>
          <a:p>
            <a:pPr lvl="1" rtl="0"/>
            <a:r>
              <a:rPr lang="en-GB" noProof="0" dirty="0"/>
              <a:t>Second level</a:t>
            </a:r>
          </a:p>
          <a:p>
            <a:pPr lvl="2" rtl="0"/>
            <a:r>
              <a:rPr lang="en-GB" noProof="0" dirty="0"/>
              <a:t>Third level</a:t>
            </a:r>
          </a:p>
          <a:p>
            <a:pPr lvl="3" rtl="0"/>
            <a:r>
              <a:rPr lang="en-GB" noProof="0" dirty="0"/>
              <a:t>Quarter level</a:t>
            </a:r>
          </a:p>
          <a:p>
            <a:pPr lvl="4" rtl="0"/>
            <a:r>
              <a:rPr lang="en-GB" noProof="0" dirty="0"/>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pPr rtl="0"/>
            <a:fld id="{D1946942-6409-4E4C-8755-EBA7E31F89FB}" type="datetime1">
              <a:rPr lang="en-GB" noProof="0" smtClean="0"/>
              <a:t>20/06/2024</a:t>
            </a:fld>
            <a:endParaRPr lang="en-GB" noProof="0"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pPr rtl="0"/>
            <a:endParaRPr lang="en-GB" noProof="0"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pPr rtl="0"/>
            <a:fld id="{3A98EE3D-8CD1-4C3F-BD1C-C98C9596463C}" type="slidenum">
              <a:rPr lang="en-GB" noProof="0" smtClean="0"/>
              <a:t>‹#›</a:t>
            </a:fld>
            <a:endParaRPr lang="en-GB" noProof="0"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070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notesSlide" Target="../notesSlides/notesSlide10.xml"/><Relationship Id="rId7" Type="http://schemas.openxmlformats.org/officeDocument/2006/relationships/diagramQuickStyle" Target="../diagrams/quickStyle9.xml"/><Relationship Id="rId2" Type="http://schemas.openxmlformats.org/officeDocument/2006/relationships/slideLayout" Target="../slideLayouts/slideLayout2.xml"/><Relationship Id="rId1" Type="http://schemas.openxmlformats.org/officeDocument/2006/relationships/themeOverride" Target="../theme/themeOverride10.xml"/><Relationship Id="rId6" Type="http://schemas.openxmlformats.org/officeDocument/2006/relationships/diagramLayout" Target="../diagrams/layout9.xml"/><Relationship Id="rId5" Type="http://schemas.openxmlformats.org/officeDocument/2006/relationships/diagramData" Target="../diagrams/data9.xml"/><Relationship Id="rId4" Type="http://schemas.openxmlformats.org/officeDocument/2006/relationships/image" Target="../media/image1.jpg"/><Relationship Id="rId9" Type="http://schemas.microsoft.com/office/2007/relationships/diagramDrawing" Target="../diagrams/drawing9.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notesSlide" Target="../notesSlides/notesSlide2.xml"/><Relationship Id="rId7" Type="http://schemas.openxmlformats.org/officeDocument/2006/relationships/diagramQuickStyle" Target="../diagrams/quickStyle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jp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notesSlide" Target="../notesSlides/notesSlide3.xml"/><Relationship Id="rId7" Type="http://schemas.openxmlformats.org/officeDocument/2006/relationships/diagramQuickStyle" Target="../diagrams/quickStyle2.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jp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notesSlide" Target="../notesSlides/notesSlide4.xml"/><Relationship Id="rId7" Type="http://schemas.openxmlformats.org/officeDocument/2006/relationships/diagramQuickStyle" Target="../diagrams/quickStyle3.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1.jpg"/><Relationship Id="rId9" Type="http://schemas.microsoft.com/office/2007/relationships/diagramDrawing" Target="../diagrams/drawing3.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notesSlide" Target="../notesSlides/notesSlide5.xml"/><Relationship Id="rId7" Type="http://schemas.openxmlformats.org/officeDocument/2006/relationships/diagramQuickStyle" Target="../diagrams/quickStyle4.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1.jpg"/><Relationship Id="rId9" Type="http://schemas.microsoft.com/office/2007/relationships/diagramDrawing" Target="../diagrams/drawing4.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notesSlide" Target="../notesSlides/notesSlide6.xml"/><Relationship Id="rId7" Type="http://schemas.openxmlformats.org/officeDocument/2006/relationships/diagramQuickStyle" Target="../diagrams/quickStyle5.xml"/><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1.jpg"/><Relationship Id="rId9" Type="http://schemas.microsoft.com/office/2007/relationships/diagramDrawing" Target="../diagrams/drawing5.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notesSlide" Target="../notesSlides/notesSlide7.xml"/><Relationship Id="rId7" Type="http://schemas.openxmlformats.org/officeDocument/2006/relationships/diagramQuickStyle" Target="../diagrams/quickStyle6.xml"/><Relationship Id="rId2" Type="http://schemas.openxmlformats.org/officeDocument/2006/relationships/slideLayout" Target="../slideLayouts/slideLayout2.xml"/><Relationship Id="rId1" Type="http://schemas.openxmlformats.org/officeDocument/2006/relationships/themeOverride" Target="../theme/themeOverride7.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1.jpg"/><Relationship Id="rId9" Type="http://schemas.microsoft.com/office/2007/relationships/diagramDrawing" Target="../diagrams/drawing6.xml"/></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notesSlide" Target="../notesSlides/notesSlide8.xml"/><Relationship Id="rId7" Type="http://schemas.openxmlformats.org/officeDocument/2006/relationships/diagramQuickStyle" Target="../diagrams/quickStyle7.xml"/><Relationship Id="rId2" Type="http://schemas.openxmlformats.org/officeDocument/2006/relationships/slideLayout" Target="../slideLayouts/slideLayout2.xml"/><Relationship Id="rId1" Type="http://schemas.openxmlformats.org/officeDocument/2006/relationships/themeOverride" Target="../theme/themeOverride8.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1.jpg"/><Relationship Id="rId9" Type="http://schemas.microsoft.com/office/2007/relationships/diagramDrawing" Target="../diagrams/drawing7.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notesSlide" Target="../notesSlides/notesSlide9.xml"/><Relationship Id="rId7" Type="http://schemas.openxmlformats.org/officeDocument/2006/relationships/diagramQuickStyle" Target="../diagrams/quickStyle8.xml"/><Relationship Id="rId2" Type="http://schemas.openxmlformats.org/officeDocument/2006/relationships/slideLayout" Target="../slideLayouts/slideLayout2.xml"/><Relationship Id="rId1" Type="http://schemas.openxmlformats.org/officeDocument/2006/relationships/themeOverride" Target="../theme/themeOverride9.xml"/><Relationship Id="rId6" Type="http://schemas.openxmlformats.org/officeDocument/2006/relationships/diagramLayout" Target="../diagrams/layout8.xml"/><Relationship Id="rId5" Type="http://schemas.openxmlformats.org/officeDocument/2006/relationships/diagramData" Target="../diagrams/data8.xml"/><Relationship Id="rId4" Type="http://schemas.openxmlformats.org/officeDocument/2006/relationships/image" Target="../media/image1.jpg"/><Relationship Id="rId9" Type="http://schemas.microsoft.com/office/2007/relationships/diagramDrawing" Target="../diagrams/drawing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A9286AD2-18A9-4868-A4E3-7A2097A2081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dirty="0">
              <a:ln>
                <a:noFill/>
              </a:ln>
              <a:solidFill>
                <a:prstClr val="white"/>
              </a:solidFill>
              <a:effectLst/>
              <a:uLnTx/>
              <a:uFillTx/>
              <a:latin typeface="Franklin Gothic Book" panose="020F0502020204030204"/>
              <a:ea typeface="+mn-ea"/>
              <a:cs typeface="+mn-cs"/>
            </a:endParaRPr>
          </a:p>
        </p:txBody>
      </p:sp>
      <p:sp>
        <p:nvSpPr>
          <p:cNvPr id="2" name="Title 1">
            <a:extLst>
              <a:ext uri="{FF2B5EF4-FFF2-40B4-BE49-F238E27FC236}">
                <a16:creationId xmlns:a16="http://schemas.microsoft.com/office/drawing/2014/main" id="{4010AF38-26DF-48B3-952C-4A9091D6863C}"/>
              </a:ext>
            </a:extLst>
          </p:cNvPr>
          <p:cNvSpPr>
            <a:spLocks noGrp="1"/>
          </p:cNvSpPr>
          <p:nvPr>
            <p:ph type="ctrTitle"/>
          </p:nvPr>
        </p:nvSpPr>
        <p:spPr>
          <a:xfrm>
            <a:off x="624433" y="4452829"/>
            <a:ext cx="9699291" cy="1481007"/>
          </a:xfrm>
        </p:spPr>
        <p:txBody>
          <a:bodyPr rtlCol="0">
            <a:normAutofit/>
          </a:bodyPr>
          <a:lstStyle/>
          <a:p>
            <a:pPr rtl="0"/>
            <a:r>
              <a:rPr lang="en-GB" sz="8000" dirty="0"/>
              <a:t>Welcome to Year 5</a:t>
            </a:r>
          </a:p>
        </p:txBody>
      </p:sp>
      <p:sp>
        <p:nvSpPr>
          <p:cNvPr id="3" name="Subtitle 2">
            <a:extLst>
              <a:ext uri="{FF2B5EF4-FFF2-40B4-BE49-F238E27FC236}">
                <a16:creationId xmlns:a16="http://schemas.microsoft.com/office/drawing/2014/main" id="{37FC2D8F-56D2-4ADF-B439-0E09E7C37894}"/>
              </a:ext>
            </a:extLst>
          </p:cNvPr>
          <p:cNvSpPr>
            <a:spLocks noGrp="1"/>
          </p:cNvSpPr>
          <p:nvPr>
            <p:ph type="subTitle" idx="1"/>
          </p:nvPr>
        </p:nvSpPr>
        <p:spPr>
          <a:xfrm>
            <a:off x="624433" y="3988176"/>
            <a:ext cx="6269347" cy="1021498"/>
          </a:xfrm>
        </p:spPr>
        <p:txBody>
          <a:bodyPr rtlCol="0">
            <a:normAutofit/>
          </a:bodyPr>
          <a:lstStyle/>
          <a:p>
            <a:pPr rtl="0"/>
            <a:r>
              <a:rPr lang="en-GB" sz="2400" dirty="0">
                <a:solidFill>
                  <a:schemeClr val="tx1">
                    <a:lumMod val="85000"/>
                    <a:lumOff val="15000"/>
                  </a:schemeClr>
                </a:solidFill>
              </a:rPr>
              <a:t>Mrs hall</a:t>
            </a:r>
          </a:p>
        </p:txBody>
      </p:sp>
      <p:cxnSp>
        <p:nvCxnSpPr>
          <p:cNvPr id="29" name="Straight Connector 28">
            <a:extLst>
              <a:ext uri="{FF2B5EF4-FFF2-40B4-BE49-F238E27FC236}">
                <a16:creationId xmlns:a16="http://schemas.microsoft.com/office/drawing/2014/main" id="{E7A7CD63-7EC3-44F3-95D0-595C4019FF24}"/>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4179"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1AC574F4-255F-4BBB-8581-077998E185F0}"/>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Tree>
    <p:extLst>
      <p:ext uri="{BB962C8B-B14F-4D97-AF65-F5344CB8AC3E}">
        <p14:creationId xmlns:p14="http://schemas.microsoft.com/office/powerpoint/2010/main" val="3912747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Communication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4B817625-3DBC-4CF4-9AC3-DB17D071FFF3}"/>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997517F1-9866-43AE-A645-432F01609038}"/>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17E2A8F6-577B-4E4E-B53A-2A99FB566DF6}"/>
              </a:ext>
            </a:extLst>
          </p:cNvPr>
          <p:cNvSpPr txBox="1"/>
          <p:nvPr/>
        </p:nvSpPr>
        <p:spPr>
          <a:xfrm>
            <a:off x="1094888" y="2126681"/>
            <a:ext cx="9908075" cy="3170099"/>
          </a:xfrm>
          <a:prstGeom prst="rect">
            <a:avLst/>
          </a:prstGeom>
          <a:noFill/>
        </p:spPr>
        <p:txBody>
          <a:bodyPr wrap="square" rtlCol="0">
            <a:spAutoFit/>
          </a:bodyPr>
          <a:lstStyle/>
          <a:p>
            <a:r>
              <a:rPr lang="en-GB" sz="2000" dirty="0">
                <a:latin typeface="+mj-lt"/>
              </a:rPr>
              <a:t>To contact your child’s teacher you may use Dojo. These messages may not be responded to immediately as they may be in lesson time. </a:t>
            </a:r>
          </a:p>
          <a:p>
            <a:endParaRPr lang="en-GB" sz="2000" dirty="0">
              <a:latin typeface="+mj-lt"/>
            </a:endParaRPr>
          </a:p>
          <a:p>
            <a:r>
              <a:rPr lang="en-GB" sz="2000" dirty="0">
                <a:latin typeface="+mj-lt"/>
              </a:rPr>
              <a:t>Dojos are monitored and responded to in school hours between 8:30 and 4pm. If your query is of a more pressing nature please email or call the office to leave a message for your child’s teacher. </a:t>
            </a:r>
          </a:p>
          <a:p>
            <a:endParaRPr lang="en-GB" sz="2000" dirty="0">
              <a:latin typeface="+mj-lt"/>
            </a:endParaRPr>
          </a:p>
          <a:p>
            <a:r>
              <a:rPr lang="en-GB" sz="2000" dirty="0">
                <a:latin typeface="+mj-lt"/>
              </a:rPr>
              <a:t>Absences and illnesses can be emailed to Mrs Peacock or Mrs </a:t>
            </a:r>
            <a:r>
              <a:rPr lang="en-GB" sz="2000" dirty="0" err="1" smtClean="0">
                <a:latin typeface="+mj-lt"/>
              </a:rPr>
              <a:t>Pantlin</a:t>
            </a:r>
            <a:r>
              <a:rPr lang="en-GB" sz="2000" dirty="0" smtClean="0">
                <a:latin typeface="+mj-lt"/>
              </a:rPr>
              <a:t> </a:t>
            </a:r>
            <a:r>
              <a:rPr lang="en-GB" sz="2000" dirty="0">
                <a:latin typeface="+mj-lt"/>
              </a:rPr>
              <a:t>or phoned through the school office 01772 864550. </a:t>
            </a:r>
            <a:r>
              <a:rPr lang="en-GB" sz="2000" dirty="0" smtClean="0">
                <a:latin typeface="+mj-lt"/>
              </a:rPr>
              <a:t>Mrs </a:t>
            </a:r>
            <a:r>
              <a:rPr lang="en-GB" sz="2000" dirty="0">
                <a:latin typeface="+mj-lt"/>
              </a:rPr>
              <a:t>Peacock and Mrs </a:t>
            </a:r>
            <a:r>
              <a:rPr lang="en-GB" sz="2000" dirty="0" err="1">
                <a:latin typeface="+mj-lt"/>
              </a:rPr>
              <a:t>Pantlin</a:t>
            </a:r>
            <a:r>
              <a:rPr lang="en-GB" sz="2000" dirty="0">
                <a:latin typeface="+mj-lt"/>
              </a:rPr>
              <a:t> are also available on Dojo. </a:t>
            </a:r>
          </a:p>
        </p:txBody>
      </p:sp>
    </p:spTree>
    <p:extLst>
      <p:ext uri="{BB962C8B-B14F-4D97-AF65-F5344CB8AC3E}">
        <p14:creationId xmlns:p14="http://schemas.microsoft.com/office/powerpoint/2010/main" val="529525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55418"/>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Daily Routines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TextBox 5">
            <a:extLst>
              <a:ext uri="{FF2B5EF4-FFF2-40B4-BE49-F238E27FC236}">
                <a16:creationId xmlns:a16="http://schemas.microsoft.com/office/drawing/2014/main" id="{F4257BB0-C8BD-4AF1-A34F-B8E921E66E71}"/>
              </a:ext>
            </a:extLst>
          </p:cNvPr>
          <p:cNvSpPr txBox="1"/>
          <p:nvPr/>
        </p:nvSpPr>
        <p:spPr>
          <a:xfrm>
            <a:off x="1096963" y="2098515"/>
            <a:ext cx="9908075" cy="4093428"/>
          </a:xfrm>
          <a:prstGeom prst="rect">
            <a:avLst/>
          </a:prstGeom>
          <a:noFill/>
        </p:spPr>
        <p:txBody>
          <a:bodyPr wrap="square" rtlCol="0">
            <a:spAutoFit/>
          </a:bodyPr>
          <a:lstStyle/>
          <a:p>
            <a:r>
              <a:rPr lang="en-GB" sz="2000" dirty="0">
                <a:latin typeface="+mj-lt"/>
              </a:rPr>
              <a:t>Our school day begins </a:t>
            </a:r>
            <a:r>
              <a:rPr lang="en-GB" sz="2000" dirty="0" smtClean="0">
                <a:latin typeface="+mj-lt"/>
              </a:rPr>
              <a:t>at 8:45am when the children are welcomed in to class. There will be retrieval tasks to complete enabling the children to ‘get ready’ to learn. This is also a great opportunity to access the laptop to complete an AR reading quiz if needed.  </a:t>
            </a:r>
            <a:endParaRPr lang="en-GB" sz="2000" dirty="0">
              <a:latin typeface="+mj-lt"/>
            </a:endParaRPr>
          </a:p>
          <a:p>
            <a:endParaRPr lang="en-GB" sz="2000" dirty="0">
              <a:latin typeface="+mj-lt"/>
            </a:endParaRPr>
          </a:p>
          <a:p>
            <a:r>
              <a:rPr lang="en-GB" sz="2000" dirty="0" smtClean="0">
                <a:latin typeface="+mj-lt"/>
              </a:rPr>
              <a:t>The children create their own classroom expectations based around our school rules of Safe, Ready and Respect. The staff look for children demonstrating these expectations and children’s names will be moved towards outstanding on our class chart. We like to focus on the positives so that the children can achieve their class ‘recognition’ time. </a:t>
            </a:r>
          </a:p>
          <a:p>
            <a:endParaRPr lang="en-GB" sz="2000" dirty="0">
              <a:latin typeface="+mj-lt"/>
            </a:endParaRPr>
          </a:p>
          <a:p>
            <a:r>
              <a:rPr lang="en-GB" sz="2000" dirty="0" smtClean="0">
                <a:latin typeface="+mj-lt"/>
              </a:rPr>
              <a:t>Our morning break and lunchtime is slightly later in Year 4 so a healthy snack would be great for reenergising throughout the morning. </a:t>
            </a:r>
            <a:endParaRPr lang="en-GB" sz="2000" dirty="0">
              <a:latin typeface="+mj-lt"/>
            </a:endParaRPr>
          </a:p>
        </p:txBody>
      </p:sp>
    </p:spTree>
    <p:extLst>
      <p:ext uri="{BB962C8B-B14F-4D97-AF65-F5344CB8AC3E}">
        <p14:creationId xmlns:p14="http://schemas.microsoft.com/office/powerpoint/2010/main" val="3608042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Curriculum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005B0E46-B88C-455D-B9AF-A6F5BE816FEF}"/>
              </a:ext>
            </a:extLst>
          </p:cNvPr>
          <p:cNvSpPr txBox="1"/>
          <p:nvPr/>
        </p:nvSpPr>
        <p:spPr>
          <a:xfrm>
            <a:off x="1186962" y="2224454"/>
            <a:ext cx="9908075" cy="3785652"/>
          </a:xfrm>
          <a:prstGeom prst="rect">
            <a:avLst/>
          </a:prstGeom>
          <a:noFill/>
        </p:spPr>
        <p:txBody>
          <a:bodyPr wrap="square" rtlCol="0">
            <a:spAutoFit/>
          </a:bodyPr>
          <a:lstStyle/>
          <a:p>
            <a:r>
              <a:rPr lang="en-GB" sz="2000" dirty="0">
                <a:latin typeface="+mj-lt"/>
              </a:rPr>
              <a:t>In Year 5 we </a:t>
            </a:r>
            <a:r>
              <a:rPr lang="en-GB" sz="2000" dirty="0" smtClean="0">
                <a:latin typeface="+mj-lt"/>
              </a:rPr>
              <a:t>cover a number of themes through our core and foundation subjects. </a:t>
            </a:r>
            <a:endParaRPr lang="en-GB" sz="2000" dirty="0">
              <a:latin typeface="+mj-lt"/>
            </a:endParaRPr>
          </a:p>
          <a:p>
            <a:endParaRPr lang="en-GB" sz="2000" dirty="0">
              <a:latin typeface="+mj-lt"/>
            </a:endParaRPr>
          </a:p>
          <a:p>
            <a:r>
              <a:rPr lang="en-GB" sz="2000" dirty="0">
                <a:latin typeface="+mj-lt"/>
              </a:rPr>
              <a:t>Each term </a:t>
            </a:r>
            <a:r>
              <a:rPr lang="en-GB" sz="2000" dirty="0" smtClean="0">
                <a:latin typeface="+mj-lt"/>
              </a:rPr>
              <a:t>(Autumn, Spring and Summer) you </a:t>
            </a:r>
            <a:r>
              <a:rPr lang="en-GB" sz="2000" dirty="0">
                <a:latin typeface="+mj-lt"/>
              </a:rPr>
              <a:t>will be sent a curriculum news with details of knowledge to be taught for each subject</a:t>
            </a:r>
            <a:r>
              <a:rPr lang="en-GB" sz="2000" dirty="0" smtClean="0">
                <a:latin typeface="+mj-lt"/>
              </a:rPr>
              <a:t>. I will post this onto our class website page. </a:t>
            </a:r>
            <a:endParaRPr lang="en-GB" sz="2000" dirty="0">
              <a:latin typeface="+mj-lt"/>
            </a:endParaRPr>
          </a:p>
          <a:p>
            <a:endParaRPr lang="en-GB" sz="2000" dirty="0">
              <a:latin typeface="+mj-lt"/>
            </a:endParaRPr>
          </a:p>
          <a:p>
            <a:r>
              <a:rPr lang="en-GB" sz="2000" dirty="0" smtClean="0">
                <a:latin typeface="+mj-lt"/>
              </a:rPr>
              <a:t>We focus on development of comprehension through questioning in English and confidence with the four operations in maths.  </a:t>
            </a:r>
          </a:p>
          <a:p>
            <a:endParaRPr lang="en-GB" sz="2000" dirty="0">
              <a:latin typeface="+mj-lt"/>
            </a:endParaRPr>
          </a:p>
          <a:p>
            <a:r>
              <a:rPr lang="en-GB" sz="2000" dirty="0" smtClean="0">
                <a:latin typeface="+mj-lt"/>
              </a:rPr>
              <a:t>The children will complete their ‘</a:t>
            </a:r>
            <a:r>
              <a:rPr lang="en-GB" sz="2000" dirty="0" err="1" smtClean="0">
                <a:latin typeface="+mj-lt"/>
              </a:rPr>
              <a:t>Bikeability</a:t>
            </a:r>
            <a:r>
              <a:rPr lang="en-GB" sz="2000" dirty="0" smtClean="0">
                <a:latin typeface="+mj-lt"/>
              </a:rPr>
              <a:t>’ in the autumn term and more information will be given </a:t>
            </a:r>
            <a:r>
              <a:rPr lang="en-GB" sz="2000" smtClean="0">
                <a:latin typeface="+mj-lt"/>
              </a:rPr>
              <a:t>in September. </a:t>
            </a:r>
            <a:endParaRPr lang="en-GB" sz="2000" dirty="0">
              <a:latin typeface="+mj-lt"/>
            </a:endParaRPr>
          </a:p>
        </p:txBody>
      </p:sp>
    </p:spTree>
    <p:extLst>
      <p:ext uri="{BB962C8B-B14F-4D97-AF65-F5344CB8AC3E}">
        <p14:creationId xmlns:p14="http://schemas.microsoft.com/office/powerpoint/2010/main" val="2717804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Assessments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3AC87B41-4B9C-4FF8-955E-4F38B664DF80}"/>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425F5CB-9AB7-4DAF-BD0E-8201548252DE}"/>
              </a:ext>
            </a:extLst>
          </p:cNvPr>
          <p:cNvSpPr txBox="1"/>
          <p:nvPr/>
        </p:nvSpPr>
        <p:spPr>
          <a:xfrm>
            <a:off x="1096963" y="2098515"/>
            <a:ext cx="9908075" cy="4585871"/>
          </a:xfrm>
          <a:prstGeom prst="rect">
            <a:avLst/>
          </a:prstGeom>
          <a:noFill/>
        </p:spPr>
        <p:txBody>
          <a:bodyPr wrap="square" rtlCol="0">
            <a:spAutoFit/>
          </a:bodyPr>
          <a:lstStyle/>
          <a:p>
            <a:r>
              <a:rPr lang="en-GB" sz="1600" dirty="0">
                <a:latin typeface="+mj-lt"/>
              </a:rPr>
              <a:t>Each term we will have NFER </a:t>
            </a:r>
            <a:r>
              <a:rPr lang="en-GB" sz="1600" dirty="0" smtClean="0">
                <a:latin typeface="+mj-lt"/>
              </a:rPr>
              <a:t>assessments in maths, comprehension and grammar </a:t>
            </a:r>
            <a:r>
              <a:rPr lang="en-GB" sz="1600" dirty="0">
                <a:latin typeface="+mj-lt"/>
              </a:rPr>
              <a:t>to analyse pupil attainment. These results will be reported to you in our school </a:t>
            </a:r>
            <a:r>
              <a:rPr lang="en-GB" sz="1600" dirty="0" smtClean="0">
                <a:latin typeface="+mj-lt"/>
              </a:rPr>
              <a:t>reports. </a:t>
            </a:r>
            <a:endParaRPr lang="en-GB" sz="1600" dirty="0">
              <a:latin typeface="+mj-lt"/>
            </a:endParaRPr>
          </a:p>
          <a:p>
            <a:endParaRPr lang="en-GB" sz="1600" dirty="0">
              <a:latin typeface="+mj-lt"/>
            </a:endParaRPr>
          </a:p>
          <a:p>
            <a:r>
              <a:rPr lang="en-GB" sz="1600" dirty="0">
                <a:latin typeface="+mj-lt"/>
              </a:rPr>
              <a:t>At the beginning of teaching a new maths unit pupils will encounter a </a:t>
            </a:r>
            <a:r>
              <a:rPr lang="en-GB" sz="1600" dirty="0" smtClean="0">
                <a:latin typeface="+mj-lt"/>
              </a:rPr>
              <a:t>pre-assessment </a:t>
            </a:r>
            <a:r>
              <a:rPr lang="en-GB" sz="1600" dirty="0">
                <a:latin typeface="+mj-lt"/>
              </a:rPr>
              <a:t>to see </a:t>
            </a:r>
            <a:r>
              <a:rPr lang="en-GB" sz="1600" dirty="0" smtClean="0">
                <a:latin typeface="+mj-lt"/>
              </a:rPr>
              <a:t>the current </a:t>
            </a:r>
            <a:r>
              <a:rPr lang="en-GB" sz="1600" dirty="0">
                <a:latin typeface="+mj-lt"/>
              </a:rPr>
              <a:t>knowledge the </a:t>
            </a:r>
            <a:r>
              <a:rPr lang="en-GB" sz="1600" dirty="0" smtClean="0">
                <a:latin typeface="+mj-lt"/>
              </a:rPr>
              <a:t>children have </a:t>
            </a:r>
            <a:r>
              <a:rPr lang="en-GB" sz="1600" dirty="0">
                <a:latin typeface="+mj-lt"/>
              </a:rPr>
              <a:t>and which areas may need extra </a:t>
            </a:r>
            <a:r>
              <a:rPr lang="en-GB" sz="1600" dirty="0" smtClean="0">
                <a:latin typeface="+mj-lt"/>
              </a:rPr>
              <a:t>support both individually and as a class. </a:t>
            </a:r>
            <a:r>
              <a:rPr lang="en-GB" sz="1600" dirty="0">
                <a:latin typeface="+mj-lt"/>
              </a:rPr>
              <a:t>At the end of each </a:t>
            </a:r>
            <a:r>
              <a:rPr lang="en-GB" sz="1600" dirty="0" smtClean="0">
                <a:latin typeface="+mj-lt"/>
              </a:rPr>
              <a:t>unit, the children receive another assessment to measure the knowledge gained. </a:t>
            </a:r>
          </a:p>
          <a:p>
            <a:endParaRPr lang="en-GB" sz="1600" dirty="0">
              <a:latin typeface="+mj-lt"/>
            </a:endParaRPr>
          </a:p>
          <a:p>
            <a:r>
              <a:rPr lang="en-GB" sz="1600" dirty="0" smtClean="0">
                <a:latin typeface="+mj-lt"/>
              </a:rPr>
              <a:t>In foundation subjects we will always begin a new lesson by summarising the knowledge from the previous lesson to build up the children’s sequential knowledge so they are ready to move on.</a:t>
            </a:r>
          </a:p>
          <a:p>
            <a:endParaRPr lang="en-GB" sz="1600" dirty="0">
              <a:latin typeface="+mj-lt"/>
            </a:endParaRPr>
          </a:p>
          <a:p>
            <a:r>
              <a:rPr lang="en-GB" sz="1600" dirty="0" smtClean="0">
                <a:latin typeface="+mj-lt"/>
              </a:rPr>
              <a:t>Writing </a:t>
            </a:r>
            <a:r>
              <a:rPr lang="en-GB" sz="1600" dirty="0">
                <a:latin typeface="+mj-lt"/>
              </a:rPr>
              <a:t>assessments will be </a:t>
            </a:r>
            <a:r>
              <a:rPr lang="en-GB" sz="1600" dirty="0" smtClean="0">
                <a:latin typeface="+mj-lt"/>
              </a:rPr>
              <a:t>conducted throughout </a:t>
            </a:r>
            <a:r>
              <a:rPr lang="en-GB" sz="1600" dirty="0">
                <a:latin typeface="+mj-lt"/>
              </a:rPr>
              <a:t>the year looking at the children’s targets which will link to handwriting, spelling rules and different grammar areas. </a:t>
            </a:r>
            <a:endParaRPr lang="en-GB" sz="1600" dirty="0" smtClean="0">
              <a:latin typeface="+mj-lt"/>
            </a:endParaRPr>
          </a:p>
          <a:p>
            <a:endParaRPr lang="en-GB" sz="1600" dirty="0">
              <a:latin typeface="+mj-lt"/>
            </a:endParaRPr>
          </a:p>
          <a:p>
            <a:r>
              <a:rPr lang="en-GB" sz="1600" dirty="0">
                <a:latin typeface="+mj-lt"/>
              </a:rPr>
              <a:t>For reading, children will complete a Star Test termly to assess their reading level. This will give them a new reading age </a:t>
            </a:r>
            <a:r>
              <a:rPr lang="en-GB" sz="1600" dirty="0" smtClean="0">
                <a:latin typeface="+mj-lt"/>
              </a:rPr>
              <a:t>in years and converts to </a:t>
            </a:r>
            <a:r>
              <a:rPr lang="en-GB" sz="1600" dirty="0">
                <a:latin typeface="+mj-lt"/>
              </a:rPr>
              <a:t>reading </a:t>
            </a:r>
            <a:r>
              <a:rPr lang="en-GB" sz="1600" dirty="0" smtClean="0">
                <a:latin typeface="+mj-lt"/>
              </a:rPr>
              <a:t>levels. Children may choose books between these levels.  </a:t>
            </a:r>
            <a:endParaRPr lang="en-GB" sz="1600" dirty="0">
              <a:latin typeface="+mj-lt"/>
            </a:endParaRPr>
          </a:p>
          <a:p>
            <a:endParaRPr lang="en-GB" sz="2000" dirty="0">
              <a:latin typeface="+mj-lt"/>
            </a:endParaRPr>
          </a:p>
        </p:txBody>
      </p:sp>
    </p:spTree>
    <p:extLst>
      <p:ext uri="{BB962C8B-B14F-4D97-AF65-F5344CB8AC3E}">
        <p14:creationId xmlns:p14="http://schemas.microsoft.com/office/powerpoint/2010/main" val="217341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Homework Expectations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91454FB2-4D3F-4A0D-9D57-8D456719426B}"/>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A84E5C72-7DB7-4F9C-8B6E-801149F67CDD}"/>
              </a:ext>
            </a:extLst>
          </p:cNvPr>
          <p:cNvSpPr txBox="1"/>
          <p:nvPr/>
        </p:nvSpPr>
        <p:spPr>
          <a:xfrm>
            <a:off x="1141962" y="2098515"/>
            <a:ext cx="9908075" cy="4093428"/>
          </a:xfrm>
          <a:prstGeom prst="rect">
            <a:avLst/>
          </a:prstGeom>
          <a:noFill/>
        </p:spPr>
        <p:txBody>
          <a:bodyPr wrap="square" rtlCol="0">
            <a:spAutoFit/>
          </a:bodyPr>
          <a:lstStyle/>
          <a:p>
            <a:r>
              <a:rPr lang="en-GB" sz="2000" dirty="0">
                <a:latin typeface="+mj-lt"/>
              </a:rPr>
              <a:t>Each Monday the children will </a:t>
            </a:r>
            <a:r>
              <a:rPr lang="en-GB" sz="2000" dirty="0" smtClean="0">
                <a:latin typeface="+mj-lt"/>
              </a:rPr>
              <a:t>be set their homework. It will be due in for the following Monday. I like to provide ample time as I recognise the children participating in their weekly clubs and want to give as much flexibility in all children accessing the tasks. </a:t>
            </a:r>
          </a:p>
          <a:p>
            <a:endParaRPr lang="en-GB" sz="2000" dirty="0">
              <a:latin typeface="+mj-lt"/>
            </a:endParaRPr>
          </a:p>
          <a:p>
            <a:r>
              <a:rPr lang="en-GB" sz="2000" dirty="0" smtClean="0">
                <a:latin typeface="+mj-lt"/>
              </a:rPr>
              <a:t>Homework set will always be on something which has already been taught in the class. Homework offers the children the opportunity to practise their knowledge independently and increase the chances of it ‘sticking’ in their memory. </a:t>
            </a:r>
          </a:p>
          <a:p>
            <a:endParaRPr lang="en-GB" sz="2000" dirty="0">
              <a:latin typeface="+mj-lt"/>
            </a:endParaRPr>
          </a:p>
          <a:p>
            <a:r>
              <a:rPr lang="en-GB" sz="2000" dirty="0" smtClean="0">
                <a:latin typeface="+mj-lt"/>
              </a:rPr>
              <a:t>Regular reading supported by an adult is a successful technique for developing fluency, understanding of vocabulary and comprehension skills. AR reading quizzes are able to be completed at home. </a:t>
            </a:r>
            <a:endParaRPr lang="en-GB" sz="2000" dirty="0">
              <a:latin typeface="+mj-lt"/>
            </a:endParaRPr>
          </a:p>
        </p:txBody>
      </p:sp>
    </p:spTree>
    <p:extLst>
      <p:ext uri="{BB962C8B-B14F-4D97-AF65-F5344CB8AC3E}">
        <p14:creationId xmlns:p14="http://schemas.microsoft.com/office/powerpoint/2010/main" val="1927188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PE days and physical activities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186961" y="2224454"/>
            <a:ext cx="9908075" cy="2554545"/>
          </a:xfrm>
          <a:prstGeom prst="rect">
            <a:avLst/>
          </a:prstGeom>
          <a:noFill/>
        </p:spPr>
        <p:txBody>
          <a:bodyPr wrap="square" rtlCol="0">
            <a:spAutoFit/>
          </a:bodyPr>
          <a:lstStyle/>
          <a:p>
            <a:r>
              <a:rPr lang="en-GB" sz="2000" dirty="0">
                <a:latin typeface="+mj-lt"/>
              </a:rPr>
              <a:t>PE days </a:t>
            </a:r>
            <a:r>
              <a:rPr lang="en-GB" sz="2000" dirty="0" smtClean="0">
                <a:latin typeface="+mj-lt"/>
              </a:rPr>
              <a:t>will be announced in September once timetabling has been agreed. </a:t>
            </a:r>
            <a:endParaRPr lang="en-GB" sz="2000" dirty="0">
              <a:latin typeface="+mj-lt"/>
            </a:endParaRPr>
          </a:p>
          <a:p>
            <a:endParaRPr lang="en-GB" sz="2000" dirty="0">
              <a:latin typeface="+mj-lt"/>
            </a:endParaRPr>
          </a:p>
          <a:p>
            <a:r>
              <a:rPr lang="en-GB" sz="2000" dirty="0">
                <a:latin typeface="+mj-lt"/>
              </a:rPr>
              <a:t>Every day the children will have 15 minutes of additional physical movement to refresh concentration and provide a brain break from learning. This may happen in one 15 minute block or some days broken down into smaller sessions perhaps three 5 minute blocks over the day.</a:t>
            </a:r>
          </a:p>
          <a:p>
            <a:endParaRPr lang="en-GB" sz="2000" dirty="0">
              <a:latin typeface="+mj-lt"/>
            </a:endParaRPr>
          </a:p>
          <a:p>
            <a:r>
              <a:rPr lang="en-GB" sz="2000" dirty="0">
                <a:latin typeface="+mj-lt"/>
              </a:rPr>
              <a:t>No earrings to be worn. </a:t>
            </a:r>
          </a:p>
        </p:txBody>
      </p:sp>
    </p:spTree>
    <p:extLst>
      <p:ext uri="{BB962C8B-B14F-4D97-AF65-F5344CB8AC3E}">
        <p14:creationId xmlns:p14="http://schemas.microsoft.com/office/powerpoint/2010/main" val="2043262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Learning in Nature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extLst>
              <p:ext uri="{D42A27DB-BD31-4B8C-83A1-F6EECF244321}">
                <p14:modId xmlns:p14="http://schemas.microsoft.com/office/powerpoint/2010/main" val="2478423611"/>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F76951C1-B28E-4CCC-934E-97B2498EF50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67F98306-8F9A-4FA0-BC89-2E29B2483511}"/>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007F973F-CFD4-4D65-963D-BC3324460C27}"/>
              </a:ext>
            </a:extLst>
          </p:cNvPr>
          <p:cNvSpPr txBox="1"/>
          <p:nvPr/>
        </p:nvSpPr>
        <p:spPr>
          <a:xfrm>
            <a:off x="1094888" y="2224454"/>
            <a:ext cx="9908075" cy="2862322"/>
          </a:xfrm>
          <a:prstGeom prst="rect">
            <a:avLst/>
          </a:prstGeom>
          <a:noFill/>
        </p:spPr>
        <p:txBody>
          <a:bodyPr wrap="square" rtlCol="0">
            <a:spAutoFit/>
          </a:bodyPr>
          <a:lstStyle/>
          <a:p>
            <a:r>
              <a:rPr lang="en-GB" sz="2000" dirty="0">
                <a:latin typeface="+mj-lt"/>
              </a:rPr>
              <a:t>In addition to school uniform the children may wish to bring an extra coat in especially in the winter months when it is more wet and colder. </a:t>
            </a:r>
          </a:p>
          <a:p>
            <a:endParaRPr lang="en-GB" sz="2000" dirty="0">
              <a:latin typeface="+mj-lt"/>
            </a:endParaRPr>
          </a:p>
          <a:p>
            <a:r>
              <a:rPr lang="en-GB" sz="2000" dirty="0">
                <a:latin typeface="+mj-lt"/>
              </a:rPr>
              <a:t>If the children are wearing shorts they may wish to have a pair of trousers to slip over the top to protect their legs from branches and </a:t>
            </a:r>
            <a:r>
              <a:rPr lang="en-GB" sz="2000" dirty="0" smtClean="0">
                <a:latin typeface="+mj-lt"/>
              </a:rPr>
              <a:t>nettles. </a:t>
            </a:r>
          </a:p>
          <a:p>
            <a:endParaRPr lang="en-GB" sz="2000" dirty="0">
              <a:latin typeface="+mj-lt"/>
            </a:endParaRPr>
          </a:p>
          <a:p>
            <a:r>
              <a:rPr lang="en-GB" sz="2000" dirty="0" smtClean="0">
                <a:latin typeface="+mj-lt"/>
              </a:rPr>
              <a:t>The dates for Year 5 will be posted on the school website page for Learning in Nature. I will also verbally remind the children and endeavour to send a Dojo to remind parents also. </a:t>
            </a:r>
            <a:endParaRPr lang="en-GB" sz="2000" dirty="0">
              <a:latin typeface="+mj-lt"/>
            </a:endParaRPr>
          </a:p>
        </p:txBody>
      </p:sp>
    </p:spTree>
    <p:extLst>
      <p:ext uri="{BB962C8B-B14F-4D97-AF65-F5344CB8AC3E}">
        <p14:creationId xmlns:p14="http://schemas.microsoft.com/office/powerpoint/2010/main" val="2482546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Stationary</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FC8CBB-B8A0-45E0-AF13-E9C5C9B15464}"/>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EFB25A60-643F-4B1D-BAAF-DE0E715523A4}"/>
              </a:ext>
            </a:extLst>
          </p:cNvPr>
          <p:cNvSpPr txBox="1"/>
          <p:nvPr/>
        </p:nvSpPr>
        <p:spPr>
          <a:xfrm>
            <a:off x="1186962" y="2273400"/>
            <a:ext cx="9908075" cy="1938992"/>
          </a:xfrm>
          <a:prstGeom prst="rect">
            <a:avLst/>
          </a:prstGeom>
          <a:noFill/>
        </p:spPr>
        <p:txBody>
          <a:bodyPr wrap="square" rtlCol="0">
            <a:spAutoFit/>
          </a:bodyPr>
          <a:lstStyle/>
          <a:p>
            <a:r>
              <a:rPr lang="en-GB" sz="2000" dirty="0">
                <a:latin typeface="+mj-lt"/>
              </a:rPr>
              <a:t>In Year 5 there is stationary provided for the children. </a:t>
            </a:r>
            <a:r>
              <a:rPr lang="en-GB" sz="2000" dirty="0" smtClean="0">
                <a:latin typeface="+mj-lt"/>
              </a:rPr>
              <a:t>The children often like to have their own special pens and pencils and this is also fine. </a:t>
            </a:r>
            <a:endParaRPr lang="en-GB" sz="2000" dirty="0">
              <a:latin typeface="+mj-lt"/>
            </a:endParaRPr>
          </a:p>
          <a:p>
            <a:endParaRPr lang="en-GB" sz="2000" dirty="0">
              <a:latin typeface="+mj-lt"/>
            </a:endParaRPr>
          </a:p>
          <a:p>
            <a:r>
              <a:rPr lang="en-GB" sz="2000" dirty="0">
                <a:latin typeface="+mj-lt"/>
              </a:rPr>
              <a:t>On occasion the children like to have their own stationary from home. In this instance please may we request that it is </a:t>
            </a:r>
            <a:r>
              <a:rPr lang="en-GB" sz="2000" dirty="0" smtClean="0">
                <a:latin typeface="+mj-lt"/>
              </a:rPr>
              <a:t>named as the children often have similar items. </a:t>
            </a:r>
            <a:endParaRPr lang="en-GB" sz="2000" dirty="0">
              <a:latin typeface="+mj-lt"/>
            </a:endParaRPr>
          </a:p>
        </p:txBody>
      </p:sp>
    </p:spTree>
    <p:extLst>
      <p:ext uri="{BB962C8B-B14F-4D97-AF65-F5344CB8AC3E}">
        <p14:creationId xmlns:p14="http://schemas.microsoft.com/office/powerpoint/2010/main" val="4030073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Playtime snacks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A7AAF3-37D1-461D-BD9A-54DE2D488F7A}"/>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97A065BE-5E9A-4FC3-B9D7-32E3F6FBE160}"/>
              </a:ext>
            </a:extLst>
          </p:cNvPr>
          <p:cNvSpPr txBox="1"/>
          <p:nvPr/>
        </p:nvSpPr>
        <p:spPr>
          <a:xfrm>
            <a:off x="1126636" y="2224454"/>
            <a:ext cx="9908075" cy="2862322"/>
          </a:xfrm>
          <a:prstGeom prst="rect">
            <a:avLst/>
          </a:prstGeom>
          <a:noFill/>
        </p:spPr>
        <p:txBody>
          <a:bodyPr wrap="square" rtlCol="0">
            <a:spAutoFit/>
          </a:bodyPr>
          <a:lstStyle/>
          <a:p>
            <a:r>
              <a:rPr lang="en-GB" sz="2000" dirty="0" smtClean="0">
                <a:latin typeface="+mj-lt"/>
              </a:rPr>
              <a:t>Please could the children bring a water bottle each day which can be brought into the classroom and placed in the water trays. </a:t>
            </a:r>
            <a:r>
              <a:rPr lang="en-GB" sz="2000" dirty="0" smtClean="0">
                <a:latin typeface="+mj-lt"/>
              </a:rPr>
              <a:t>This way it can be </a:t>
            </a:r>
            <a:r>
              <a:rPr lang="en-GB" sz="2000" dirty="0" smtClean="0">
                <a:latin typeface="+mj-lt"/>
              </a:rPr>
              <a:t>accessed at </a:t>
            </a:r>
            <a:r>
              <a:rPr lang="en-GB" sz="2000" dirty="0" smtClean="0">
                <a:latin typeface="+mj-lt"/>
              </a:rPr>
              <a:t>anytime during the day at the children’s convenience. </a:t>
            </a:r>
          </a:p>
          <a:p>
            <a:endParaRPr lang="en-GB" sz="2000" dirty="0">
              <a:latin typeface="+mj-lt"/>
            </a:endParaRPr>
          </a:p>
          <a:p>
            <a:r>
              <a:rPr lang="en-GB" sz="2000" dirty="0" smtClean="0">
                <a:latin typeface="+mj-lt"/>
              </a:rPr>
              <a:t>The </a:t>
            </a:r>
            <a:r>
              <a:rPr lang="en-GB" sz="2000" dirty="0">
                <a:latin typeface="+mj-lt"/>
              </a:rPr>
              <a:t>children are welcome to bring in a healthy snack from home. </a:t>
            </a:r>
          </a:p>
          <a:p>
            <a:endParaRPr lang="en-GB" sz="2000" dirty="0">
              <a:latin typeface="+mj-lt"/>
            </a:endParaRPr>
          </a:p>
          <a:p>
            <a:r>
              <a:rPr lang="en-GB" sz="2000" dirty="0">
                <a:latin typeface="+mj-lt"/>
              </a:rPr>
              <a:t>Please can you ensure that this </a:t>
            </a:r>
            <a:r>
              <a:rPr lang="en-GB" sz="2000" b="1" dirty="0">
                <a:latin typeface="+mj-lt"/>
              </a:rPr>
              <a:t>does not </a:t>
            </a:r>
            <a:r>
              <a:rPr lang="en-GB" sz="2000" dirty="0">
                <a:latin typeface="+mj-lt"/>
              </a:rPr>
              <a:t>contain nuts. </a:t>
            </a:r>
            <a:endParaRPr lang="en-GB" sz="2000" dirty="0" smtClean="0">
              <a:latin typeface="+mj-lt"/>
            </a:endParaRPr>
          </a:p>
          <a:p>
            <a:endParaRPr lang="en-GB" sz="2000" dirty="0">
              <a:latin typeface="+mj-lt"/>
            </a:endParaRPr>
          </a:p>
          <a:p>
            <a:r>
              <a:rPr lang="en-GB" sz="2000" dirty="0" smtClean="0">
                <a:latin typeface="+mj-lt"/>
              </a:rPr>
              <a:t>Toast is also available for the children to order on a Monday (for the week). </a:t>
            </a:r>
            <a:endParaRPr lang="en-GB" sz="2000" dirty="0">
              <a:latin typeface="+mj-lt"/>
            </a:endParaRPr>
          </a:p>
        </p:txBody>
      </p:sp>
    </p:spTree>
    <p:extLst>
      <p:ext uri="{BB962C8B-B14F-4D97-AF65-F5344CB8AC3E}">
        <p14:creationId xmlns:p14="http://schemas.microsoft.com/office/powerpoint/2010/main" val="152471000"/>
      </p:ext>
    </p:extLst>
  </p:cSld>
  <p:clrMapOvr>
    <a:masterClrMapping/>
  </p:clrMapOvr>
</p:sld>
</file>

<file path=ppt/theme/theme1.xml><?xml version="1.0" encoding="utf-8"?>
<a:theme xmlns:a="http://schemas.openxmlformats.org/drawingml/2006/main" name="1_RetrospectVTI">
  <a:themeElements>
    <a:clrScheme name="Custom 34">
      <a:dk1>
        <a:sysClr val="windowText" lastClr="000000"/>
      </a:dk1>
      <a:lt1>
        <a:sysClr val="window" lastClr="FFFFFF"/>
      </a:lt1>
      <a:dk2>
        <a:srgbClr val="39302A"/>
      </a:dk2>
      <a:lt2>
        <a:srgbClr val="E5DEDB"/>
      </a:lt2>
      <a:accent1>
        <a:srgbClr val="EC7016"/>
      </a:accent1>
      <a:accent2>
        <a:srgbClr val="F8931D"/>
      </a:accent2>
      <a:accent3>
        <a:srgbClr val="CE8D3E"/>
      </a:accent3>
      <a:accent4>
        <a:srgbClr val="E64823"/>
      </a:accent4>
      <a:accent5>
        <a:srgbClr val="FFCA08"/>
      </a:accent5>
      <a:accent6>
        <a:srgbClr val="9C6A6A"/>
      </a:accent6>
      <a:hlink>
        <a:srgbClr val="2998E3"/>
      </a:hlink>
      <a:folHlink>
        <a:srgbClr val="7F723D"/>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4286011_TF33845126.potx" id="{25CA2DFD-8B79-42CF-8D2F-EDB0F76572A7}" vid="{81C9C05A-2C90-44AF-8112-DC20AA587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10.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2.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3.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4.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5.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6.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7.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8.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9.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747A963-53E0-44AF-AF13-963FE676C6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5B1FD9-3BB6-4DA9-A089-3B68C2323D4F}">
  <ds:schemaRefs>
    <ds:schemaRef ds:uri="http://schemas.microsoft.com/office/2006/metadata/properties"/>
    <ds:schemaRef ds:uri="http://purl.org/dc/terms/"/>
    <ds:schemaRef ds:uri="http://schemas.microsoft.com/office/2006/documentManagement/types"/>
    <ds:schemaRef ds:uri="http://schemas.openxmlformats.org/package/2006/metadata/core-properties"/>
    <ds:schemaRef ds:uri="16c05727-aa75-4e4a-9b5f-8a80a1165891"/>
    <ds:schemaRef ds:uri="http://purl.org/dc/elements/1.1/"/>
    <ds:schemaRef ds:uri="http://schemas.microsoft.com/office/infopath/2007/PartnerControls"/>
    <ds:schemaRef ds:uri="71af3243-3dd4-4a8d-8c0d-dd76da1f02a5"/>
    <ds:schemaRef ds:uri="http://www.w3.org/XML/1998/namespace"/>
    <ds:schemaRef ds:uri="http://purl.org/dc/dcmitype/"/>
  </ds:schemaRefs>
</ds:datastoreItem>
</file>

<file path=customXml/itemProps3.xml><?xml version="1.0" encoding="utf-8"?>
<ds:datastoreItem xmlns:ds="http://schemas.openxmlformats.org/officeDocument/2006/customXml" ds:itemID="{638A3B04-B0F3-4C12-A722-52B5CF6D97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{8D15C4D8-35D6-4682-8705-9B537F22E355}tf33845126_win32</Template>
  <TotalTime>263</TotalTime>
  <Words>966</Words>
  <Application>Microsoft Office PowerPoint</Application>
  <PresentationFormat>Widescreen</PresentationFormat>
  <Paragraphs>72</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Bookman Old Style</vt:lpstr>
      <vt:lpstr>Calibri</vt:lpstr>
      <vt:lpstr>Franklin Gothic Book</vt:lpstr>
      <vt:lpstr>1_RetrospectVTI</vt:lpstr>
      <vt:lpstr>Welcome to Year 5</vt:lpstr>
      <vt:lpstr>Daily Routines </vt:lpstr>
      <vt:lpstr>Curriculum </vt:lpstr>
      <vt:lpstr>Assessments</vt:lpstr>
      <vt:lpstr>Homework Expectations </vt:lpstr>
      <vt:lpstr>PE days and physical activities</vt:lpstr>
      <vt:lpstr>Learning in Nature </vt:lpstr>
      <vt:lpstr>Stationary</vt:lpstr>
      <vt:lpstr>Playtime snacks</vt:lpstr>
      <vt:lpstr>Communication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Natasha Williams</dc:creator>
  <cp:lastModifiedBy>Natasha Hall</cp:lastModifiedBy>
  <cp:revision>13</cp:revision>
  <dcterms:created xsi:type="dcterms:W3CDTF">2024-05-17T12:35:37Z</dcterms:created>
  <dcterms:modified xsi:type="dcterms:W3CDTF">2024-06-20T19:20:39Z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