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4B9224-0915-48AB-A85F-23FCCE468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0750A3D-4D76-43FE-9DB6-F39899885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671079-2ED3-4FDF-A0A3-2C283539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35383A9-BE2C-4A42-9F1A-0D890B02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DFDD7E-41F0-4CBD-B7C9-35FB096F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52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3EC4A5-5D2B-4123-9CF3-450A6544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DD5DCB-31E4-4031-8A73-355974746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B596A9-4172-4237-97B1-C3E718BB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15E6FA-9F11-468A-A428-619A29BB4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1DF6A2-8EB7-4EA2-B973-DB0B51F0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28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0D6B2CE-4F0C-43BF-B9ED-4341F5DB2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F9BA5E3-BCA9-4EA4-BA92-CBE764F28E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9AE0-7758-4CDF-A160-8119B018C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6C97786-D42C-4915-A156-B5664B56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5F14FA-9DEC-44A9-AA17-0B526B46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0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E68D9-68C8-474F-AA85-CECF07F86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87048F-2821-4851-9DD2-D94C1BCFC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B101EF-DB6D-408D-B828-D27883F8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6F9394-D235-4BDD-84C8-C3D6D327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C3975D-D9C2-49BA-9C81-6899BAB3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59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077D88-74D0-4357-9E26-EDDB222E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6DE3707-F764-4788-8DC3-812ED437F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23D04-1B11-4674-ABBB-ED091539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23DD3C-37DB-4F6A-8185-98B7BC91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46393E-71D6-4D49-BDB9-E479A97F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1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CEF990-3A22-4D4A-9D48-178BC8B9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D044E1-2650-4563-8E54-DCE80E94F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98E75F-4703-458B-A028-ABA4AC1CE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79DAF3-F822-49BD-9B27-F72E7C2C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AF8149F-F94C-4676-8572-8FD92B8B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9EB9E8-486E-4BF8-A5E1-56E2EB42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8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A0AEBC-5EAE-4A86-8DA8-F9AA9E38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AA1C016-9D28-4DA1-9E7D-E2271D6C5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63E03DF-99FA-4C98-8217-0439C5A3D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DE432BF-A33B-4CEF-B829-BBDC14B070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C5BC162-513C-42B7-A3E9-4EC28A7E3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5427F17-043D-4F59-B3CC-A65BA6F8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FAE1A72-235D-437E-99D9-7000CEFDA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49DD98B-8FBB-41B7-AA52-945EC050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41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010675-F497-43D6-8378-F1117971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7D8E686-4B27-4B7C-93E7-6028F3538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9F7531B-EF9F-481D-8E99-9BE12765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C6C3C0D-0181-4B2F-89DB-51EA5D33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50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AC63EB8-DB4B-4B0F-BAE4-43591DA03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22BDFAC-1E88-4BED-8670-9CCDCD34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6B4088E-7B33-4462-AE20-068AF87E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2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6EC91E-473F-4C4A-845B-8BEFF0958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A11443-53A9-4846-9F5F-5BBAE2C1E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F244DBC-266D-4E65-A109-3EFBF4898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A67C146-0748-496F-9936-0969F670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B3AB081-7356-44A6-9ED7-F2E77575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BEE460-90D6-4852-8E73-4BF1D593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50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B995CA-187F-485C-A336-3B23D7AA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B1E0E6F-B4D5-4708-B7D5-294CED948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314C09-369C-4F2B-A5C4-DAED75C82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2EB7F5-36BF-4BFB-A3E3-737E298A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84F1C5-4571-46AB-AB1C-054BE4EF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21E003D-E750-4DD0-AE12-85264589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E514EA0-BBB3-432A-8523-FA4FD2CAF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7DB29F-0E3A-4B91-BEB2-9BCFC7D59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8A413A-5EB2-4E32-B8F8-5EF88D56A6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E849AE5-4D22-4295-83FF-CF69F8480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6D9E66-DAF3-4D66-8A42-211EF15EC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4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F70BCC-1BF5-4882-B5CC-17B009C14B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u="sng" dirty="0" smtClean="0"/>
              <a:t>10</a:t>
            </a:r>
            <a:r>
              <a:rPr lang="en-GB" sz="4000" u="sng" dirty="0" smtClean="0"/>
              <a:t>.11.20</a:t>
            </a:r>
            <a:r>
              <a:rPr lang="en-GB" sz="4000" u="sng" dirty="0"/>
              <a:t/>
            </a:r>
            <a:br>
              <a:rPr lang="en-GB" sz="4000" u="sng" dirty="0"/>
            </a:br>
            <a:r>
              <a:rPr lang="en-GB" sz="4000" u="sng" dirty="0"/>
              <a:t>LO: To subtract 2-digit from 3-digit numbers. (exchanging tens and hundreds)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F06AD13-6EC9-432C-A391-6D99518203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073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3200" dirty="0"/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					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subtract your tens: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b="1" dirty="0">
              <a:solidFill>
                <a:srgbClr val="FF0000"/>
              </a:solidFill>
            </a:endParaRPr>
          </a:p>
          <a:p>
            <a:r>
              <a:rPr lang="en-GB" sz="3200" b="1" dirty="0">
                <a:solidFill>
                  <a:srgbClr val="FF0000"/>
                </a:solidFill>
              </a:rPr>
              <a:t>Cross out your hundreds. Write 100 less above (200). Move the hundred across to your tens column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1"/>
          </p:cNvCxnSpPr>
          <p:nvPr/>
        </p:nvCxnSpPr>
        <p:spPr>
          <a:xfrm flipV="1">
            <a:off x="1188720" y="2710543"/>
            <a:ext cx="1064623" cy="7462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782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3200" dirty="0"/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</a:t>
            </a:r>
            <a:r>
              <a:rPr lang="en-GB" sz="4800" dirty="0">
                <a:solidFill>
                  <a:srgbClr val="FF0000"/>
                </a:solidFill>
              </a:rPr>
              <a:t>70</a:t>
            </a:r>
            <a:r>
              <a:rPr lang="en-GB" sz="4800" dirty="0"/>
              <a:t>					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subtract your tens: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b="1" dirty="0">
              <a:solidFill>
                <a:srgbClr val="FF0000"/>
              </a:solidFill>
            </a:endParaRPr>
          </a:p>
          <a:p>
            <a:r>
              <a:rPr lang="en-GB" sz="3200" b="1" dirty="0">
                <a:solidFill>
                  <a:srgbClr val="FF0000"/>
                </a:solidFill>
              </a:rPr>
              <a:t>130 – 60 = 70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1"/>
          </p:cNvCxnSpPr>
          <p:nvPr/>
        </p:nvCxnSpPr>
        <p:spPr>
          <a:xfrm flipV="1">
            <a:off x="1188720" y="2710543"/>
            <a:ext cx="1064623" cy="7462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903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3200" dirty="0"/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70					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Don’t forget your hundreds!: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b="1" dirty="0">
              <a:solidFill>
                <a:srgbClr val="FF0000"/>
              </a:solidFill>
            </a:endParaRPr>
          </a:p>
          <a:p>
            <a:r>
              <a:rPr lang="en-GB" sz="3200" b="1" dirty="0">
                <a:solidFill>
                  <a:srgbClr val="FF0000"/>
                </a:solidFill>
              </a:rPr>
              <a:t>200 – 0 = 200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1"/>
          </p:cNvCxnSpPr>
          <p:nvPr/>
        </p:nvCxnSpPr>
        <p:spPr>
          <a:xfrm flipV="1">
            <a:off x="1188720" y="2710543"/>
            <a:ext cx="1064623" cy="7462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052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3200" dirty="0"/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>
                <a:solidFill>
                  <a:srgbClr val="FF0000"/>
                </a:solidFill>
              </a:rPr>
              <a:t>200</a:t>
            </a:r>
            <a:r>
              <a:rPr lang="en-GB" sz="4800" dirty="0"/>
              <a:t>			70					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345 – 67 = </a:t>
            </a:r>
            <a:r>
              <a:rPr lang="en-GB" sz="4400" dirty="0">
                <a:solidFill>
                  <a:srgbClr val="FF0000"/>
                </a:solidFill>
              </a:rPr>
              <a:t>278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1"/>
          </p:cNvCxnSpPr>
          <p:nvPr/>
        </p:nvCxnSpPr>
        <p:spPr>
          <a:xfrm flipV="1">
            <a:off x="1188720" y="2710543"/>
            <a:ext cx="1064623" cy="7462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26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641A1B-FE43-43B3-A35B-989C3104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Now answer these questions in your books using expanded column subtraction: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BAC75F-F42F-4AB5-98E1-1856B47FD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4964521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dirty="0"/>
              <a:t>365 - 78</a:t>
            </a:r>
          </a:p>
          <a:p>
            <a:pPr marL="514350" indent="-514350">
              <a:buAutoNum type="arabicPeriod"/>
            </a:pPr>
            <a:r>
              <a:rPr lang="en-GB" dirty="0"/>
              <a:t>546 - 67</a:t>
            </a:r>
          </a:p>
          <a:p>
            <a:pPr marL="514350" indent="-514350">
              <a:buAutoNum type="arabicPeriod"/>
            </a:pPr>
            <a:r>
              <a:rPr lang="en-GB" dirty="0"/>
              <a:t>616 - 68</a:t>
            </a:r>
          </a:p>
          <a:p>
            <a:pPr marL="514350" indent="-514350">
              <a:buAutoNum type="arabicPeriod"/>
            </a:pPr>
            <a:r>
              <a:rPr lang="en-GB" dirty="0"/>
              <a:t>225 - 47</a:t>
            </a:r>
          </a:p>
          <a:p>
            <a:pPr marL="514350" indent="-514350">
              <a:buAutoNum type="arabicPeriod"/>
            </a:pPr>
            <a:r>
              <a:rPr lang="en-GB" dirty="0"/>
              <a:t>173 - 96</a:t>
            </a:r>
          </a:p>
          <a:p>
            <a:pPr marL="514350" indent="-514350">
              <a:buAutoNum type="arabicPeriod"/>
            </a:pPr>
            <a:r>
              <a:rPr lang="en-GB" dirty="0"/>
              <a:t>811 - 32</a:t>
            </a:r>
          </a:p>
          <a:p>
            <a:pPr marL="514350" indent="-514350">
              <a:buAutoNum type="arabicPeriod"/>
            </a:pPr>
            <a:r>
              <a:rPr lang="en-GB" dirty="0"/>
              <a:t>526 - 78</a:t>
            </a:r>
          </a:p>
          <a:p>
            <a:pPr marL="514350" indent="-514350">
              <a:buAutoNum type="arabicPeriod"/>
            </a:pPr>
            <a:r>
              <a:rPr lang="en-GB" dirty="0"/>
              <a:t>434 - 57</a:t>
            </a:r>
          </a:p>
          <a:p>
            <a:pPr marL="514350" indent="-514350">
              <a:buAutoNum type="arabicPeriod"/>
            </a:pPr>
            <a:r>
              <a:rPr lang="en-GB" dirty="0"/>
              <a:t>920 - 42</a:t>
            </a:r>
          </a:p>
          <a:p>
            <a:pPr marL="514350" indent="-514350">
              <a:buAutoNum type="arabicPeriod"/>
            </a:pPr>
            <a:r>
              <a:rPr lang="en-GB" dirty="0"/>
              <a:t>758 - 79</a:t>
            </a:r>
          </a:p>
          <a:p>
            <a:pPr marL="514350" indent="-514350">
              <a:buAutoNum type="arabicPeriod"/>
            </a:pP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679" y="1926093"/>
            <a:ext cx="7276714" cy="35031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24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AF84E3B-8DF0-49F0-AC06-E0E8B043FF98}"/>
              </a:ext>
            </a:extLst>
          </p:cNvPr>
          <p:cNvSpPr txBox="1"/>
          <p:nvPr/>
        </p:nvSpPr>
        <p:spPr>
          <a:xfrm>
            <a:off x="3997234" y="2244544"/>
            <a:ext cx="38078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345 - 67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</p:spTree>
    <p:extLst>
      <p:ext uri="{BB962C8B-B14F-4D97-AF65-F5344CB8AC3E}">
        <p14:creationId xmlns:p14="http://schemas.microsoft.com/office/powerpoint/2010/main" val="2721164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AF84E3B-8DF0-49F0-AC06-E0E8B043FF98}"/>
              </a:ext>
            </a:extLst>
          </p:cNvPr>
          <p:cNvSpPr txBox="1"/>
          <p:nvPr/>
        </p:nvSpPr>
        <p:spPr>
          <a:xfrm>
            <a:off x="1018903" y="1417320"/>
            <a:ext cx="9810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           345 					67</a:t>
            </a:r>
          </a:p>
          <a:p>
            <a:r>
              <a:rPr lang="en-GB" sz="4400" dirty="0"/>
              <a:t>300     40     5			60       7 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051E5E3B-742C-4011-B0E0-45E7DA2366AB}"/>
              </a:ext>
            </a:extLst>
          </p:cNvPr>
          <p:cNvCxnSpPr/>
          <p:nvPr/>
        </p:nvCxnSpPr>
        <p:spPr>
          <a:xfrm flipH="1">
            <a:off x="1619794" y="1972491"/>
            <a:ext cx="953589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189D634F-A8E3-4381-9E18-EE9C5B6F9162}"/>
              </a:ext>
            </a:extLst>
          </p:cNvPr>
          <p:cNvCxnSpPr/>
          <p:nvPr/>
        </p:nvCxnSpPr>
        <p:spPr>
          <a:xfrm>
            <a:off x="2913017" y="1959429"/>
            <a:ext cx="0" cy="30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5F3990B-3EAA-4E30-840C-BA17F6BC736E}"/>
              </a:ext>
            </a:extLst>
          </p:cNvPr>
          <p:cNvCxnSpPr/>
          <p:nvPr/>
        </p:nvCxnSpPr>
        <p:spPr>
          <a:xfrm>
            <a:off x="3357154" y="1972491"/>
            <a:ext cx="457200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F52C5C12-48FD-45BA-8C41-289FD8EEE301}"/>
              </a:ext>
            </a:extLst>
          </p:cNvPr>
          <p:cNvCxnSpPr/>
          <p:nvPr/>
        </p:nvCxnSpPr>
        <p:spPr>
          <a:xfrm flipH="1">
            <a:off x="7106194" y="1972491"/>
            <a:ext cx="522515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CADB9EB7-09AC-4DAB-AFA8-17772F38B575}"/>
              </a:ext>
            </a:extLst>
          </p:cNvPr>
          <p:cNvCxnSpPr/>
          <p:nvPr/>
        </p:nvCxnSpPr>
        <p:spPr>
          <a:xfrm>
            <a:off x="7955280" y="1972491"/>
            <a:ext cx="261257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95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800" dirty="0"/>
          </a:p>
          <a:p>
            <a:r>
              <a:rPr lang="en-GB" sz="4800" dirty="0"/>
              <a:t>300			40					5</a:t>
            </a:r>
          </a:p>
          <a:p>
            <a:r>
              <a:rPr lang="en-GB" sz="4800" u="sng" dirty="0"/>
              <a:t>				60					7 -</a:t>
            </a:r>
          </a:p>
          <a:p>
            <a:r>
              <a:rPr lang="en-GB" sz="4800" dirty="0"/>
              <a:t> 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</p:spTree>
    <p:extLst>
      <p:ext uri="{BB962C8B-B14F-4D97-AF65-F5344CB8AC3E}">
        <p14:creationId xmlns:p14="http://schemas.microsoft.com/office/powerpoint/2010/main" val="67364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  <a:p>
            <a:endParaRPr lang="en-GB" sz="4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800" dirty="0"/>
          </a:p>
          <a:p>
            <a:r>
              <a:rPr lang="en-GB" sz="4800" dirty="0"/>
              <a:t>300			40					5</a:t>
            </a:r>
          </a:p>
          <a:p>
            <a:r>
              <a:rPr lang="en-GB" sz="4800" u="sng" dirty="0"/>
              <a:t>				60					7 -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7FBDC59-D7D5-4933-8A04-91F47660C772}"/>
              </a:ext>
            </a:extLst>
          </p:cNvPr>
          <p:cNvSpPr txBox="1"/>
          <p:nvPr/>
        </p:nvSpPr>
        <p:spPr>
          <a:xfrm>
            <a:off x="457200" y="5355771"/>
            <a:ext cx="9940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</a:rPr>
              <a:t>Make sure your columns line up!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778AB14-A88F-4920-B107-3C119E7C81F7}"/>
              </a:ext>
            </a:extLst>
          </p:cNvPr>
          <p:cNvCxnSpPr/>
          <p:nvPr/>
        </p:nvCxnSpPr>
        <p:spPr>
          <a:xfrm>
            <a:off x="3200400" y="847818"/>
            <a:ext cx="0" cy="4132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C572500-0918-4ADC-A173-B9D2CB9DB88F}"/>
              </a:ext>
            </a:extLst>
          </p:cNvPr>
          <p:cNvCxnSpPr/>
          <p:nvPr/>
        </p:nvCxnSpPr>
        <p:spPr>
          <a:xfrm>
            <a:off x="7302137" y="847818"/>
            <a:ext cx="0" cy="4132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48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800" dirty="0"/>
          </a:p>
          <a:p>
            <a:r>
              <a:rPr lang="en-GB" sz="4800" dirty="0"/>
              <a:t>300			40					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					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Subtract your</a:t>
            </a:r>
            <a:r>
              <a:rPr lang="en-GB" sz="4400" u="sng" dirty="0"/>
              <a:t> ones </a:t>
            </a:r>
            <a:r>
              <a:rPr lang="en-GB" sz="4400" dirty="0"/>
              <a:t>first: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We cannot subtract 7 from 5. We need to exchange one 10 for ten ones.</a:t>
            </a:r>
          </a:p>
        </p:txBody>
      </p:sp>
    </p:spTree>
    <p:extLst>
      <p:ext uri="{BB962C8B-B14F-4D97-AF65-F5344CB8AC3E}">
        <p14:creationId xmlns:p14="http://schemas.microsoft.com/office/powerpoint/2010/main" val="355464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				</a:t>
            </a:r>
            <a:r>
              <a:rPr lang="en-GB" sz="3200" dirty="0">
                <a:solidFill>
                  <a:srgbClr val="FF0000"/>
                </a:solidFill>
              </a:rPr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					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Subtract your</a:t>
            </a:r>
            <a:r>
              <a:rPr lang="en-GB" sz="4400" u="sng" dirty="0"/>
              <a:t> ones </a:t>
            </a:r>
            <a:r>
              <a:rPr lang="en-GB" sz="4400" dirty="0"/>
              <a:t>first: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Cross out the tens. Write ten less (30) in the tens column. Move the ten to the ones column.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103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				</a:t>
            </a:r>
            <a:r>
              <a:rPr lang="en-GB" sz="3200" dirty="0">
                <a:solidFill>
                  <a:srgbClr val="FF0000"/>
                </a:solidFill>
              </a:rPr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					</a:t>
            </a:r>
            <a:r>
              <a:rPr lang="en-GB" sz="48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Subtract your</a:t>
            </a:r>
            <a:r>
              <a:rPr lang="en-GB" sz="4400" u="sng" dirty="0"/>
              <a:t> ones </a:t>
            </a:r>
            <a:r>
              <a:rPr lang="en-GB" sz="4400" dirty="0"/>
              <a:t>first: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15 – 7 = 8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528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				</a:t>
            </a:r>
            <a:r>
              <a:rPr lang="en-GB" sz="3200" dirty="0">
                <a:solidFill>
                  <a:srgbClr val="FF0000"/>
                </a:solidFill>
              </a:rPr>
              <a:t>30</a:t>
            </a:r>
          </a:p>
          <a:p>
            <a:r>
              <a:rPr lang="en-GB" sz="4800" dirty="0"/>
              <a:t>300			40					</a:t>
            </a:r>
            <a:r>
              <a:rPr lang="en-GB" sz="3600" dirty="0">
                <a:solidFill>
                  <a:srgbClr val="FF0000"/>
                </a:solidFill>
              </a:rPr>
              <a:t>1</a:t>
            </a:r>
            <a:r>
              <a:rPr lang="en-GB" sz="4800" dirty="0"/>
              <a:t>5</a:t>
            </a:r>
          </a:p>
          <a:p>
            <a:r>
              <a:rPr lang="en-GB" sz="4800" u="sng" dirty="0"/>
              <a:t>				60					7 –</a:t>
            </a:r>
          </a:p>
          <a:p>
            <a:r>
              <a:rPr lang="en-GB" sz="4800" dirty="0"/>
              <a:t>									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subtract your tens:</a:t>
            </a:r>
          </a:p>
        </p:txBody>
      </p:sp>
      <p:sp>
        <p:nvSpPr>
          <p:cNvPr id="2" name="Rectangle 1"/>
          <p:cNvSpPr/>
          <p:nvPr/>
        </p:nvSpPr>
        <p:spPr>
          <a:xfrm>
            <a:off x="879022" y="4753962"/>
            <a:ext cx="101536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b="1" dirty="0">
              <a:solidFill>
                <a:srgbClr val="FF0000"/>
              </a:solidFill>
            </a:endParaRPr>
          </a:p>
          <a:p>
            <a:r>
              <a:rPr lang="en-GB" sz="3200" b="1" dirty="0">
                <a:solidFill>
                  <a:srgbClr val="FF0000"/>
                </a:solidFill>
              </a:rPr>
              <a:t>We cannot subtract 60 from 30. We need to exchange one 100 for ten 10s.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923064" y="2898321"/>
            <a:ext cx="669472" cy="4082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699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233</Words>
  <Application>Microsoft Office PowerPoint</Application>
  <PresentationFormat>Custom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10.11.20 LO: To subtract 2-digit from 3-digit numbers. (exchanging tens and hundreds)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answer these questions in your books using expanded column subtraction: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Expanded column addition</dc:title>
  <dc:creator>Rachel</dc:creator>
  <cp:lastModifiedBy>Rachel McGann</cp:lastModifiedBy>
  <cp:revision>58</cp:revision>
  <dcterms:created xsi:type="dcterms:W3CDTF">2018-11-15T08:35:24Z</dcterms:created>
  <dcterms:modified xsi:type="dcterms:W3CDTF">2020-11-04T13:47:49Z</dcterms:modified>
</cp:coreProperties>
</file>