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9" r:id="rId8"/>
    <p:sldId id="270" r:id="rId9"/>
    <p:sldId id="271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41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6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C4B9224-0915-48AB-A85F-23FCCE468E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0750A3D-4D76-43FE-9DB6-F39899885F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3671079-2ED3-4FDF-A0A3-2C2835397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35383A9-BE2C-4A42-9F1A-0D890B02B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5DFDD7E-41F0-4CBD-B7C9-35FB096F2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521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83EC4A5-5D2B-4123-9CF3-450A6544E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CDD5DCB-31E4-4031-8A73-3559747460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DB596A9-4172-4237-97B1-C3E718BB7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B15E6FA-9F11-468A-A428-619A29BB4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31DF6A2-8EB7-4EA2-B973-DB0B51F05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28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30D6B2CE-4F0C-43BF-B9ED-4341F5DB20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F9BA5E3-BCA9-4EA4-BA92-CBE764F28E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F109AE0-7758-4CDF-A160-8119B018C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6C97786-D42C-4915-A156-B5664B567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05F14FA-9DEC-44A9-AA17-0B526B46D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206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7E68D9-68C8-474F-AA85-CECF07F86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87048F-2821-4851-9DD2-D94C1BCFC7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DB101EF-DB6D-408D-B828-D27883F80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A6F9394-D235-4BDD-84C8-C3D6D327F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2C3975D-D9C2-49BA-9C81-6899BAB32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594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E077D88-74D0-4357-9E26-EDDB222EC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6DE3707-F764-4788-8DC3-812ED437F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0223D04-1B11-4674-ABBB-ED0915396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723DD3C-37DB-4F6A-8185-98B7BC91A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146393E-71D6-4D49-BDB9-E479A97F7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815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FCEF990-3A22-4D4A-9D48-178BC8B9C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7D044E1-2650-4563-8E54-DCE80E94FE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E98E75F-4703-458B-A028-ABA4AC1CEF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F79DAF3-F822-49BD-9B27-F72E7C2C6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AF8149F-F94C-4676-8572-8FD92B8BA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B9EB9E8-486E-4BF8-A5E1-56E2EB423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183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FA0AEBC-5EAE-4A86-8DA8-F9AA9E38B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AA1C016-9D28-4DA1-9E7D-E2271D6C55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63E03DF-99FA-4C98-8217-0439C5A3DA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DE432BF-A33B-4CEF-B829-BBDC14B070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DC5BC162-513C-42B7-A3E9-4EC28A7E3A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5427F17-043D-4F59-B3CC-A65BA6F80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FFAE1A72-235D-437E-99D9-7000CEFDA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49DD98B-8FBB-41B7-AA52-945EC0504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411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2010675-F497-43D6-8378-F1117971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7D8E686-4B27-4B7C-93E7-6028F3538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9F7531B-EF9F-481D-8E99-9BE127651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C6C3C0D-0181-4B2F-89DB-51EA5D338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504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1AC63EB8-DB4B-4B0F-BAE4-43591DA03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322BDFAC-1E88-4BED-8670-9CCDCD34C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6B4088E-7B33-4462-AE20-068AF87E0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925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16EC91E-473F-4C4A-845B-8BEFF0958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CA11443-53A9-4846-9F5F-5BBAE2C1E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F244DBC-266D-4E65-A109-3EFBF48981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A67C146-0748-496F-9936-0969F670C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B3AB081-7356-44A6-9ED7-F2E77575C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BBEE460-90D6-4852-8E73-4BF1D5936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506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B995CA-187F-485C-A336-3B23D7AA8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B1E0E6F-B4D5-4708-B7D5-294CED948B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4314C09-369C-4F2B-A5C4-DAED75C822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C2EB7F5-36BF-4BFB-A3E3-737E298A1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C84F1C5-4571-46AB-AB1C-054BE4EF4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21E003D-E750-4DD0-AE12-852645892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70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AE514EA0-BBB3-432A-8523-FA4FD2CAF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A7DB29F-0E3A-4B91-BEB2-9BCFC7D59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D8A413A-5EB2-4E32-B8F8-5EF88D56A6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9601-659B-4FC8-AA93-9F250EA61B6C}" type="datetimeFigureOut">
              <a:rPr lang="en-GB" smtClean="0"/>
              <a:t>04/11/2020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E849AE5-4D22-4295-83FF-CF69F8480B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16D9E66-DAF3-4D66-8A42-211EF15EC7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1C86C-CCC8-4FA9-9DF4-7F942D45AE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347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BF70BCC-1BF5-4882-B5CC-17B009C14B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389" y="1122363"/>
            <a:ext cx="11900262" cy="2387600"/>
          </a:xfrm>
        </p:spPr>
        <p:txBody>
          <a:bodyPr>
            <a:normAutofit fontScale="90000"/>
          </a:bodyPr>
          <a:lstStyle/>
          <a:p>
            <a:pPr algn="l"/>
            <a:r>
              <a:rPr lang="en-GB" u="sng" dirty="0" smtClean="0"/>
              <a:t>13.11.20</a:t>
            </a:r>
            <a:r>
              <a:rPr lang="en-GB" u="sng" dirty="0"/>
              <a:t/>
            </a:r>
            <a:br>
              <a:rPr lang="en-GB" u="sng" dirty="0"/>
            </a:br>
            <a:r>
              <a:rPr lang="en-GB" u="sng" dirty="0"/>
              <a:t>LO: </a:t>
            </a:r>
            <a:r>
              <a:rPr lang="en-GB" u="sng" dirty="0" smtClean="0"/>
              <a:t>To add two 3-digit </a:t>
            </a:r>
            <a:r>
              <a:rPr lang="en-GB" u="sng" dirty="0"/>
              <a:t>numbers.</a:t>
            </a:r>
            <a:br>
              <a:rPr lang="en-GB" u="sng" dirty="0"/>
            </a:br>
            <a:r>
              <a:rPr lang="en-GB" u="sng" dirty="0" smtClean="0"/>
              <a:t>(exchanging ones)</a:t>
            </a:r>
            <a:endParaRPr lang="en-GB" u="sn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F06AD13-6EC9-432C-A391-6D99518203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007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641A1B-FE43-43B3-A35B-989C31048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807" y="0"/>
            <a:ext cx="10515600" cy="1325563"/>
          </a:xfrm>
        </p:spPr>
        <p:txBody>
          <a:bodyPr>
            <a:normAutofit/>
          </a:bodyPr>
          <a:lstStyle/>
          <a:p>
            <a:r>
              <a:rPr lang="en-GB" sz="2000" dirty="0"/>
              <a:t>Now answer these questions in your books using expanded column addition: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ABAC75F-F42F-4AB5-98E1-1856B47FD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11243" y="191193"/>
            <a:ext cx="11133464" cy="6181749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GB" sz="3500" dirty="0" smtClean="0"/>
              <a:t>325 </a:t>
            </a:r>
            <a:r>
              <a:rPr lang="en-GB" sz="3500" dirty="0"/>
              <a:t>+ </a:t>
            </a:r>
            <a:r>
              <a:rPr lang="en-GB" sz="3500" dirty="0" smtClean="0"/>
              <a:t>158</a:t>
            </a:r>
            <a:endParaRPr lang="en-GB" sz="3500" dirty="0"/>
          </a:p>
          <a:p>
            <a:pPr marL="514350" indent="-514350">
              <a:buAutoNum type="arabicPeriod"/>
            </a:pPr>
            <a:r>
              <a:rPr lang="en-GB" sz="3500" dirty="0" smtClean="0"/>
              <a:t>514 </a:t>
            </a:r>
            <a:r>
              <a:rPr lang="en-GB" sz="3500" dirty="0"/>
              <a:t>+ </a:t>
            </a:r>
            <a:r>
              <a:rPr lang="en-GB" sz="3500" dirty="0" smtClean="0"/>
              <a:t>277</a:t>
            </a:r>
            <a:endParaRPr lang="en-GB" sz="3500" dirty="0"/>
          </a:p>
          <a:p>
            <a:pPr marL="514350" indent="-514350">
              <a:buAutoNum type="arabicPeriod"/>
            </a:pPr>
            <a:r>
              <a:rPr lang="en-GB" sz="3500" dirty="0" smtClean="0"/>
              <a:t>629 </a:t>
            </a:r>
            <a:r>
              <a:rPr lang="en-GB" sz="3500" dirty="0"/>
              <a:t>+ </a:t>
            </a:r>
            <a:r>
              <a:rPr lang="en-GB" sz="3500" dirty="0" smtClean="0"/>
              <a:t>165</a:t>
            </a:r>
            <a:endParaRPr lang="en-GB" sz="3500" dirty="0"/>
          </a:p>
          <a:p>
            <a:pPr marL="514350" indent="-514350">
              <a:buAutoNum type="arabicPeriod"/>
            </a:pPr>
            <a:r>
              <a:rPr lang="en-GB" sz="3500" dirty="0" smtClean="0"/>
              <a:t>234 </a:t>
            </a:r>
            <a:r>
              <a:rPr lang="en-GB" sz="3500" dirty="0"/>
              <a:t>+ </a:t>
            </a:r>
            <a:r>
              <a:rPr lang="en-GB" sz="3500" dirty="0" smtClean="0"/>
              <a:t>447</a:t>
            </a:r>
            <a:endParaRPr lang="en-GB" sz="3500" dirty="0"/>
          </a:p>
          <a:p>
            <a:pPr marL="514350" indent="-514350">
              <a:buAutoNum type="arabicPeriod"/>
            </a:pPr>
            <a:r>
              <a:rPr lang="en-GB" sz="3500" dirty="0" smtClean="0"/>
              <a:t>113 </a:t>
            </a:r>
            <a:r>
              <a:rPr lang="en-GB" sz="3500" dirty="0"/>
              <a:t>+ </a:t>
            </a:r>
            <a:r>
              <a:rPr lang="en-GB" sz="3500" dirty="0" smtClean="0"/>
              <a:t>568</a:t>
            </a:r>
            <a:endParaRPr lang="en-GB" sz="3500" dirty="0"/>
          </a:p>
          <a:p>
            <a:pPr marL="514350" indent="-514350">
              <a:buAutoNum type="arabicPeriod"/>
            </a:pPr>
            <a:r>
              <a:rPr lang="en-GB" sz="3500" dirty="0" smtClean="0"/>
              <a:t>7</a:t>
            </a:r>
            <a:r>
              <a:rPr lang="en-GB" sz="3500" dirty="0"/>
              <a:t>2</a:t>
            </a:r>
            <a:r>
              <a:rPr lang="en-GB" sz="3500" dirty="0" smtClean="0"/>
              <a:t>6 </a:t>
            </a:r>
            <a:r>
              <a:rPr lang="en-GB" sz="3500" dirty="0"/>
              <a:t>+ </a:t>
            </a:r>
            <a:r>
              <a:rPr lang="en-GB" sz="3500" dirty="0" smtClean="0"/>
              <a:t>159</a:t>
            </a:r>
            <a:endParaRPr lang="en-GB" sz="3500" dirty="0"/>
          </a:p>
          <a:p>
            <a:pPr marL="514350" indent="-514350">
              <a:buAutoNum type="arabicPeriod"/>
            </a:pPr>
            <a:r>
              <a:rPr lang="en-GB" sz="3500" dirty="0" smtClean="0"/>
              <a:t>516 </a:t>
            </a:r>
            <a:r>
              <a:rPr lang="en-GB" sz="3500" dirty="0"/>
              <a:t>+ </a:t>
            </a:r>
            <a:r>
              <a:rPr lang="en-GB" sz="3500" dirty="0" smtClean="0"/>
              <a:t>267</a:t>
            </a:r>
            <a:endParaRPr lang="en-GB" sz="3500" dirty="0"/>
          </a:p>
          <a:p>
            <a:pPr marL="514350" indent="-514350">
              <a:buAutoNum type="arabicPeriod"/>
            </a:pPr>
            <a:r>
              <a:rPr lang="en-GB" sz="3500" dirty="0" smtClean="0"/>
              <a:t>404 </a:t>
            </a:r>
            <a:r>
              <a:rPr lang="en-GB" sz="3500" dirty="0"/>
              <a:t>+ </a:t>
            </a:r>
            <a:r>
              <a:rPr lang="en-GB" sz="3500" dirty="0" smtClean="0"/>
              <a:t>188</a:t>
            </a:r>
            <a:endParaRPr lang="en-GB" sz="3500" dirty="0"/>
          </a:p>
          <a:p>
            <a:pPr marL="514350" indent="-514350">
              <a:buAutoNum type="arabicPeriod"/>
            </a:pPr>
            <a:r>
              <a:rPr lang="en-GB" sz="3500" dirty="0"/>
              <a:t>7</a:t>
            </a:r>
            <a:r>
              <a:rPr lang="en-GB" sz="3500" dirty="0" smtClean="0"/>
              <a:t>39 </a:t>
            </a:r>
            <a:r>
              <a:rPr lang="en-GB" sz="3500" dirty="0"/>
              <a:t>+ </a:t>
            </a:r>
            <a:r>
              <a:rPr lang="en-GB" sz="3500" dirty="0" smtClean="0"/>
              <a:t>152</a:t>
            </a:r>
            <a:endParaRPr lang="en-GB" sz="3500" dirty="0"/>
          </a:p>
          <a:p>
            <a:pPr marL="514350" indent="-514350">
              <a:buAutoNum type="arabicPeriod"/>
            </a:pPr>
            <a:r>
              <a:rPr lang="en-GB" sz="3500" dirty="0"/>
              <a:t>6</a:t>
            </a:r>
            <a:r>
              <a:rPr lang="en-GB" sz="3500" dirty="0" smtClean="0"/>
              <a:t>20 </a:t>
            </a:r>
            <a:r>
              <a:rPr lang="en-GB" sz="3500"/>
              <a:t>+ </a:t>
            </a:r>
            <a:r>
              <a:rPr lang="en-GB" sz="3500" smtClean="0"/>
              <a:t>249</a:t>
            </a:r>
            <a:endParaRPr lang="en-GB" sz="3500" dirty="0"/>
          </a:p>
          <a:p>
            <a:pPr marL="514350" indent="-514350">
              <a:buAutoNum type="arabicPeriod"/>
            </a:pP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58" y="1361123"/>
            <a:ext cx="7758623" cy="372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324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AF84E3B-8DF0-49F0-AC06-E0E8B043FF98}"/>
              </a:ext>
            </a:extLst>
          </p:cNvPr>
          <p:cNvSpPr txBox="1"/>
          <p:nvPr/>
        </p:nvSpPr>
        <p:spPr>
          <a:xfrm>
            <a:off x="3997235" y="2240280"/>
            <a:ext cx="38078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335 </a:t>
            </a:r>
            <a:r>
              <a:rPr lang="en-GB" sz="4400" dirty="0"/>
              <a:t>+ </a:t>
            </a:r>
            <a:r>
              <a:rPr lang="en-GB" sz="4400" dirty="0" smtClean="0"/>
              <a:t>146</a:t>
            </a:r>
            <a:endParaRPr lang="en-GB" sz="4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FAB7FDE-CB83-439C-A7D5-7FA007455B29}"/>
              </a:ext>
            </a:extLst>
          </p:cNvPr>
          <p:cNvSpPr txBox="1"/>
          <p:nvPr/>
        </p:nvSpPr>
        <p:spPr>
          <a:xfrm>
            <a:off x="661852" y="289560"/>
            <a:ext cx="94357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First, we partition the numbers:</a:t>
            </a:r>
          </a:p>
        </p:txBody>
      </p:sp>
    </p:spTree>
    <p:extLst>
      <p:ext uri="{BB962C8B-B14F-4D97-AF65-F5344CB8AC3E}">
        <p14:creationId xmlns:p14="http://schemas.microsoft.com/office/powerpoint/2010/main" val="272116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AF84E3B-8DF0-49F0-AC06-E0E8B043FF98}"/>
              </a:ext>
            </a:extLst>
          </p:cNvPr>
          <p:cNvSpPr txBox="1"/>
          <p:nvPr/>
        </p:nvSpPr>
        <p:spPr>
          <a:xfrm>
            <a:off x="1018903" y="1417320"/>
            <a:ext cx="98102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           </a:t>
            </a:r>
            <a:r>
              <a:rPr lang="en-GB" sz="4400" dirty="0" smtClean="0"/>
              <a:t>335 </a:t>
            </a:r>
            <a:r>
              <a:rPr lang="en-GB" sz="4400" dirty="0"/>
              <a:t>					</a:t>
            </a:r>
            <a:r>
              <a:rPr lang="en-GB" sz="4400" dirty="0" smtClean="0"/>
              <a:t>146</a:t>
            </a:r>
            <a:endParaRPr lang="en-GB" sz="4400" dirty="0"/>
          </a:p>
          <a:p>
            <a:r>
              <a:rPr lang="en-GB" sz="4400" dirty="0"/>
              <a:t>300     </a:t>
            </a:r>
            <a:r>
              <a:rPr lang="en-GB" sz="4400" dirty="0" smtClean="0"/>
              <a:t>30     </a:t>
            </a:r>
            <a:r>
              <a:rPr lang="en-GB" sz="4400" dirty="0"/>
              <a:t>5			</a:t>
            </a:r>
            <a:r>
              <a:rPr lang="en-GB" sz="4400" dirty="0" smtClean="0"/>
              <a:t>100	   40     6     </a:t>
            </a:r>
            <a:endParaRPr lang="en-GB" sz="4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FAB7FDE-CB83-439C-A7D5-7FA007455B29}"/>
              </a:ext>
            </a:extLst>
          </p:cNvPr>
          <p:cNvSpPr txBox="1"/>
          <p:nvPr/>
        </p:nvSpPr>
        <p:spPr>
          <a:xfrm>
            <a:off x="661852" y="289560"/>
            <a:ext cx="94357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First, we partition the numbers: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051E5E3B-742C-4011-B0E0-45E7DA2366AB}"/>
              </a:ext>
            </a:extLst>
          </p:cNvPr>
          <p:cNvCxnSpPr/>
          <p:nvPr/>
        </p:nvCxnSpPr>
        <p:spPr>
          <a:xfrm flipH="1">
            <a:off x="1619794" y="1972491"/>
            <a:ext cx="953589" cy="2142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189D634F-A8E3-4381-9E18-EE9C5B6F9162}"/>
              </a:ext>
            </a:extLst>
          </p:cNvPr>
          <p:cNvCxnSpPr/>
          <p:nvPr/>
        </p:nvCxnSpPr>
        <p:spPr>
          <a:xfrm>
            <a:off x="2913017" y="1959429"/>
            <a:ext cx="0" cy="300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B5F3990B-3EAA-4E30-840C-BA17F6BC736E}"/>
              </a:ext>
            </a:extLst>
          </p:cNvPr>
          <p:cNvCxnSpPr/>
          <p:nvPr/>
        </p:nvCxnSpPr>
        <p:spPr>
          <a:xfrm>
            <a:off x="3357154" y="1972491"/>
            <a:ext cx="457200" cy="2142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F52C5C12-48FD-45BA-8C41-289FD8EEE301}"/>
              </a:ext>
            </a:extLst>
          </p:cNvPr>
          <p:cNvCxnSpPr/>
          <p:nvPr/>
        </p:nvCxnSpPr>
        <p:spPr>
          <a:xfrm flipH="1">
            <a:off x="7106194" y="1972491"/>
            <a:ext cx="522515" cy="2873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CADB9EB7-09AC-4DAB-AFA8-17772F38B575}"/>
              </a:ext>
            </a:extLst>
          </p:cNvPr>
          <p:cNvCxnSpPr/>
          <p:nvPr/>
        </p:nvCxnSpPr>
        <p:spPr>
          <a:xfrm>
            <a:off x="7955280" y="1972491"/>
            <a:ext cx="261257" cy="2873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8319407" y="1959429"/>
            <a:ext cx="783772" cy="367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19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735541A-7289-4DC2-9653-4A7CE2E84A52}"/>
              </a:ext>
            </a:extLst>
          </p:cNvPr>
          <p:cNvSpPr txBox="1"/>
          <p:nvPr/>
        </p:nvSpPr>
        <p:spPr>
          <a:xfrm>
            <a:off x="1306286" y="927463"/>
            <a:ext cx="8869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H				T				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31E1FFC-0583-4C5E-9B43-264083A52EED}"/>
              </a:ext>
            </a:extLst>
          </p:cNvPr>
          <p:cNvSpPr txBox="1"/>
          <p:nvPr/>
        </p:nvSpPr>
        <p:spPr>
          <a:xfrm>
            <a:off x="1188720" y="1933303"/>
            <a:ext cx="99408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300			</a:t>
            </a:r>
            <a:r>
              <a:rPr lang="en-GB" sz="4800" dirty="0" smtClean="0"/>
              <a:t>30</a:t>
            </a:r>
            <a:r>
              <a:rPr lang="en-GB" sz="4800" dirty="0"/>
              <a:t>					5</a:t>
            </a:r>
          </a:p>
          <a:p>
            <a:r>
              <a:rPr lang="en-GB" sz="4800" dirty="0" smtClean="0"/>
              <a:t>100</a:t>
            </a:r>
            <a:r>
              <a:rPr lang="en-GB" sz="4800" dirty="0"/>
              <a:t>			</a:t>
            </a:r>
            <a:r>
              <a:rPr lang="en-GB" sz="4800" dirty="0" smtClean="0"/>
              <a:t>40</a:t>
            </a:r>
            <a:r>
              <a:rPr lang="en-GB" sz="4800" dirty="0"/>
              <a:t>					6</a:t>
            </a:r>
          </a:p>
          <a:p>
            <a:r>
              <a:rPr lang="en-GB" sz="4800" dirty="0"/>
              <a:t>_____________________________ +</a:t>
            </a:r>
          </a:p>
          <a:p>
            <a:endParaRPr lang="en-GB" sz="4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5C77DE5-2515-4B87-93B5-36D3793A8915}"/>
              </a:ext>
            </a:extLst>
          </p:cNvPr>
          <p:cNvSpPr txBox="1"/>
          <p:nvPr/>
        </p:nvSpPr>
        <p:spPr>
          <a:xfrm>
            <a:off x="457200" y="78377"/>
            <a:ext cx="11116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Write out the calculation in columns:</a:t>
            </a:r>
          </a:p>
        </p:txBody>
      </p:sp>
    </p:spTree>
    <p:extLst>
      <p:ext uri="{BB962C8B-B14F-4D97-AF65-F5344CB8AC3E}">
        <p14:creationId xmlns:p14="http://schemas.microsoft.com/office/powerpoint/2010/main" val="67364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735541A-7289-4DC2-9653-4A7CE2E84A52}"/>
              </a:ext>
            </a:extLst>
          </p:cNvPr>
          <p:cNvSpPr txBox="1"/>
          <p:nvPr/>
        </p:nvSpPr>
        <p:spPr>
          <a:xfrm>
            <a:off x="1306286" y="927463"/>
            <a:ext cx="8869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H				T				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31E1FFC-0583-4C5E-9B43-264083A52EED}"/>
              </a:ext>
            </a:extLst>
          </p:cNvPr>
          <p:cNvSpPr txBox="1"/>
          <p:nvPr/>
        </p:nvSpPr>
        <p:spPr>
          <a:xfrm>
            <a:off x="1188720" y="1933303"/>
            <a:ext cx="99408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300			</a:t>
            </a:r>
            <a:r>
              <a:rPr lang="en-GB" sz="4800" dirty="0" smtClean="0"/>
              <a:t>30</a:t>
            </a:r>
            <a:r>
              <a:rPr lang="en-GB" sz="4800" dirty="0"/>
              <a:t>					5</a:t>
            </a:r>
          </a:p>
          <a:p>
            <a:r>
              <a:rPr lang="en-GB" sz="4800" dirty="0" smtClean="0"/>
              <a:t>100</a:t>
            </a:r>
            <a:r>
              <a:rPr lang="en-GB" sz="4800" dirty="0"/>
              <a:t>			</a:t>
            </a:r>
            <a:r>
              <a:rPr lang="en-GB" sz="4800" dirty="0" smtClean="0"/>
              <a:t>40</a:t>
            </a:r>
            <a:r>
              <a:rPr lang="en-GB" sz="4800" dirty="0"/>
              <a:t>					6</a:t>
            </a:r>
          </a:p>
          <a:p>
            <a:r>
              <a:rPr lang="en-GB" sz="4800" dirty="0"/>
              <a:t>_____________________________ +</a:t>
            </a:r>
          </a:p>
          <a:p>
            <a:endParaRPr lang="en-GB" sz="4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5C77DE5-2515-4B87-93B5-36D3793A8915}"/>
              </a:ext>
            </a:extLst>
          </p:cNvPr>
          <p:cNvSpPr txBox="1"/>
          <p:nvPr/>
        </p:nvSpPr>
        <p:spPr>
          <a:xfrm>
            <a:off x="457200" y="78377"/>
            <a:ext cx="11116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Write out the calculation in columns: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7FBDC59-D7D5-4933-8A04-91F47660C772}"/>
              </a:ext>
            </a:extLst>
          </p:cNvPr>
          <p:cNvSpPr txBox="1"/>
          <p:nvPr/>
        </p:nvSpPr>
        <p:spPr>
          <a:xfrm>
            <a:off x="457200" y="5355771"/>
            <a:ext cx="99408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FF0000"/>
                </a:solidFill>
              </a:rPr>
              <a:t>Make sure your columns line up!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A778AB14-A88F-4920-B107-3C119E7C81F7}"/>
              </a:ext>
            </a:extLst>
          </p:cNvPr>
          <p:cNvCxnSpPr/>
          <p:nvPr/>
        </p:nvCxnSpPr>
        <p:spPr>
          <a:xfrm>
            <a:off x="3200400" y="847818"/>
            <a:ext cx="0" cy="41324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0C572500-0918-4ADC-A173-B9D2CB9DB88F}"/>
              </a:ext>
            </a:extLst>
          </p:cNvPr>
          <p:cNvCxnSpPr/>
          <p:nvPr/>
        </p:nvCxnSpPr>
        <p:spPr>
          <a:xfrm>
            <a:off x="7302137" y="847818"/>
            <a:ext cx="0" cy="44034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794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735541A-7289-4DC2-9653-4A7CE2E84A52}"/>
              </a:ext>
            </a:extLst>
          </p:cNvPr>
          <p:cNvSpPr txBox="1"/>
          <p:nvPr/>
        </p:nvSpPr>
        <p:spPr>
          <a:xfrm>
            <a:off x="1306286" y="927463"/>
            <a:ext cx="8869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H				T				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31E1FFC-0583-4C5E-9B43-264083A52EED}"/>
              </a:ext>
            </a:extLst>
          </p:cNvPr>
          <p:cNvSpPr txBox="1"/>
          <p:nvPr/>
        </p:nvSpPr>
        <p:spPr>
          <a:xfrm>
            <a:off x="1188720" y="1933303"/>
            <a:ext cx="994083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300			</a:t>
            </a:r>
            <a:r>
              <a:rPr lang="en-GB" sz="4800" dirty="0" smtClean="0"/>
              <a:t>30</a:t>
            </a:r>
            <a:r>
              <a:rPr lang="en-GB" sz="4800" dirty="0"/>
              <a:t>					5</a:t>
            </a:r>
          </a:p>
          <a:p>
            <a:r>
              <a:rPr lang="en-GB" sz="4800" dirty="0" smtClean="0"/>
              <a:t>100</a:t>
            </a:r>
            <a:r>
              <a:rPr lang="en-GB" sz="4800" dirty="0"/>
              <a:t>			</a:t>
            </a:r>
            <a:r>
              <a:rPr lang="en-GB" sz="4800" dirty="0" smtClean="0"/>
              <a:t>40</a:t>
            </a:r>
            <a:r>
              <a:rPr lang="en-GB" sz="4800" dirty="0"/>
              <a:t>					6</a:t>
            </a:r>
          </a:p>
          <a:p>
            <a:r>
              <a:rPr lang="en-GB" sz="4800" dirty="0"/>
              <a:t>____________</a:t>
            </a:r>
            <a:r>
              <a:rPr lang="en-GB" sz="3600" u="sng" dirty="0">
                <a:solidFill>
                  <a:srgbClr val="FF0000"/>
                </a:solidFill>
              </a:rPr>
              <a:t>10</a:t>
            </a:r>
            <a:r>
              <a:rPr lang="en-GB" sz="4800" dirty="0"/>
              <a:t>_________________ +</a:t>
            </a:r>
          </a:p>
          <a:p>
            <a:r>
              <a:rPr lang="en-GB" sz="4800" dirty="0"/>
              <a:t>									</a:t>
            </a:r>
            <a:r>
              <a:rPr lang="en-GB" sz="4800" dirty="0">
                <a:solidFill>
                  <a:srgbClr val="FF0000"/>
                </a:solidFill>
              </a:rPr>
              <a:t>1</a:t>
            </a:r>
          </a:p>
          <a:p>
            <a:r>
              <a:rPr lang="en-GB" sz="3600" dirty="0">
                <a:solidFill>
                  <a:srgbClr val="FF0000"/>
                </a:solidFill>
              </a:rPr>
              <a:t>5+6 = 11. Exchange ten 1s for one 10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5C77DE5-2515-4B87-93B5-36D3793A8915}"/>
              </a:ext>
            </a:extLst>
          </p:cNvPr>
          <p:cNvSpPr txBox="1"/>
          <p:nvPr/>
        </p:nvSpPr>
        <p:spPr>
          <a:xfrm>
            <a:off x="457200" y="78377"/>
            <a:ext cx="11116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Add your</a:t>
            </a:r>
            <a:r>
              <a:rPr lang="en-GB" sz="4400" u="sng" dirty="0"/>
              <a:t> ones </a:t>
            </a:r>
            <a:r>
              <a:rPr lang="en-GB" sz="4400" dirty="0"/>
              <a:t>first:</a:t>
            </a:r>
          </a:p>
        </p:txBody>
      </p:sp>
    </p:spTree>
    <p:extLst>
      <p:ext uri="{BB962C8B-B14F-4D97-AF65-F5344CB8AC3E}">
        <p14:creationId xmlns:p14="http://schemas.microsoft.com/office/powerpoint/2010/main" val="355464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735541A-7289-4DC2-9653-4A7CE2E84A52}"/>
              </a:ext>
            </a:extLst>
          </p:cNvPr>
          <p:cNvSpPr txBox="1"/>
          <p:nvPr/>
        </p:nvSpPr>
        <p:spPr>
          <a:xfrm>
            <a:off x="1306286" y="927463"/>
            <a:ext cx="8869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H				T				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31E1FFC-0583-4C5E-9B43-264083A52EED}"/>
              </a:ext>
            </a:extLst>
          </p:cNvPr>
          <p:cNvSpPr txBox="1"/>
          <p:nvPr/>
        </p:nvSpPr>
        <p:spPr>
          <a:xfrm>
            <a:off x="1188720" y="1933303"/>
            <a:ext cx="994083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300			</a:t>
            </a:r>
            <a:r>
              <a:rPr lang="en-GB" sz="4800" dirty="0" smtClean="0"/>
              <a:t>30</a:t>
            </a:r>
            <a:r>
              <a:rPr lang="en-GB" sz="4800" dirty="0"/>
              <a:t>					5</a:t>
            </a:r>
          </a:p>
          <a:p>
            <a:r>
              <a:rPr lang="en-GB" sz="4800" dirty="0" smtClean="0"/>
              <a:t>100</a:t>
            </a:r>
            <a:r>
              <a:rPr lang="en-GB" sz="4800" dirty="0"/>
              <a:t>			</a:t>
            </a:r>
            <a:r>
              <a:rPr lang="en-GB" sz="4800" dirty="0" smtClean="0"/>
              <a:t>40</a:t>
            </a:r>
            <a:r>
              <a:rPr lang="en-GB" sz="4800" dirty="0"/>
              <a:t>					6</a:t>
            </a:r>
          </a:p>
          <a:p>
            <a:r>
              <a:rPr lang="en-GB" sz="3200" u="sng" dirty="0" smtClean="0"/>
              <a:t>___</a:t>
            </a:r>
            <a:r>
              <a:rPr lang="en-GB" sz="4800" dirty="0" smtClean="0"/>
              <a:t>__________</a:t>
            </a:r>
            <a:r>
              <a:rPr lang="en-GB" sz="3600" u="sng" dirty="0"/>
              <a:t>10</a:t>
            </a:r>
            <a:r>
              <a:rPr lang="en-GB" sz="4800" dirty="0"/>
              <a:t>_________________ +</a:t>
            </a:r>
          </a:p>
          <a:p>
            <a:r>
              <a:rPr lang="en-GB" sz="4800" dirty="0"/>
              <a:t>				</a:t>
            </a:r>
            <a:r>
              <a:rPr lang="en-GB" sz="4800" dirty="0">
                <a:solidFill>
                  <a:srgbClr val="FF0000"/>
                </a:solidFill>
              </a:rPr>
              <a:t>8</a:t>
            </a:r>
            <a:r>
              <a:rPr lang="en-GB" sz="4800" dirty="0" smtClean="0">
                <a:solidFill>
                  <a:srgbClr val="FF0000"/>
                </a:solidFill>
              </a:rPr>
              <a:t>0</a:t>
            </a:r>
            <a:r>
              <a:rPr lang="en-GB" sz="4800" dirty="0"/>
              <a:t>					1</a:t>
            </a:r>
          </a:p>
          <a:p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5C77DE5-2515-4B87-93B5-36D3793A8915}"/>
              </a:ext>
            </a:extLst>
          </p:cNvPr>
          <p:cNvSpPr txBox="1"/>
          <p:nvPr/>
        </p:nvSpPr>
        <p:spPr>
          <a:xfrm>
            <a:off x="457200" y="78377"/>
            <a:ext cx="11116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Then add your tens:</a:t>
            </a:r>
          </a:p>
        </p:txBody>
      </p:sp>
    </p:spTree>
    <p:extLst>
      <p:ext uri="{BB962C8B-B14F-4D97-AF65-F5344CB8AC3E}">
        <p14:creationId xmlns:p14="http://schemas.microsoft.com/office/powerpoint/2010/main" val="201082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735541A-7289-4DC2-9653-4A7CE2E84A52}"/>
              </a:ext>
            </a:extLst>
          </p:cNvPr>
          <p:cNvSpPr txBox="1"/>
          <p:nvPr/>
        </p:nvSpPr>
        <p:spPr>
          <a:xfrm>
            <a:off x="1306286" y="927463"/>
            <a:ext cx="8869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H				T				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31E1FFC-0583-4C5E-9B43-264083A52EED}"/>
              </a:ext>
            </a:extLst>
          </p:cNvPr>
          <p:cNvSpPr txBox="1"/>
          <p:nvPr/>
        </p:nvSpPr>
        <p:spPr>
          <a:xfrm>
            <a:off x="1188720" y="1933303"/>
            <a:ext cx="994083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300			</a:t>
            </a:r>
            <a:r>
              <a:rPr lang="en-GB" sz="4800" dirty="0" smtClean="0"/>
              <a:t>30</a:t>
            </a:r>
            <a:r>
              <a:rPr lang="en-GB" sz="4800" dirty="0"/>
              <a:t>					5</a:t>
            </a:r>
          </a:p>
          <a:p>
            <a:r>
              <a:rPr lang="en-GB" sz="4800" dirty="0" smtClean="0"/>
              <a:t>100</a:t>
            </a:r>
            <a:r>
              <a:rPr lang="en-GB" sz="4800" dirty="0"/>
              <a:t>			</a:t>
            </a:r>
            <a:r>
              <a:rPr lang="en-GB" sz="4800" dirty="0" smtClean="0"/>
              <a:t>40</a:t>
            </a:r>
            <a:r>
              <a:rPr lang="en-GB" sz="4800" dirty="0"/>
              <a:t>					6</a:t>
            </a:r>
          </a:p>
          <a:p>
            <a:r>
              <a:rPr lang="en-GB" sz="4800" dirty="0" smtClean="0"/>
              <a:t>____________</a:t>
            </a:r>
            <a:r>
              <a:rPr lang="en-GB" sz="3600" u="sng" dirty="0"/>
              <a:t>10</a:t>
            </a:r>
            <a:r>
              <a:rPr lang="en-GB" sz="4800" dirty="0"/>
              <a:t>_________________ +</a:t>
            </a:r>
          </a:p>
          <a:p>
            <a:r>
              <a:rPr lang="en-GB" sz="4800" dirty="0">
                <a:solidFill>
                  <a:srgbClr val="FF0000"/>
                </a:solidFill>
              </a:rPr>
              <a:t>4</a:t>
            </a:r>
            <a:r>
              <a:rPr lang="en-GB" sz="4800" dirty="0" smtClean="0">
                <a:solidFill>
                  <a:srgbClr val="FF0000"/>
                </a:solidFill>
              </a:rPr>
              <a:t>00</a:t>
            </a:r>
            <a:r>
              <a:rPr lang="en-GB" sz="4800" dirty="0"/>
              <a:t>			</a:t>
            </a:r>
            <a:r>
              <a:rPr lang="en-GB" sz="4800" dirty="0" smtClean="0"/>
              <a:t>80</a:t>
            </a:r>
            <a:r>
              <a:rPr lang="en-GB" sz="4800" dirty="0"/>
              <a:t>					1</a:t>
            </a:r>
          </a:p>
          <a:p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5C77DE5-2515-4B87-93B5-36D3793A8915}"/>
              </a:ext>
            </a:extLst>
          </p:cNvPr>
          <p:cNvSpPr txBox="1"/>
          <p:nvPr/>
        </p:nvSpPr>
        <p:spPr>
          <a:xfrm>
            <a:off x="457200" y="78377"/>
            <a:ext cx="11116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Then add your hundreds:</a:t>
            </a:r>
          </a:p>
        </p:txBody>
      </p:sp>
    </p:spTree>
    <p:extLst>
      <p:ext uri="{BB962C8B-B14F-4D97-AF65-F5344CB8AC3E}">
        <p14:creationId xmlns:p14="http://schemas.microsoft.com/office/powerpoint/2010/main" val="70869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735541A-7289-4DC2-9653-4A7CE2E84A52}"/>
              </a:ext>
            </a:extLst>
          </p:cNvPr>
          <p:cNvSpPr txBox="1"/>
          <p:nvPr/>
        </p:nvSpPr>
        <p:spPr>
          <a:xfrm>
            <a:off x="1306286" y="927463"/>
            <a:ext cx="8869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H				T				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31E1FFC-0583-4C5E-9B43-264083A52EED}"/>
              </a:ext>
            </a:extLst>
          </p:cNvPr>
          <p:cNvSpPr txBox="1"/>
          <p:nvPr/>
        </p:nvSpPr>
        <p:spPr>
          <a:xfrm>
            <a:off x="1188720" y="1933303"/>
            <a:ext cx="994083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300			</a:t>
            </a:r>
            <a:r>
              <a:rPr lang="en-GB" sz="4800" dirty="0" smtClean="0"/>
              <a:t>30</a:t>
            </a:r>
            <a:r>
              <a:rPr lang="en-GB" sz="4800" dirty="0"/>
              <a:t>					5</a:t>
            </a:r>
          </a:p>
          <a:p>
            <a:r>
              <a:rPr lang="en-GB" sz="4800" dirty="0"/>
              <a:t>1</a:t>
            </a:r>
            <a:r>
              <a:rPr lang="en-GB" sz="4800" dirty="0" smtClean="0"/>
              <a:t>00	</a:t>
            </a:r>
            <a:r>
              <a:rPr lang="en-GB" sz="4800" dirty="0"/>
              <a:t>		</a:t>
            </a:r>
            <a:r>
              <a:rPr lang="en-GB" sz="4800" dirty="0" smtClean="0"/>
              <a:t>40</a:t>
            </a:r>
            <a:r>
              <a:rPr lang="en-GB" sz="4800" dirty="0"/>
              <a:t>					6</a:t>
            </a:r>
          </a:p>
          <a:p>
            <a:r>
              <a:rPr lang="en-GB" sz="4800" dirty="0" smtClean="0"/>
              <a:t>____________</a:t>
            </a:r>
            <a:r>
              <a:rPr lang="en-GB" sz="3600" u="sng" dirty="0"/>
              <a:t>10</a:t>
            </a:r>
            <a:r>
              <a:rPr lang="en-GB" sz="4800" dirty="0"/>
              <a:t>_________________ +</a:t>
            </a:r>
          </a:p>
          <a:p>
            <a:r>
              <a:rPr lang="en-GB" sz="4800" dirty="0"/>
              <a:t>400			</a:t>
            </a:r>
            <a:r>
              <a:rPr lang="en-GB" sz="4800" dirty="0" smtClean="0"/>
              <a:t>80</a:t>
            </a:r>
            <a:r>
              <a:rPr lang="en-GB" sz="4800" dirty="0"/>
              <a:t>					1</a:t>
            </a:r>
          </a:p>
          <a:p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5C77DE5-2515-4B87-93B5-36D3793A8915}"/>
              </a:ext>
            </a:extLst>
          </p:cNvPr>
          <p:cNvSpPr txBox="1"/>
          <p:nvPr/>
        </p:nvSpPr>
        <p:spPr>
          <a:xfrm>
            <a:off x="457200" y="78377"/>
            <a:ext cx="11116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335 </a:t>
            </a:r>
            <a:r>
              <a:rPr lang="en-GB" sz="4400" dirty="0"/>
              <a:t>+ </a:t>
            </a:r>
            <a:r>
              <a:rPr lang="en-GB" sz="4400" dirty="0" smtClean="0"/>
              <a:t>146 </a:t>
            </a:r>
            <a:r>
              <a:rPr lang="en-GB" sz="4400" dirty="0"/>
              <a:t>= </a:t>
            </a:r>
            <a:r>
              <a:rPr lang="en-GB" sz="4400" dirty="0" smtClean="0">
                <a:solidFill>
                  <a:srgbClr val="FF0000"/>
                </a:solidFill>
              </a:rPr>
              <a:t>4</a:t>
            </a:r>
            <a:r>
              <a:rPr lang="en-GB" sz="4400" dirty="0">
                <a:solidFill>
                  <a:srgbClr val="FF0000"/>
                </a:solidFill>
              </a:rPr>
              <a:t>8</a:t>
            </a:r>
            <a:r>
              <a:rPr lang="en-GB" sz="4400" dirty="0" smtClean="0">
                <a:solidFill>
                  <a:srgbClr val="FF0000"/>
                </a:solidFill>
              </a:rPr>
              <a:t>1</a:t>
            </a:r>
            <a:endParaRPr lang="en-GB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56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115</Words>
  <Application>Microsoft Office PowerPoint</Application>
  <PresentationFormat>Custom</PresentationFormat>
  <Paragraphs>53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13.11.20 LO: To add two 3-digit numbers. (exchanging ones)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Now answer these questions in your books using expanded column addition: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Expanded column addition</dc:title>
  <dc:creator>Rachel</dc:creator>
  <cp:lastModifiedBy>Rachel McGann</cp:lastModifiedBy>
  <cp:revision>40</cp:revision>
  <dcterms:created xsi:type="dcterms:W3CDTF">2018-11-15T08:35:24Z</dcterms:created>
  <dcterms:modified xsi:type="dcterms:W3CDTF">2020-11-04T13:59:42Z</dcterms:modified>
</cp:coreProperties>
</file>