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792" autoAdjust="0"/>
  </p:normalViewPr>
  <p:slideViewPr>
    <p:cSldViewPr snapToGrid="0">
      <p:cViewPr>
        <p:scale>
          <a:sx n="83" d="100"/>
          <a:sy n="83" d="100"/>
        </p:scale>
        <p:origin x="3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248B-1648-7D21-EAED-342E436F42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491B76-F9F6-1088-550D-1AD96B93B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85AACC-D7E9-2379-8855-3EC4598977E6}"/>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5" name="Footer Placeholder 4">
            <a:extLst>
              <a:ext uri="{FF2B5EF4-FFF2-40B4-BE49-F238E27FC236}">
                <a16:creationId xmlns:a16="http://schemas.microsoft.com/office/drawing/2014/main" id="{2CFBFEAA-C4B0-6067-2F73-9E9F3D82A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F8FB2-09EF-7142-4621-2447E12AD8E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89791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5142-4FC9-1A9C-C8F7-D3F72FD605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598821-FEFE-7FB3-EEF3-9E8789C19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A879C-601C-CBCD-3F51-EADDE1057F1C}"/>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5" name="Footer Placeholder 4">
            <a:extLst>
              <a:ext uri="{FF2B5EF4-FFF2-40B4-BE49-F238E27FC236}">
                <a16:creationId xmlns:a16="http://schemas.microsoft.com/office/drawing/2014/main" id="{8E44B761-4957-EE8C-5F9D-19C59E789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9154E-04A7-A016-81A7-3C43A5930D0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58526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E3F94-04FF-3B45-9329-77F814821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50C795-1FFC-5738-AED1-EFFE15734D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BD445-90C5-E8A2-E8BB-7233FC7D0AD8}"/>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5" name="Footer Placeholder 4">
            <a:extLst>
              <a:ext uri="{FF2B5EF4-FFF2-40B4-BE49-F238E27FC236}">
                <a16:creationId xmlns:a16="http://schemas.microsoft.com/office/drawing/2014/main" id="{26A31FF3-D027-F7BA-FD10-5747D1733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FB946C-8F5A-1DAB-7AF1-CBB68B6E3F43}"/>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901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226E-F39B-D807-1B76-A4D765FDE2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B72142-1A3E-4DC8-7555-7225C7723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C67936-C7AA-709A-1604-958E51035134}"/>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5" name="Footer Placeholder 4">
            <a:extLst>
              <a:ext uri="{FF2B5EF4-FFF2-40B4-BE49-F238E27FC236}">
                <a16:creationId xmlns:a16="http://schemas.microsoft.com/office/drawing/2014/main" id="{341C80F1-0B51-B62D-41B4-2383318C57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2B627-1FA6-9773-1D9C-A748EFBE40B7}"/>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27265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7B43-EB48-8B00-8DF7-113D2AB17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3AB741-85CB-6BF5-840B-1CB851975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292FC-0A98-F58D-ACFE-D55DB1A09045}"/>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5" name="Footer Placeholder 4">
            <a:extLst>
              <a:ext uri="{FF2B5EF4-FFF2-40B4-BE49-F238E27FC236}">
                <a16:creationId xmlns:a16="http://schemas.microsoft.com/office/drawing/2014/main" id="{D9601FD5-2ECF-CAEB-DFE8-181DA321B1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8BE15-F1FC-196F-35D9-6D97D85194D2}"/>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4460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3EA7-EA1F-220B-F0AA-973858C63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B16E72-EDCA-C59C-C87F-A2CE85B74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20F712-F03A-6222-7089-1FF852437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EEE072-6CE8-98B4-F6C1-80623534D451}"/>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6" name="Footer Placeholder 5">
            <a:extLst>
              <a:ext uri="{FF2B5EF4-FFF2-40B4-BE49-F238E27FC236}">
                <a16:creationId xmlns:a16="http://schemas.microsoft.com/office/drawing/2014/main" id="{6E925F0C-283C-D098-DF7C-3BD966A75A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9E547D-B3F7-D86E-6A96-E73AAB4804DD}"/>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7068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408A-4C27-5FB3-A97A-61D1929F76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97DAE4-667B-9188-3F02-67D83A7D9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9E86C-D778-F327-A81A-FE9C2062C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BEDDC-CCB4-E121-AE15-F17F89CCDE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019621-6753-C217-6B17-8F97C6C95F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A1644D-CD95-D931-B5F0-B0E2762BF935}"/>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8" name="Footer Placeholder 7">
            <a:extLst>
              <a:ext uri="{FF2B5EF4-FFF2-40B4-BE49-F238E27FC236}">
                <a16:creationId xmlns:a16="http://schemas.microsoft.com/office/drawing/2014/main" id="{9873A869-4C27-C045-0150-A84F707894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1BF782-8710-9B83-F6CC-CBDD708B2F5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0752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87D4-D119-A02A-BAD0-77101E921B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8ED5F9-27C8-42B4-D085-8B2D24B09E3C}"/>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4" name="Footer Placeholder 3">
            <a:extLst>
              <a:ext uri="{FF2B5EF4-FFF2-40B4-BE49-F238E27FC236}">
                <a16:creationId xmlns:a16="http://schemas.microsoft.com/office/drawing/2014/main" id="{FD638A72-7118-01F2-BEF9-4968BBF9F6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03A6F1-898A-9D8E-FB37-F23FAD741849}"/>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55233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EA30F2-492D-3CAB-F332-F3770FBCE856}"/>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3" name="Footer Placeholder 2">
            <a:extLst>
              <a:ext uri="{FF2B5EF4-FFF2-40B4-BE49-F238E27FC236}">
                <a16:creationId xmlns:a16="http://schemas.microsoft.com/office/drawing/2014/main" id="{94894C7B-379D-07EA-EBC0-CC819BB88C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BC0156-D112-F5ED-316D-5E6A25BC3F0E}"/>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8871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0860-70CE-39BF-0228-02DFA390AD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96AE36-D84D-AC82-EFD5-04AE5F46A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315A0A-BDEE-E1C4-230D-2FEF245E9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8F66E-A3B8-0134-6909-C9086613006A}"/>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6" name="Footer Placeholder 5">
            <a:extLst>
              <a:ext uri="{FF2B5EF4-FFF2-40B4-BE49-F238E27FC236}">
                <a16:creationId xmlns:a16="http://schemas.microsoft.com/office/drawing/2014/main" id="{541518B6-73B6-775E-EBA7-FAB6FFE022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9B4EF0-BDA6-CD29-9EF2-AEA72911108A}"/>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2697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D972-7CC5-CC9E-CB1F-0CCA38350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95C738-9DB3-96AA-E774-B961E07279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FD63AF-2246-4262-7133-9F863D392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C063D-AC89-291B-6DBA-BDD5D9F87B2E}"/>
              </a:ext>
            </a:extLst>
          </p:cNvPr>
          <p:cNvSpPr>
            <a:spLocks noGrp="1"/>
          </p:cNvSpPr>
          <p:nvPr>
            <p:ph type="dt" sz="half" idx="10"/>
          </p:nvPr>
        </p:nvSpPr>
        <p:spPr/>
        <p:txBody>
          <a:bodyPr/>
          <a:lstStyle/>
          <a:p>
            <a:fld id="{6A2CF52E-A685-4091-96AB-64865AAE987A}" type="datetimeFigureOut">
              <a:rPr lang="en-GB" smtClean="0"/>
              <a:t>10/04/2024</a:t>
            </a:fld>
            <a:endParaRPr lang="en-GB"/>
          </a:p>
        </p:txBody>
      </p:sp>
      <p:sp>
        <p:nvSpPr>
          <p:cNvPr id="6" name="Footer Placeholder 5">
            <a:extLst>
              <a:ext uri="{FF2B5EF4-FFF2-40B4-BE49-F238E27FC236}">
                <a16:creationId xmlns:a16="http://schemas.microsoft.com/office/drawing/2014/main" id="{BBCBD10A-12F8-BBDF-E318-99A00C0F9E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7768F4-7550-9B55-69DA-EBF3F7F0183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144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E866B-6676-E9F3-1064-8B82FC361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D55FE-CF43-9B16-E664-369EC80DAC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5B32F8-963F-6A24-E0C7-D6FA1B79A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CF52E-A685-4091-96AB-64865AAE987A}" type="datetimeFigureOut">
              <a:rPr lang="en-GB" smtClean="0"/>
              <a:t>10/04/2024</a:t>
            </a:fld>
            <a:endParaRPr lang="en-GB"/>
          </a:p>
        </p:txBody>
      </p:sp>
      <p:sp>
        <p:nvSpPr>
          <p:cNvPr id="5" name="Footer Placeholder 4">
            <a:extLst>
              <a:ext uri="{FF2B5EF4-FFF2-40B4-BE49-F238E27FC236}">
                <a16:creationId xmlns:a16="http://schemas.microsoft.com/office/drawing/2014/main" id="{AF2F48B0-05C4-9511-33BF-EE8A4E491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D2D95D-E0FC-1967-F89A-715444B1B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8F5E9-6254-43F6-A684-0797E1B45349}" type="slidenum">
              <a:rPr lang="en-GB" smtClean="0"/>
              <a:t>‹#›</a:t>
            </a:fld>
            <a:endParaRPr lang="en-GB"/>
          </a:p>
        </p:txBody>
      </p:sp>
    </p:spTree>
    <p:extLst>
      <p:ext uri="{BB962C8B-B14F-4D97-AF65-F5344CB8AC3E}">
        <p14:creationId xmlns:p14="http://schemas.microsoft.com/office/powerpoint/2010/main" val="14972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EA35892-4728-3FF6-0479-9643E4189F4B}"/>
              </a:ext>
            </a:extLst>
          </p:cNvPr>
          <p:cNvGrpSpPr/>
          <p:nvPr/>
        </p:nvGrpSpPr>
        <p:grpSpPr>
          <a:xfrm>
            <a:off x="4259147" y="2213829"/>
            <a:ext cx="3301955" cy="2458563"/>
            <a:chOff x="616122" y="2926045"/>
            <a:chExt cx="3125055" cy="2499919"/>
          </a:xfrm>
          <a:effectLst>
            <a:glow rad="139700">
              <a:schemeClr val="accent6">
                <a:satMod val="175000"/>
                <a:alpha val="40000"/>
              </a:schemeClr>
            </a:glow>
          </a:effectLst>
        </p:grpSpPr>
        <p:sp>
          <p:nvSpPr>
            <p:cNvPr id="8" name="Cloud 7">
              <a:extLst>
                <a:ext uri="{FF2B5EF4-FFF2-40B4-BE49-F238E27FC236}">
                  <a16:creationId xmlns:a16="http://schemas.microsoft.com/office/drawing/2014/main" id="{9C6A0093-87A0-9428-C9F2-0AFAC8DF55C4}"/>
                </a:ext>
              </a:extLst>
            </p:cNvPr>
            <p:cNvSpPr/>
            <p:nvPr/>
          </p:nvSpPr>
          <p:spPr>
            <a:xfrm>
              <a:off x="616122" y="2926045"/>
              <a:ext cx="3125055" cy="2499919"/>
            </a:xfrm>
            <a:prstGeom prst="cloud">
              <a:avLst/>
            </a:prstGeom>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b="1" dirty="0">
                <a:solidFill>
                  <a:schemeClr val="bg1"/>
                </a:solidFill>
              </a:endParaRPr>
            </a:p>
          </p:txBody>
        </p:sp>
        <p:sp>
          <p:nvSpPr>
            <p:cNvPr id="9" name="TextBox 8">
              <a:extLst>
                <a:ext uri="{FF2B5EF4-FFF2-40B4-BE49-F238E27FC236}">
                  <a16:creationId xmlns:a16="http://schemas.microsoft.com/office/drawing/2014/main" id="{CE914554-211B-45E6-43F9-D3A9D530E0A2}"/>
                </a:ext>
              </a:extLst>
            </p:cNvPr>
            <p:cNvSpPr txBox="1"/>
            <p:nvPr/>
          </p:nvSpPr>
          <p:spPr>
            <a:xfrm>
              <a:off x="1083493" y="3184240"/>
              <a:ext cx="2370867" cy="1345701"/>
            </a:xfrm>
            <a:prstGeom prst="rect">
              <a:avLst/>
            </a:prstGeom>
            <a:noFill/>
            <a:scene3d>
              <a:camera prst="orthographicFront"/>
              <a:lightRig rig="threePt" dir="t"/>
            </a:scene3d>
            <a:sp3d>
              <a:bevelT w="165100" prst="coolSlant"/>
            </a:sp3d>
          </p:spPr>
          <p:txBody>
            <a:bodyPr wrap="square" lIns="91440" tIns="45720" rIns="91440" bIns="45720" rtlCol="0" anchor="t">
              <a:spAutoFit/>
            </a:bodyPr>
            <a:lstStyle/>
            <a:p>
              <a:pPr algn="ctr"/>
              <a:r>
                <a:rPr lang="en-GB" sz="2000" b="1" dirty="0">
                  <a:solidFill>
                    <a:schemeClr val="bg1"/>
                  </a:solidFill>
                </a:rPr>
                <a:t>Summer Term 1 </a:t>
              </a:r>
              <a:endParaRPr lang="en-US" dirty="0"/>
            </a:p>
            <a:p>
              <a:pPr algn="ctr"/>
              <a:r>
                <a:rPr lang="en-GB" sz="2000" b="1" dirty="0">
                  <a:solidFill>
                    <a:schemeClr val="bg1"/>
                  </a:solidFill>
                  <a:cs typeface="Calibri"/>
                </a:rPr>
                <a:t>Reception Topic</a:t>
              </a:r>
            </a:p>
            <a:p>
              <a:pPr algn="ctr"/>
              <a:r>
                <a:rPr lang="en-GB" sz="2000" b="1" dirty="0">
                  <a:solidFill>
                    <a:schemeClr val="bg1"/>
                  </a:solidFill>
                  <a:cs typeface="Calibri"/>
                </a:rPr>
                <a:t>Ready Steady Grow</a:t>
              </a:r>
              <a:endParaRPr lang="en-GB" sz="2000" dirty="0">
                <a:solidFill>
                  <a:schemeClr val="bg1"/>
                </a:solidFill>
                <a:cs typeface="Calibri"/>
              </a:endParaRPr>
            </a:p>
            <a:p>
              <a:pPr algn="ctr"/>
              <a:endParaRPr lang="en-GB" sz="2000" b="1" dirty="0">
                <a:solidFill>
                  <a:schemeClr val="bg1"/>
                </a:solidFill>
                <a:cs typeface="Calibri"/>
              </a:endParaRPr>
            </a:p>
          </p:txBody>
        </p:sp>
        <p:pic>
          <p:nvPicPr>
            <p:cNvPr id="10" name="Picture 9" descr="Teacher Recruitment , Hertfordshire UK - School View">
              <a:extLst>
                <a:ext uri="{FF2B5EF4-FFF2-40B4-BE49-F238E27FC236}">
                  <a16:creationId xmlns:a16="http://schemas.microsoft.com/office/drawing/2014/main" id="{5F1D6339-3FF9-35FD-D0B3-9D041A5133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5059" y="4309106"/>
              <a:ext cx="785399" cy="677373"/>
            </a:xfrm>
            <a:prstGeom prst="rect">
              <a:avLst/>
            </a:prstGeom>
            <a:noFill/>
            <a:ln>
              <a:noFill/>
            </a:ln>
            <a:scene3d>
              <a:camera prst="orthographicFront"/>
              <a:lightRig rig="threePt" dir="t"/>
            </a:scene3d>
            <a:sp3d>
              <a:bevelT w="165100" prst="coolSlant"/>
            </a:sp3d>
          </p:spPr>
        </p:pic>
      </p:grpSp>
      <p:sp>
        <p:nvSpPr>
          <p:cNvPr id="14" name="Flowchart: Process 13">
            <a:extLst>
              <a:ext uri="{FF2B5EF4-FFF2-40B4-BE49-F238E27FC236}">
                <a16:creationId xmlns:a16="http://schemas.microsoft.com/office/drawing/2014/main" id="{C55EC1C2-ABB2-7A00-3681-FEF9627A7737}"/>
              </a:ext>
            </a:extLst>
          </p:cNvPr>
          <p:cNvSpPr/>
          <p:nvPr/>
        </p:nvSpPr>
        <p:spPr>
          <a:xfrm>
            <a:off x="301081" y="146522"/>
            <a:ext cx="2601575" cy="160949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endParaRPr lang="en-GB" sz="1200" dirty="0"/>
          </a:p>
        </p:txBody>
      </p:sp>
      <p:sp>
        <p:nvSpPr>
          <p:cNvPr id="15" name="Flowchart: Process 14">
            <a:extLst>
              <a:ext uri="{FF2B5EF4-FFF2-40B4-BE49-F238E27FC236}">
                <a16:creationId xmlns:a16="http://schemas.microsoft.com/office/drawing/2014/main" id="{3067AC43-48C2-B10E-0C2C-8A93183048F9}"/>
              </a:ext>
            </a:extLst>
          </p:cNvPr>
          <p:cNvSpPr/>
          <p:nvPr/>
        </p:nvSpPr>
        <p:spPr>
          <a:xfrm>
            <a:off x="286970" y="2036512"/>
            <a:ext cx="3641285" cy="2080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8" name="Flowchart: Process 17">
            <a:extLst>
              <a:ext uri="{FF2B5EF4-FFF2-40B4-BE49-F238E27FC236}">
                <a16:creationId xmlns:a16="http://schemas.microsoft.com/office/drawing/2014/main" id="{16B9FBE9-D6EF-0A18-8DA6-D193A88684F1}"/>
              </a:ext>
            </a:extLst>
          </p:cNvPr>
          <p:cNvSpPr/>
          <p:nvPr/>
        </p:nvSpPr>
        <p:spPr>
          <a:xfrm>
            <a:off x="8023649" y="2036511"/>
            <a:ext cx="3951730" cy="1967996"/>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0" name="Flowchart: Process 19">
            <a:extLst>
              <a:ext uri="{FF2B5EF4-FFF2-40B4-BE49-F238E27FC236}">
                <a16:creationId xmlns:a16="http://schemas.microsoft.com/office/drawing/2014/main" id="{84038222-70C8-0E96-91FE-5B98B53EA08F}"/>
              </a:ext>
            </a:extLst>
          </p:cNvPr>
          <p:cNvSpPr/>
          <p:nvPr/>
        </p:nvSpPr>
        <p:spPr>
          <a:xfrm>
            <a:off x="3122991" y="160631"/>
            <a:ext cx="3301955" cy="170103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3" name="Flowchart: Process 22">
            <a:extLst>
              <a:ext uri="{FF2B5EF4-FFF2-40B4-BE49-F238E27FC236}">
                <a16:creationId xmlns:a16="http://schemas.microsoft.com/office/drawing/2014/main" id="{E00B7DB2-6CAC-A621-8A8B-0936D229026C}"/>
              </a:ext>
            </a:extLst>
          </p:cNvPr>
          <p:cNvSpPr/>
          <p:nvPr/>
        </p:nvSpPr>
        <p:spPr>
          <a:xfrm>
            <a:off x="6549022" y="183343"/>
            <a:ext cx="3091123" cy="1553051"/>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4" name="Flowchart: Process 23">
            <a:extLst>
              <a:ext uri="{FF2B5EF4-FFF2-40B4-BE49-F238E27FC236}">
                <a16:creationId xmlns:a16="http://schemas.microsoft.com/office/drawing/2014/main" id="{B0188D0E-7F5B-BB37-9D59-C3211F44A439}"/>
              </a:ext>
            </a:extLst>
          </p:cNvPr>
          <p:cNvSpPr/>
          <p:nvPr/>
        </p:nvSpPr>
        <p:spPr>
          <a:xfrm>
            <a:off x="9763969" y="146522"/>
            <a:ext cx="2211409" cy="1469220"/>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5" name="Flowchart: Process 24">
            <a:extLst>
              <a:ext uri="{FF2B5EF4-FFF2-40B4-BE49-F238E27FC236}">
                <a16:creationId xmlns:a16="http://schemas.microsoft.com/office/drawing/2014/main" id="{160B0756-6574-3EC4-A47B-9DFE6E617E34}"/>
              </a:ext>
            </a:extLst>
          </p:cNvPr>
          <p:cNvSpPr/>
          <p:nvPr/>
        </p:nvSpPr>
        <p:spPr>
          <a:xfrm>
            <a:off x="467681" y="4450395"/>
            <a:ext cx="3359064" cy="2038550"/>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6" name="Flowchart: Process 25">
            <a:extLst>
              <a:ext uri="{FF2B5EF4-FFF2-40B4-BE49-F238E27FC236}">
                <a16:creationId xmlns:a16="http://schemas.microsoft.com/office/drawing/2014/main" id="{8C778655-DEAB-EE28-EE7C-FFBFDD695E42}"/>
              </a:ext>
            </a:extLst>
          </p:cNvPr>
          <p:cNvSpPr/>
          <p:nvPr/>
        </p:nvSpPr>
        <p:spPr>
          <a:xfrm>
            <a:off x="8178871" y="4327334"/>
            <a:ext cx="3711842" cy="2105167"/>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8" name="Flowchart: Process 27">
            <a:extLst>
              <a:ext uri="{FF2B5EF4-FFF2-40B4-BE49-F238E27FC236}">
                <a16:creationId xmlns:a16="http://schemas.microsoft.com/office/drawing/2014/main" id="{737BC0C6-B3E2-9A41-8DBF-838A4AB417EF}"/>
              </a:ext>
            </a:extLst>
          </p:cNvPr>
          <p:cNvSpPr/>
          <p:nvPr/>
        </p:nvSpPr>
        <p:spPr>
          <a:xfrm>
            <a:off x="4254785" y="4815207"/>
            <a:ext cx="3409452"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31" name="TextBox 30">
            <a:extLst>
              <a:ext uri="{FF2B5EF4-FFF2-40B4-BE49-F238E27FC236}">
                <a16:creationId xmlns:a16="http://schemas.microsoft.com/office/drawing/2014/main" id="{C4933F77-E998-C23C-01C9-E71B23D6865E}"/>
              </a:ext>
            </a:extLst>
          </p:cNvPr>
          <p:cNvSpPr txBox="1"/>
          <p:nvPr/>
        </p:nvSpPr>
        <p:spPr>
          <a:xfrm>
            <a:off x="371637" y="213992"/>
            <a:ext cx="2531019" cy="1777410"/>
          </a:xfrm>
          <a:prstGeom prst="rect">
            <a:avLst/>
          </a:prstGeom>
          <a:noFill/>
        </p:spPr>
        <p:txBody>
          <a:bodyPr wrap="square" lIns="91440" tIns="45720" rIns="91440" bIns="45720" rtlCol="0" anchor="t">
            <a:spAutoFit/>
          </a:bodyPr>
          <a:lstStyle/>
          <a:p>
            <a:r>
              <a:rPr lang="en-GB" sz="1200" dirty="0">
                <a:latin typeface="SassoonPrimaryType" pitchFamily="2" charset="0"/>
              </a:rPr>
              <a:t>In communication and language, we will be using full sentences to talk about plants in our community and life cycles that we will be observing.</a:t>
            </a:r>
          </a:p>
          <a:p>
            <a:endParaRPr lang="en-GB" sz="1200" dirty="0">
              <a:latin typeface="SassoonPrimaryType" pitchFamily="2" charset="0"/>
            </a:endParaRPr>
          </a:p>
          <a:p>
            <a:r>
              <a:rPr lang="en-GB" sz="1200" dirty="0">
                <a:latin typeface="SassoonPrimaryType" pitchFamily="2" charset="0"/>
              </a:rPr>
              <a:t>We will be using conjunctions </a:t>
            </a:r>
          </a:p>
          <a:p>
            <a:r>
              <a:rPr lang="en-GB" sz="1200" dirty="0">
                <a:latin typeface="SassoonPrimaryType" pitchFamily="2" charset="0"/>
              </a:rPr>
              <a:t>to extend our ideas.</a:t>
            </a:r>
          </a:p>
          <a:p>
            <a:endParaRPr lang="en-GB" sz="1200" dirty="0">
              <a:latin typeface="SassoonPrimaryType" pitchFamily="2" charset="0"/>
            </a:endParaRPr>
          </a:p>
          <a:p>
            <a:endParaRPr lang="en-GB" sz="1350" dirty="0">
              <a:ea typeface="Calibri" panose="020F0502020204030204"/>
              <a:cs typeface="Calibri" panose="020F0502020204030204"/>
            </a:endParaRPr>
          </a:p>
        </p:txBody>
      </p:sp>
      <p:sp>
        <p:nvSpPr>
          <p:cNvPr id="34" name="TextBox 33">
            <a:extLst>
              <a:ext uri="{FF2B5EF4-FFF2-40B4-BE49-F238E27FC236}">
                <a16:creationId xmlns:a16="http://schemas.microsoft.com/office/drawing/2014/main" id="{0DEFC5F1-3656-576F-50B7-11F8DFC5D09A}"/>
              </a:ext>
            </a:extLst>
          </p:cNvPr>
          <p:cNvSpPr txBox="1"/>
          <p:nvPr/>
        </p:nvSpPr>
        <p:spPr>
          <a:xfrm>
            <a:off x="275569" y="2036511"/>
            <a:ext cx="3457842" cy="1785104"/>
          </a:xfrm>
          <a:prstGeom prst="rect">
            <a:avLst/>
          </a:prstGeom>
          <a:noFill/>
        </p:spPr>
        <p:txBody>
          <a:bodyPr wrap="square" lIns="91440" tIns="45720" rIns="91440" bIns="45720" rtlCol="0" anchor="t">
            <a:spAutoFit/>
          </a:bodyPr>
          <a:lstStyle/>
          <a:p>
            <a:r>
              <a:rPr lang="en-GB" sz="1100" dirty="0">
                <a:latin typeface="SassoonPrimaryType" pitchFamily="2" charset="0"/>
              </a:rPr>
              <a:t>In Literacy, we will be reading a range of stories and factual books to find out about different plants, life cycles and baby animals.</a:t>
            </a:r>
          </a:p>
          <a:p>
            <a:endParaRPr lang="en-GB" sz="1100" dirty="0">
              <a:latin typeface="SassoonPrimaryType" pitchFamily="2" charset="0"/>
            </a:endParaRPr>
          </a:p>
          <a:p>
            <a:r>
              <a:rPr lang="en-GB" sz="1100" dirty="0">
                <a:latin typeface="SassoonPrimaryType" pitchFamily="2" charset="0"/>
              </a:rPr>
              <a:t>We will be writing full sentences, including using capital letters and full stops.</a:t>
            </a:r>
          </a:p>
          <a:p>
            <a:endParaRPr lang="en-GB" sz="1100" dirty="0">
              <a:latin typeface="SassoonPrimaryType" pitchFamily="2" charset="0"/>
            </a:endParaRPr>
          </a:p>
          <a:p>
            <a:r>
              <a:rPr lang="en-GB" sz="1100" dirty="0">
                <a:latin typeface="SassoonPrimaryType" pitchFamily="2" charset="0"/>
              </a:rPr>
              <a:t>We will also be using our phonics skills to write words related to spring, plants, life cycles and baby animals.</a:t>
            </a:r>
          </a:p>
          <a:p>
            <a:endParaRPr lang="en-GB" sz="1100" dirty="0">
              <a:ea typeface="Calibri"/>
              <a:cs typeface="Calibri"/>
            </a:endParaRPr>
          </a:p>
        </p:txBody>
      </p:sp>
      <p:sp>
        <p:nvSpPr>
          <p:cNvPr id="39" name="TextBox 38">
            <a:extLst>
              <a:ext uri="{FF2B5EF4-FFF2-40B4-BE49-F238E27FC236}">
                <a16:creationId xmlns:a16="http://schemas.microsoft.com/office/drawing/2014/main" id="{1B26ECA5-6325-0FEF-A234-3CE5776224FB}"/>
              </a:ext>
            </a:extLst>
          </p:cNvPr>
          <p:cNvSpPr txBox="1"/>
          <p:nvPr/>
        </p:nvSpPr>
        <p:spPr>
          <a:xfrm>
            <a:off x="488641" y="4450395"/>
            <a:ext cx="3251509" cy="1574214"/>
          </a:xfrm>
          <a:prstGeom prst="rect">
            <a:avLst/>
          </a:prstGeom>
          <a:noFill/>
        </p:spPr>
        <p:txBody>
          <a:bodyPr wrap="square" lIns="91440" tIns="45720" rIns="91440" bIns="45720" rtlCol="0" anchor="t">
            <a:spAutoFit/>
          </a:bodyPr>
          <a:lstStyle/>
          <a:p>
            <a:r>
              <a:rPr lang="en-GB" sz="1100" dirty="0">
                <a:latin typeface="SassoonPrimaryType" pitchFamily="2" charset="0"/>
              </a:rPr>
              <a:t>In understanding the world, we will be finding out about different plants and minibeasts.</a:t>
            </a:r>
            <a:endParaRPr lang="en-GB" sz="1100" dirty="0">
              <a:latin typeface="SassoonPrimaryInfant" pitchFamily="2" charset="0"/>
              <a:ea typeface="Calibri" panose="020F0502020204030204" pitchFamily="34" charset="0"/>
              <a:cs typeface="Calibri" panose="020F0502020204030204" pitchFamily="34" charset="0"/>
            </a:endParaRPr>
          </a:p>
          <a:p>
            <a:pPr lvl="0">
              <a:lnSpc>
                <a:spcPct val="101000"/>
              </a:lnSpc>
              <a:spcAft>
                <a:spcPts val="800"/>
              </a:spcAft>
            </a:pPr>
            <a:r>
              <a:rPr lang="en-GB" sz="1100" dirty="0">
                <a:latin typeface="SassoonPrimaryInfant" pitchFamily="2" charset="0"/>
                <a:ea typeface="Calibri" panose="020F0502020204030204" pitchFamily="34" charset="0"/>
                <a:cs typeface="Calibri" panose="020F0502020204030204" pitchFamily="34" charset="0"/>
              </a:rPr>
              <a:t>We will continue to</a:t>
            </a:r>
            <a:r>
              <a:rPr lang="en-GB" sz="1100" dirty="0">
                <a:effectLst/>
                <a:latin typeface="SassoonPrimaryInfant" pitchFamily="2" charset="0"/>
                <a:ea typeface="Calibri" panose="020F0502020204030204" pitchFamily="34" charset="0"/>
                <a:cs typeface="Calibri" panose="020F0502020204030204" pitchFamily="34" charset="0"/>
              </a:rPr>
              <a:t> talk about significant events in their own experience. </a:t>
            </a:r>
          </a:p>
          <a:p>
            <a:pPr lvl="0">
              <a:lnSpc>
                <a:spcPct val="101000"/>
              </a:lnSpc>
              <a:spcAft>
                <a:spcPts val="800"/>
              </a:spcAft>
            </a:pPr>
            <a:r>
              <a:rPr lang="en-GB" sz="1100" dirty="0">
                <a:effectLst/>
                <a:latin typeface="SassoonPrimaryInfant" pitchFamily="2" charset="0"/>
                <a:ea typeface="Calibri" panose="020F0502020204030204" pitchFamily="34" charset="0"/>
                <a:cs typeface="Calibri" panose="020F0502020204030204" pitchFamily="34" charset="0"/>
              </a:rPr>
              <a:t>We will look closely at similarities, differences, patterns &amp; change in plants &amp; minibeasts. From our observations of watching seedlings and life cycles we will talk about what we have seen</a:t>
            </a:r>
            <a:r>
              <a:rPr lang="en-GB" sz="1200" dirty="0">
                <a:effectLst/>
                <a:latin typeface="SassoonPrimaryInfant" pitchFamily="2" charset="0"/>
                <a:ea typeface="Calibri" panose="020F0502020204030204" pitchFamily="34" charset="0"/>
                <a:cs typeface="Calibri" panose="020F0502020204030204" pitchFamily="34" charset="0"/>
              </a:rPr>
              <a:t>.</a:t>
            </a:r>
          </a:p>
        </p:txBody>
      </p:sp>
      <p:sp>
        <p:nvSpPr>
          <p:cNvPr id="47" name="TextBox 46">
            <a:extLst>
              <a:ext uri="{FF2B5EF4-FFF2-40B4-BE49-F238E27FC236}">
                <a16:creationId xmlns:a16="http://schemas.microsoft.com/office/drawing/2014/main" id="{197AF450-CDC6-50E5-EC86-94A673576A90}"/>
              </a:ext>
            </a:extLst>
          </p:cNvPr>
          <p:cNvSpPr txBox="1"/>
          <p:nvPr/>
        </p:nvSpPr>
        <p:spPr>
          <a:xfrm>
            <a:off x="8219993" y="4304624"/>
            <a:ext cx="3560771" cy="1408078"/>
          </a:xfrm>
          <a:prstGeom prst="rect">
            <a:avLst/>
          </a:prstGeom>
          <a:noFill/>
        </p:spPr>
        <p:txBody>
          <a:bodyPr wrap="square" lIns="91440" tIns="45720" rIns="91440" bIns="45720" rtlCol="0" anchor="t">
            <a:spAutoFit/>
          </a:bodyPr>
          <a:lstStyle/>
          <a:p>
            <a:r>
              <a:rPr lang="en-GB" sz="1200" dirty="0">
                <a:latin typeface="SassoonPrimaryInfant" pitchFamily="2" charset="0"/>
              </a:rPr>
              <a:t>In expressive, art &amp; design, we will be using role play to explore plants, seeds and seedlings.</a:t>
            </a:r>
          </a:p>
          <a:p>
            <a:endParaRPr lang="en-GB" sz="1200" dirty="0">
              <a:latin typeface="SassoonPrimaryInfant" pitchFamily="2" charset="0"/>
            </a:endParaRPr>
          </a:p>
          <a:p>
            <a:r>
              <a:rPr lang="en-GB" sz="1200" dirty="0">
                <a:latin typeface="SassoonPrimaryInfant" pitchFamily="2" charset="0"/>
                <a:cs typeface="Calibri"/>
              </a:rPr>
              <a:t>We will be using clay to create a print of leaves and using a range of media to express their ideas of Spring, life cycles etc.</a:t>
            </a:r>
          </a:p>
          <a:p>
            <a:endParaRPr lang="en-GB" sz="1350" dirty="0">
              <a:latin typeface="SassoonPrimaryType" pitchFamily="2" charset="0"/>
              <a:cs typeface="Calibri"/>
            </a:endParaRPr>
          </a:p>
        </p:txBody>
      </p:sp>
      <p:sp>
        <p:nvSpPr>
          <p:cNvPr id="48" name="TextBox 47">
            <a:extLst>
              <a:ext uri="{FF2B5EF4-FFF2-40B4-BE49-F238E27FC236}">
                <a16:creationId xmlns:a16="http://schemas.microsoft.com/office/drawing/2014/main" id="{3BD12BB2-7CED-299B-0B1F-151B91579837}"/>
              </a:ext>
            </a:extLst>
          </p:cNvPr>
          <p:cNvSpPr txBox="1"/>
          <p:nvPr/>
        </p:nvSpPr>
        <p:spPr>
          <a:xfrm>
            <a:off x="8081289" y="2037161"/>
            <a:ext cx="3739074" cy="1408078"/>
          </a:xfrm>
          <a:prstGeom prst="rect">
            <a:avLst/>
          </a:prstGeom>
          <a:noFill/>
        </p:spPr>
        <p:txBody>
          <a:bodyPr wrap="square" lIns="91440" tIns="45720" rIns="91440" bIns="45720" rtlCol="0" anchor="t">
            <a:spAutoFit/>
          </a:bodyPr>
          <a:lstStyle/>
          <a:p>
            <a:r>
              <a:rPr lang="en-GB" sz="1200" dirty="0">
                <a:latin typeface="SassoonPrimaryType" pitchFamily="2" charset="0"/>
              </a:rPr>
              <a:t>In maths, we will be focussing on numbers to 20 – counting, ordering &amp; naming</a:t>
            </a:r>
          </a:p>
          <a:p>
            <a:r>
              <a:rPr lang="en-GB" sz="1200" dirty="0">
                <a:latin typeface="SassoonPrimaryType" pitchFamily="2" charset="0"/>
                <a:cs typeface="Calibri" panose="020F0502020204030204"/>
              </a:rPr>
              <a:t>We will also continue working out 1 more and 1 less. </a:t>
            </a:r>
          </a:p>
          <a:p>
            <a:endParaRPr lang="en-GB" sz="1200" dirty="0">
              <a:latin typeface="SassoonPrimaryType" pitchFamily="2" charset="0"/>
              <a:cs typeface="Calibri" panose="020F0502020204030204"/>
            </a:endParaRPr>
          </a:p>
          <a:p>
            <a:r>
              <a:rPr lang="en-GB" sz="1200" dirty="0">
                <a:latin typeface="SassoonPrimaryType" pitchFamily="2" charset="0"/>
                <a:cs typeface="Calibri" panose="020F0502020204030204"/>
              </a:rPr>
              <a:t>We will be moving on to adding 2 numbers together and subtracting to find out how many is left.</a:t>
            </a:r>
          </a:p>
          <a:p>
            <a:endParaRPr lang="en-GB" sz="1350" dirty="0">
              <a:cs typeface="Calibri" panose="020F0502020204030204"/>
            </a:endParaRPr>
          </a:p>
        </p:txBody>
      </p:sp>
      <p:sp>
        <p:nvSpPr>
          <p:cNvPr id="49" name="TextBox 48">
            <a:extLst>
              <a:ext uri="{FF2B5EF4-FFF2-40B4-BE49-F238E27FC236}">
                <a16:creationId xmlns:a16="http://schemas.microsoft.com/office/drawing/2014/main" id="{64CDEAF9-F6E5-9351-0EED-99973D6B915D}"/>
              </a:ext>
            </a:extLst>
          </p:cNvPr>
          <p:cNvSpPr txBox="1"/>
          <p:nvPr/>
        </p:nvSpPr>
        <p:spPr>
          <a:xfrm>
            <a:off x="9896475" y="152914"/>
            <a:ext cx="2000112" cy="1459438"/>
          </a:xfrm>
          <a:prstGeom prst="rect">
            <a:avLst/>
          </a:prstGeom>
          <a:noFill/>
        </p:spPr>
        <p:txBody>
          <a:bodyPr wrap="square" lIns="91440" tIns="45720" rIns="91440" bIns="45720" rtlCol="0" anchor="t">
            <a:spAutoFit/>
          </a:bodyPr>
          <a:lstStyle/>
          <a:p>
            <a:pPr>
              <a:lnSpc>
                <a:spcPct val="101000"/>
              </a:lnSpc>
              <a:spcAft>
                <a:spcPts val="800"/>
              </a:spcAft>
            </a:pPr>
            <a:r>
              <a:rPr lang="en-GB" sz="1100" dirty="0">
                <a:latin typeface="SassoonPrimaryInfant" pitchFamily="2" charset="0"/>
              </a:rPr>
              <a:t>In phonics, we</a:t>
            </a:r>
            <a:r>
              <a:rPr lang="en-GB" sz="1100" dirty="0">
                <a:effectLst/>
                <a:latin typeface="SassoonPrimaryInfant" pitchFamily="2" charset="0"/>
                <a:ea typeface="Calibri" panose="020F0502020204030204" pitchFamily="34" charset="0"/>
                <a:cs typeface="Calibri" panose="020F0502020204030204" pitchFamily="34" charset="0"/>
              </a:rPr>
              <a:t> will continue to segment the sounds in words and blend them to read. They will begin to read and understand simple sentences. The children will gain more awareness of digraphs and trigraphs.</a:t>
            </a:r>
            <a:endParaRPr lang="en-GB" sz="1100" dirty="0">
              <a:effectLst/>
              <a:latin typeface="SassoonPrimaryInfant" pitchFamily="2" charset="0"/>
              <a:ea typeface="Calibri" panose="020F0502020204030204" pitchFamily="34" charset="0"/>
              <a:cs typeface="Times New Roman" panose="02020603050405020304" pitchFamily="18" charset="0"/>
            </a:endParaRPr>
          </a:p>
        </p:txBody>
      </p:sp>
      <p:sp>
        <p:nvSpPr>
          <p:cNvPr id="50" name="TextBox 49">
            <a:extLst>
              <a:ext uri="{FF2B5EF4-FFF2-40B4-BE49-F238E27FC236}">
                <a16:creationId xmlns:a16="http://schemas.microsoft.com/office/drawing/2014/main" id="{5A73CB90-7328-F548-2E55-34183F21A365}"/>
              </a:ext>
            </a:extLst>
          </p:cNvPr>
          <p:cNvSpPr txBox="1"/>
          <p:nvPr/>
        </p:nvSpPr>
        <p:spPr>
          <a:xfrm>
            <a:off x="6509718" y="135036"/>
            <a:ext cx="3091032" cy="1451103"/>
          </a:xfrm>
          <a:prstGeom prst="rect">
            <a:avLst/>
          </a:prstGeom>
          <a:noFill/>
        </p:spPr>
        <p:txBody>
          <a:bodyPr wrap="square" lIns="91440" tIns="45720" rIns="91440" bIns="45720" rtlCol="0" anchor="t">
            <a:spAutoFit/>
          </a:bodyPr>
          <a:lstStyle/>
          <a:p>
            <a:r>
              <a:rPr lang="en-GB" sz="1100" dirty="0">
                <a:latin typeface="SassoonPrimaryType" pitchFamily="2" charset="0"/>
              </a:rPr>
              <a:t>In physical development, we will be moving around safely when taking part in weekly PE lessons.</a:t>
            </a:r>
            <a:endParaRPr lang="en-GB" sz="1100" dirty="0">
              <a:latin typeface="SassoonPrimaryType" pitchFamily="2" charset="0"/>
              <a:cs typeface="Calibri"/>
            </a:endParaRPr>
          </a:p>
          <a:p>
            <a:r>
              <a:rPr lang="en-GB" sz="1100" dirty="0">
                <a:effectLst/>
                <a:latin typeface="SassoonPrimaryType" pitchFamily="2" charset="0"/>
                <a:ea typeface="Calibri" panose="020F0502020204030204" pitchFamily="34" charset="0"/>
                <a:cs typeface="Calibri"/>
              </a:rPr>
              <a:t>During continuous provision, we will work together to </a:t>
            </a:r>
            <a:r>
              <a:rPr lang="en-GB" sz="1100" dirty="0">
                <a:latin typeface="SassoonPrimaryInfant" pitchFamily="2" charset="0"/>
                <a:ea typeface="Calibri" panose="020F0502020204030204" pitchFamily="34" charset="0"/>
                <a:cs typeface="Calibri" panose="020F0502020204030204" pitchFamily="34" charset="0"/>
              </a:rPr>
              <a:t>p</a:t>
            </a:r>
            <a:r>
              <a:rPr lang="en-GB" sz="1100" dirty="0">
                <a:effectLst/>
                <a:latin typeface="SassoonPrimaryInfant" pitchFamily="2" charset="0"/>
                <a:ea typeface="Calibri" panose="020F0502020204030204" pitchFamily="34" charset="0"/>
                <a:cs typeface="Calibri" panose="020F0502020204030204" pitchFamily="34" charset="0"/>
              </a:rPr>
              <a:t>articipate in large scale construction and den building in the outdoor area.</a:t>
            </a:r>
          </a:p>
          <a:p>
            <a:pPr lvl="0">
              <a:lnSpc>
                <a:spcPct val="101000"/>
              </a:lnSpc>
              <a:spcAft>
                <a:spcPts val="800"/>
              </a:spcAft>
            </a:pPr>
            <a:r>
              <a:rPr lang="en-GB" sz="1100" dirty="0">
                <a:latin typeface="SassoonPrimaryInfant" pitchFamily="2" charset="0"/>
                <a:ea typeface="Calibri" panose="020F0502020204030204" pitchFamily="34" charset="0"/>
                <a:cs typeface="Calibri" panose="020F0502020204030204" pitchFamily="34" charset="0"/>
              </a:rPr>
              <a:t>At every opportunity, we will continue to h</a:t>
            </a:r>
            <a:r>
              <a:rPr lang="en-GB" sz="1100" dirty="0">
                <a:effectLst/>
                <a:latin typeface="SassoonPrimaryInfant" pitchFamily="2" charset="0"/>
                <a:ea typeface="Calibri" panose="020F0502020204030204" pitchFamily="34" charset="0"/>
                <a:cs typeface="Calibri" panose="020F0502020204030204" pitchFamily="34" charset="0"/>
              </a:rPr>
              <a:t>old and use a pencil effectively to form the letters of the alphabet.</a:t>
            </a:r>
          </a:p>
        </p:txBody>
      </p:sp>
      <p:sp>
        <p:nvSpPr>
          <p:cNvPr id="51" name="TextBox 50">
            <a:extLst>
              <a:ext uri="{FF2B5EF4-FFF2-40B4-BE49-F238E27FC236}">
                <a16:creationId xmlns:a16="http://schemas.microsoft.com/office/drawing/2014/main" id="{A637D7E2-39D8-E3FA-1626-9AF34EC6DC65}"/>
              </a:ext>
            </a:extLst>
          </p:cNvPr>
          <p:cNvSpPr txBox="1"/>
          <p:nvPr/>
        </p:nvSpPr>
        <p:spPr>
          <a:xfrm>
            <a:off x="3139431" y="155246"/>
            <a:ext cx="3152983" cy="1384995"/>
          </a:xfrm>
          <a:prstGeom prst="rect">
            <a:avLst/>
          </a:prstGeom>
          <a:noFill/>
        </p:spPr>
        <p:txBody>
          <a:bodyPr wrap="square" lIns="91440" tIns="45720" rIns="91440" bIns="45720" rtlCol="0" anchor="t">
            <a:spAutoFit/>
          </a:bodyPr>
          <a:lstStyle/>
          <a:p>
            <a:r>
              <a:rPr lang="en-GB" sz="1200" dirty="0">
                <a:latin typeface="SassoonPrimaryType" pitchFamily="2" charset="0"/>
              </a:rPr>
              <a:t>In PSHE, we will be </a:t>
            </a:r>
            <a:r>
              <a:rPr lang="en-US" sz="1200" dirty="0">
                <a:latin typeface="SassoonPrimaryType" pitchFamily="2" charset="0"/>
              </a:rPr>
              <a:t>talking about being respectful to each other, staff and all adults. </a:t>
            </a:r>
          </a:p>
          <a:p>
            <a:endParaRPr lang="en-US" sz="1200" dirty="0">
              <a:latin typeface="SassoonPrimaryType" pitchFamily="2" charset="0"/>
            </a:endParaRPr>
          </a:p>
          <a:p>
            <a:r>
              <a:rPr lang="en-US" sz="1200" dirty="0">
                <a:latin typeface="SassoonPrimaryType" pitchFamily="2" charset="0"/>
              </a:rPr>
              <a:t>We will also express our ideas and feelings about our experiences using full sentences, including use of past, present, and future tenses and making use of conjunctions</a:t>
            </a:r>
            <a:endParaRPr lang="en-GB" sz="1200" dirty="0">
              <a:latin typeface="SassoonPrimaryType" pitchFamily="2" charset="0"/>
              <a:ea typeface="Calibri"/>
              <a:cs typeface="Calibri"/>
            </a:endParaRPr>
          </a:p>
        </p:txBody>
      </p:sp>
      <p:sp>
        <p:nvSpPr>
          <p:cNvPr id="2" name="TextBox 1">
            <a:extLst>
              <a:ext uri="{FF2B5EF4-FFF2-40B4-BE49-F238E27FC236}">
                <a16:creationId xmlns:a16="http://schemas.microsoft.com/office/drawing/2014/main" id="{2F0C22DB-225D-BBF0-2B0F-2A0F1ABF6BFE}"/>
              </a:ext>
            </a:extLst>
          </p:cNvPr>
          <p:cNvSpPr txBox="1"/>
          <p:nvPr/>
        </p:nvSpPr>
        <p:spPr>
          <a:xfrm>
            <a:off x="4311216" y="4869068"/>
            <a:ext cx="3287320" cy="1592744"/>
          </a:xfrm>
          <a:prstGeom prst="rect">
            <a:avLst/>
          </a:prstGeom>
          <a:noFill/>
        </p:spPr>
        <p:txBody>
          <a:bodyPr wrap="square" lIns="91440" tIns="45720" rIns="91440" bIns="45720" rtlCol="0" anchor="t">
            <a:spAutoFit/>
          </a:bodyPr>
          <a:lstStyle/>
          <a:p>
            <a:pPr algn="ctr"/>
            <a:r>
              <a:rPr lang="en-GB" sz="1350" b="1" dirty="0"/>
              <a:t>Home Learning Opportunities</a:t>
            </a:r>
          </a:p>
          <a:p>
            <a:r>
              <a:rPr lang="en-GB" sz="1200" dirty="0">
                <a:effectLst/>
                <a:latin typeface="SassoonPrimaryInfant" pitchFamily="2" charset="0"/>
                <a:ea typeface="Calibri" panose="020F0502020204030204" pitchFamily="34" charset="0"/>
                <a:cs typeface="Calibri" panose="020F0502020204030204" pitchFamily="34" charset="0"/>
              </a:rPr>
              <a:t>Look at your garden/outdoor environment…..What type of plants, trees, minibeasts that live and grow in your garden/outdoor?</a:t>
            </a:r>
          </a:p>
          <a:p>
            <a:r>
              <a:rPr lang="en-GB" sz="1200" dirty="0">
                <a:effectLst/>
                <a:latin typeface="SassoonPrimaryInfant" pitchFamily="2" charset="0"/>
                <a:ea typeface="Calibri" panose="020F0502020204030204" pitchFamily="34" charset="0"/>
                <a:cs typeface="Calibri" panose="020F0502020204030204" pitchFamily="34" charset="0"/>
              </a:rPr>
              <a:t>What type of plants, trees, minibeasts that are in your local area? </a:t>
            </a:r>
          </a:p>
          <a:p>
            <a:r>
              <a:rPr lang="en-GB" sz="1200" dirty="0">
                <a:effectLst/>
                <a:latin typeface="SassoonPrimaryInfant" pitchFamily="2" charset="0"/>
                <a:ea typeface="Calibri" panose="020F0502020204030204" pitchFamily="34" charset="0"/>
                <a:cs typeface="Calibri" panose="020F0502020204030204" pitchFamily="34" charset="0"/>
              </a:rPr>
              <a:t>Can you show your child a hedgerow, wild plants on your way to school? </a:t>
            </a:r>
            <a:endParaRPr lang="en-GB" sz="1200" dirty="0">
              <a:effectLst/>
              <a:latin typeface="SassoonPrimaryInfant" pitchFamily="2" charset="0"/>
              <a:ea typeface="Calibri" panose="020F0502020204030204" pitchFamily="34" charset="0"/>
              <a:cs typeface="Times New Roman" panose="02020603050405020304" pitchFamily="18" charset="0"/>
            </a:endParaRPr>
          </a:p>
        </p:txBody>
      </p:sp>
      <p:pic>
        <p:nvPicPr>
          <p:cNvPr id="3" name="Picture 2" descr="A yellow and grey smiley face with a speech bubble&#10;&#10;Description automatically generated">
            <a:extLst>
              <a:ext uri="{FF2B5EF4-FFF2-40B4-BE49-F238E27FC236}">
                <a16:creationId xmlns:a16="http://schemas.microsoft.com/office/drawing/2014/main" id="{2C0139A8-67BB-7024-685D-A4872DD073C3}"/>
              </a:ext>
            </a:extLst>
          </p:cNvPr>
          <p:cNvPicPr>
            <a:picLocks noChangeAspect="1"/>
          </p:cNvPicPr>
          <p:nvPr/>
        </p:nvPicPr>
        <p:blipFill>
          <a:blip r:embed="rId3"/>
          <a:stretch>
            <a:fillRect/>
          </a:stretch>
        </p:blipFill>
        <p:spPr>
          <a:xfrm>
            <a:off x="2284468" y="1159578"/>
            <a:ext cx="582193" cy="582193"/>
          </a:xfrm>
          <a:prstGeom prst="rect">
            <a:avLst/>
          </a:prstGeom>
        </p:spPr>
      </p:pic>
      <p:pic>
        <p:nvPicPr>
          <p:cNvPr id="7" name="Picture 6" descr="Custom Discord Emojis on Tumblr">
            <a:extLst>
              <a:ext uri="{FF2B5EF4-FFF2-40B4-BE49-F238E27FC236}">
                <a16:creationId xmlns:a16="http://schemas.microsoft.com/office/drawing/2014/main" id="{8F3EA772-1AB4-1C1F-EB84-E6A94B5D7DB3}"/>
              </a:ext>
            </a:extLst>
          </p:cNvPr>
          <p:cNvPicPr>
            <a:picLocks noChangeAspect="1"/>
          </p:cNvPicPr>
          <p:nvPr/>
        </p:nvPicPr>
        <p:blipFill>
          <a:blip r:embed="rId4"/>
          <a:stretch>
            <a:fillRect/>
          </a:stretch>
        </p:blipFill>
        <p:spPr>
          <a:xfrm>
            <a:off x="3318478" y="3574010"/>
            <a:ext cx="569967" cy="551504"/>
          </a:xfrm>
          <a:prstGeom prst="rect">
            <a:avLst/>
          </a:prstGeom>
        </p:spPr>
      </p:pic>
      <p:pic>
        <p:nvPicPr>
          <p:cNvPr id="4" name="Picture 3">
            <a:extLst>
              <a:ext uri="{FF2B5EF4-FFF2-40B4-BE49-F238E27FC236}">
                <a16:creationId xmlns:a16="http://schemas.microsoft.com/office/drawing/2014/main" id="{86F44BA4-AEBF-F291-C220-9A31D4591514}"/>
              </a:ext>
            </a:extLst>
          </p:cNvPr>
          <p:cNvPicPr>
            <a:picLocks noChangeAspect="1"/>
          </p:cNvPicPr>
          <p:nvPr/>
        </p:nvPicPr>
        <p:blipFill>
          <a:blip r:embed="rId5"/>
          <a:stretch>
            <a:fillRect/>
          </a:stretch>
        </p:blipFill>
        <p:spPr>
          <a:xfrm>
            <a:off x="9528674" y="3242522"/>
            <a:ext cx="735602" cy="745498"/>
          </a:xfrm>
          <a:prstGeom prst="rect">
            <a:avLst/>
          </a:prstGeom>
        </p:spPr>
      </p:pic>
      <p:pic>
        <p:nvPicPr>
          <p:cNvPr id="5" name="Picture 4">
            <a:extLst>
              <a:ext uri="{FF2B5EF4-FFF2-40B4-BE49-F238E27FC236}">
                <a16:creationId xmlns:a16="http://schemas.microsoft.com/office/drawing/2014/main" id="{94851B6E-C637-34FB-8673-7F4DAF7242AC}"/>
              </a:ext>
            </a:extLst>
          </p:cNvPr>
          <p:cNvPicPr>
            <a:picLocks noChangeAspect="1"/>
          </p:cNvPicPr>
          <p:nvPr/>
        </p:nvPicPr>
        <p:blipFill>
          <a:blip r:embed="rId6"/>
          <a:stretch>
            <a:fillRect/>
          </a:stretch>
        </p:blipFill>
        <p:spPr>
          <a:xfrm>
            <a:off x="10773100" y="5615607"/>
            <a:ext cx="951219" cy="658808"/>
          </a:xfrm>
          <a:prstGeom prst="rect">
            <a:avLst/>
          </a:prstGeom>
        </p:spPr>
      </p:pic>
      <p:pic>
        <p:nvPicPr>
          <p:cNvPr id="6" name="Picture 2" descr="Immerse yourself in nature this summer ...">
            <a:extLst>
              <a:ext uri="{FF2B5EF4-FFF2-40B4-BE49-F238E27FC236}">
                <a16:creationId xmlns:a16="http://schemas.microsoft.com/office/drawing/2014/main" id="{4BBA6FD9-5935-672C-25DA-FB740370B8D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9587" y="5863600"/>
            <a:ext cx="1243760" cy="5931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DAC50B3E-7DFD-FDCE-584C-74D3F6C93047}"/>
              </a:ext>
            </a:extLst>
          </p:cNvPr>
          <p:cNvPicPr>
            <a:picLocks noChangeAspect="1"/>
          </p:cNvPicPr>
          <p:nvPr/>
        </p:nvPicPr>
        <p:blipFill>
          <a:blip r:embed="rId8"/>
          <a:stretch>
            <a:fillRect/>
          </a:stretch>
        </p:blipFill>
        <p:spPr>
          <a:xfrm>
            <a:off x="1181875" y="5976482"/>
            <a:ext cx="683519" cy="456019"/>
          </a:xfrm>
          <a:prstGeom prst="rect">
            <a:avLst/>
          </a:prstGeom>
        </p:spPr>
      </p:pic>
      <p:pic>
        <p:nvPicPr>
          <p:cNvPr id="13" name="Picture 12">
            <a:extLst>
              <a:ext uri="{FF2B5EF4-FFF2-40B4-BE49-F238E27FC236}">
                <a16:creationId xmlns:a16="http://schemas.microsoft.com/office/drawing/2014/main" id="{86C9DBEE-F304-A2B1-3ACF-67AB6FCD371C}"/>
              </a:ext>
            </a:extLst>
          </p:cNvPr>
          <p:cNvPicPr>
            <a:picLocks noChangeAspect="1"/>
          </p:cNvPicPr>
          <p:nvPr/>
        </p:nvPicPr>
        <p:blipFill>
          <a:blip r:embed="rId9"/>
          <a:stretch>
            <a:fillRect/>
          </a:stretch>
        </p:blipFill>
        <p:spPr>
          <a:xfrm>
            <a:off x="9844646" y="5379917"/>
            <a:ext cx="696238" cy="929513"/>
          </a:xfrm>
          <a:prstGeom prst="rect">
            <a:avLst/>
          </a:prstGeom>
        </p:spPr>
      </p:pic>
      <p:pic>
        <p:nvPicPr>
          <p:cNvPr id="16" name="Picture 15">
            <a:extLst>
              <a:ext uri="{FF2B5EF4-FFF2-40B4-BE49-F238E27FC236}">
                <a16:creationId xmlns:a16="http://schemas.microsoft.com/office/drawing/2014/main" id="{87B4F848-16A0-C98E-09C3-347118F40BC4}"/>
              </a:ext>
            </a:extLst>
          </p:cNvPr>
          <p:cNvPicPr>
            <a:picLocks noChangeAspect="1"/>
          </p:cNvPicPr>
          <p:nvPr/>
        </p:nvPicPr>
        <p:blipFill>
          <a:blip r:embed="rId10"/>
          <a:stretch>
            <a:fillRect/>
          </a:stretch>
        </p:blipFill>
        <p:spPr>
          <a:xfrm>
            <a:off x="8423290" y="5559262"/>
            <a:ext cx="1176938" cy="715153"/>
          </a:xfrm>
          <a:prstGeom prst="rect">
            <a:avLst/>
          </a:prstGeom>
        </p:spPr>
      </p:pic>
    </p:spTree>
    <p:extLst>
      <p:ext uri="{BB962C8B-B14F-4D97-AF65-F5344CB8AC3E}">
        <p14:creationId xmlns:p14="http://schemas.microsoft.com/office/powerpoint/2010/main" val="89676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bddf9f3-fb8d-418e-b470-9b0cf08c8d70" xsi:nil="true"/>
    <lcf76f155ced4ddcb4097134ff3c332f xmlns="ba5a2482-dff6-46dd-95a3-b840067f4b9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5" ma:contentTypeDescription="Create a new document." ma:contentTypeScope="" ma:versionID="4cec67957f996e60f70dd463878b1d75">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3541ff7951077a04f312e5bdf3a5d27"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1EB82D-439C-4C38-BF79-DA917A40FF90}">
  <ds:schemaRefs>
    <ds:schemaRef ds:uri="http://schemas.microsoft.com/sharepoint/v3/contenttype/forms"/>
  </ds:schemaRefs>
</ds:datastoreItem>
</file>

<file path=customXml/itemProps2.xml><?xml version="1.0" encoding="utf-8"?>
<ds:datastoreItem xmlns:ds="http://schemas.openxmlformats.org/officeDocument/2006/customXml" ds:itemID="{0B5173ED-F5E3-4CD2-8B6F-F862D7816BD7}">
  <ds:schemaRefs>
    <ds:schemaRef ds:uri="http://schemas.microsoft.com/office/2006/metadata/properties"/>
    <ds:schemaRef ds:uri="http://schemas.microsoft.com/office/infopath/2007/PartnerControls"/>
    <ds:schemaRef ds:uri="abddf9f3-fb8d-418e-b470-9b0cf08c8d70"/>
    <ds:schemaRef ds:uri="ba5a2482-dff6-46dd-95a3-b840067f4b93"/>
  </ds:schemaRefs>
</ds:datastoreItem>
</file>

<file path=customXml/itemProps3.xml><?xml version="1.0" encoding="utf-8"?>
<ds:datastoreItem xmlns:ds="http://schemas.openxmlformats.org/officeDocument/2006/customXml" ds:itemID="{260E6038-8D82-4E66-83E3-0E22DA0F9A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5a2482-dff6-46dd-95a3-b840067f4b93"/>
    <ds:schemaRef ds:uri="abddf9f3-fb8d-418e-b470-9b0cf08c8d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482</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SassoonPrimaryInfant</vt:lpstr>
      <vt:lpstr>SassoonPrimaryType</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Leannda Best</dc:creator>
  <cp:lastModifiedBy>Shampa Shaha</cp:lastModifiedBy>
  <cp:revision>296</cp:revision>
  <dcterms:created xsi:type="dcterms:W3CDTF">2024-01-05T08:58:14Z</dcterms:created>
  <dcterms:modified xsi:type="dcterms:W3CDTF">2024-04-10T11:44:16Z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ies>
</file>