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792" autoAdjust="0"/>
  </p:normalViewPr>
  <p:slideViewPr>
    <p:cSldViewPr snapToGrid="0">
      <p:cViewPr>
        <p:scale>
          <a:sx n="75" d="100"/>
          <a:sy n="75" d="100"/>
        </p:scale>
        <p:origin x="680" y="-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248B-1648-7D21-EAED-342E436F4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91B76-F9F6-1088-550D-1AD96B93B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5AACC-D7E9-2379-8855-3EC45989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BFEAA-C4B0-6067-2F73-9E9F3D82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F8FB2-09EF-7142-4621-2447E12A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1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25142-4FC9-1A9C-C8F7-D3F72FD60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98821-FEFE-7FB3-EEF3-9E8789C19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A879C-601C-CBCD-3F51-EADDE10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4B761-4957-EE8C-5F9D-19C59E78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9154E-04A7-A016-81A7-3C43A593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2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E3F94-04FF-3B45-9329-77F814821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0C795-1FFC-5738-AED1-EFFE15734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BD445-90C5-E8A2-E8BB-7233FC7D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31FF3-D027-F7BA-FD10-5747D1733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946C-8F5A-1DAB-7AF1-CBB68B6E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226E-F39B-D807-1B76-A4D765F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72142-1A3E-4DC8-7555-7225C772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67936-C7AA-709A-1604-958E5103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C80F1-0B51-B62D-41B4-2383318C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2B627-1FA6-9773-1D9C-A748EFBE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5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17B43-EB48-8B00-8DF7-113D2AB17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AB741-85CB-6BF5-840B-1CB851975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292FC-0A98-F58D-ACFE-D55DB1A0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01FD5-2ECF-CAEB-DFE8-181DA321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8BE15-F1FC-196F-35D9-6D97D851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3EA7-EA1F-220B-F0AA-973858C6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16E72-EDCA-C59C-C87F-A2CE85B74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0F712-F03A-6222-7089-1FF852437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EE072-6CE8-98B4-F6C1-80623534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25F0C-283C-D098-DF7C-3BD966A7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E547D-B3F7-D86E-6A96-E73AAB48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8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7408A-4C27-5FB3-A97A-61D1929F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7DAE4-667B-9188-3F02-67D83A7D9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9E86C-D778-F327-A81A-FE9C2062C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BEDDC-CCB4-E121-AE15-F17F89CCD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019621-6753-C217-6B17-8F97C6C95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A1644D-CD95-D931-B5F0-B0E2762BF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3A869-4C27-C045-0150-A84F7078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1BF782-8710-9B83-F6CC-CBDD708B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2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87D4-D119-A02A-BAD0-77101E92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ED5F9-27C8-42B4-D085-8B2D24B0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38A72-7118-01F2-BEF9-4968BBF9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3A6F1-898A-9D8E-FB37-F23FAD74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33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A30F2-492D-3CAB-F332-F3770FBC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94C7B-379D-07EA-EBC0-CC819BB88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C0156-D112-F5ED-316D-5E6A25BC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71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0860-70CE-39BF-0228-02DFA390A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AE36-D84D-AC82-EFD5-04AE5F46A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15A0A-BDEE-E1C4-230D-2FEF245E9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8F66E-A3B8-0134-6909-C9086613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518B6-73B6-775E-EBA7-FAB6FFE0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B4EF0-BDA6-CD29-9EF2-AEA72911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97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D972-7CC5-CC9E-CB1F-0CCA38350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95C738-9DB3-96AA-E774-B961E0727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D63AF-2246-4262-7133-9F863D392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C063D-AC89-291B-6DBA-BDD5D9F8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BD10A-12F8-BBDF-E318-99A00C0F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68F4-7550-9B55-69DA-EBF3F7F0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E866B-6676-E9F3-1064-8B82FC361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D55FE-CF43-9B16-E664-369EC80DA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B32F8-963F-6A24-E0C7-D6FA1B79A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F52E-A685-4091-96AB-64865AAE987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F48B0-05C4-9511-33BF-EE8A4E491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2D95D-E0FC-1967-F89A-715444B1B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EA35892-4728-3FF6-0479-9643E4189F4B}"/>
              </a:ext>
            </a:extLst>
          </p:cNvPr>
          <p:cNvGrpSpPr/>
          <p:nvPr/>
        </p:nvGrpSpPr>
        <p:grpSpPr>
          <a:xfrm>
            <a:off x="4314861" y="2199718"/>
            <a:ext cx="3301955" cy="2458563"/>
            <a:chOff x="616122" y="2926045"/>
            <a:chExt cx="3125055" cy="2499919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9C6A0093-87A0-9428-C9F2-0AFAC8DF55C4}"/>
                </a:ext>
              </a:extLst>
            </p:cNvPr>
            <p:cNvSpPr/>
            <p:nvPr/>
          </p:nvSpPr>
          <p:spPr>
            <a:xfrm>
              <a:off x="616122" y="2926045"/>
              <a:ext cx="3125055" cy="2499919"/>
            </a:xfrm>
            <a:prstGeom prst="cloud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914554-211B-45E6-43F9-D3A9D530E0A2}"/>
                </a:ext>
              </a:extLst>
            </p:cNvPr>
            <p:cNvSpPr txBox="1"/>
            <p:nvPr/>
          </p:nvSpPr>
          <p:spPr>
            <a:xfrm>
              <a:off x="1250200" y="3255962"/>
              <a:ext cx="1856899" cy="103274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Spring Term 2</a:t>
              </a:r>
              <a:endParaRPr lang="en-GB" sz="2000" dirty="0">
                <a:solidFill>
                  <a:schemeClr val="bg1"/>
                </a:solidFill>
              </a:endParaRPr>
            </a:p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Nursery Topic</a:t>
              </a:r>
              <a:endParaRPr lang="en-GB" sz="2000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n-GB" sz="2000" b="1" dirty="0">
                  <a:solidFill>
                    <a:schemeClr val="bg1"/>
                  </a:solidFill>
                  <a:cs typeface="Calibri"/>
                </a:rPr>
                <a:t>On the move</a:t>
              </a:r>
              <a:endParaRPr lang="en-GB" dirty="0">
                <a:solidFill>
                  <a:schemeClr val="bg1"/>
                </a:solidFill>
                <a:cs typeface="Calibri"/>
              </a:endParaRPr>
            </a:p>
          </p:txBody>
        </p:sp>
        <p:pic>
          <p:nvPicPr>
            <p:cNvPr id="10" name="Picture 9" descr="Teacher Recruitment , Hertfordshire UK - School View">
              <a:extLst>
                <a:ext uri="{FF2B5EF4-FFF2-40B4-BE49-F238E27FC236}">
                  <a16:creationId xmlns:a16="http://schemas.microsoft.com/office/drawing/2014/main" id="{5F1D6339-3FF9-35FD-D0B3-9D041A5133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4411" y="4291667"/>
              <a:ext cx="785399" cy="67737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</p:pic>
      </p:grp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C55EC1C2-ABB2-7A00-3681-FEF9627A7737}"/>
              </a:ext>
            </a:extLst>
          </p:cNvPr>
          <p:cNvSpPr/>
          <p:nvPr/>
        </p:nvSpPr>
        <p:spPr>
          <a:xfrm>
            <a:off x="301081" y="160633"/>
            <a:ext cx="3401396" cy="1595384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dirty="0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3067AC43-48C2-B10E-0C2C-8A93183048F9}"/>
              </a:ext>
            </a:extLst>
          </p:cNvPr>
          <p:cNvSpPr/>
          <p:nvPr/>
        </p:nvSpPr>
        <p:spPr>
          <a:xfrm>
            <a:off x="301081" y="2061092"/>
            <a:ext cx="3628995" cy="128201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16B9FBE9-D6EF-0A18-8DA6-D193A88684F1}"/>
              </a:ext>
            </a:extLst>
          </p:cNvPr>
          <p:cNvSpPr/>
          <p:nvPr/>
        </p:nvSpPr>
        <p:spPr>
          <a:xfrm>
            <a:off x="8023649" y="2061091"/>
            <a:ext cx="3951730" cy="103393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84038222-70C8-0E96-91FE-5B98B53EA08F}"/>
              </a:ext>
            </a:extLst>
          </p:cNvPr>
          <p:cNvSpPr/>
          <p:nvPr/>
        </p:nvSpPr>
        <p:spPr>
          <a:xfrm>
            <a:off x="3981587" y="160632"/>
            <a:ext cx="3635229" cy="155305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E00B7DB2-6CAC-A621-8A8B-0936D229026C}"/>
              </a:ext>
            </a:extLst>
          </p:cNvPr>
          <p:cNvSpPr/>
          <p:nvPr/>
        </p:nvSpPr>
        <p:spPr>
          <a:xfrm>
            <a:off x="8025972" y="160633"/>
            <a:ext cx="3796679" cy="1538940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B0188D0E-7F5B-BB37-9D59-C3211F44A439}"/>
              </a:ext>
            </a:extLst>
          </p:cNvPr>
          <p:cNvSpPr/>
          <p:nvPr/>
        </p:nvSpPr>
        <p:spPr>
          <a:xfrm>
            <a:off x="8730114" y="5124558"/>
            <a:ext cx="2422268" cy="1356406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160B0756-6574-3EC4-A47B-9DFE6E617E34}"/>
              </a:ext>
            </a:extLst>
          </p:cNvPr>
          <p:cNvSpPr/>
          <p:nvPr/>
        </p:nvSpPr>
        <p:spPr>
          <a:xfrm>
            <a:off x="418520" y="3602363"/>
            <a:ext cx="3359064" cy="2038550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8C778655-DEAB-EE28-EE7C-FFBFDD695E42}"/>
              </a:ext>
            </a:extLst>
          </p:cNvPr>
          <p:cNvSpPr/>
          <p:nvPr/>
        </p:nvSpPr>
        <p:spPr>
          <a:xfrm>
            <a:off x="8129709" y="3430140"/>
            <a:ext cx="3687262" cy="155210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933F77-E998-C23C-01C9-E71B23D6865E}"/>
              </a:ext>
            </a:extLst>
          </p:cNvPr>
          <p:cNvSpPr txBox="1"/>
          <p:nvPr/>
        </p:nvSpPr>
        <p:spPr>
          <a:xfrm>
            <a:off x="371637" y="213992"/>
            <a:ext cx="3237938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dirty="0">
                <a:latin typeface="SassoonPrimaryInfant" pitchFamily="2" charset="0"/>
              </a:rPr>
              <a:t>In communication and language, we will continue to </a:t>
            </a:r>
            <a:r>
              <a:rPr lang="en-GB" sz="1200" dirty="0">
                <a:latin typeface="SassoonPrimaryInfant" pitchFamily="2" charset="0"/>
                <a:ea typeface="+mn-lt"/>
                <a:cs typeface="+mn-lt"/>
              </a:rPr>
              <a:t>articulate our ideas and thoughts in mostly full sentences</a:t>
            </a:r>
            <a:r>
              <a:rPr lang="en-GB" sz="1200" dirty="0">
                <a:latin typeface="SassoonPrimaryInfant" pitchFamily="2" charset="0"/>
              </a:rPr>
              <a:t>.</a:t>
            </a:r>
          </a:p>
          <a:p>
            <a:endParaRPr lang="en-GB" sz="1200" dirty="0">
              <a:latin typeface="SassoonPrimaryInfant" pitchFamily="2" charset="0"/>
              <a:cs typeface="Calibri"/>
            </a:endParaRPr>
          </a:p>
          <a:p>
            <a:r>
              <a:rPr lang="en-GB" sz="1200" dirty="0">
                <a:latin typeface="SassoonPrimaryInfant" pitchFamily="2" charset="0"/>
                <a:cs typeface="Calibri"/>
              </a:rPr>
              <a:t>We will also begin to respond to </a:t>
            </a:r>
          </a:p>
          <a:p>
            <a:r>
              <a:rPr lang="en-GB" sz="1200" dirty="0">
                <a:latin typeface="SassoonPrimaryInfant" pitchFamily="2" charset="0"/>
                <a:cs typeface="Calibri"/>
              </a:rPr>
              <a:t>simple questions </a:t>
            </a:r>
            <a:r>
              <a:rPr lang="en-GB" sz="1200" dirty="0">
                <a:effectLst/>
                <a:latin typeface="SassoonPrimaryInfant" pitchFamily="2" charset="0"/>
                <a:ea typeface="Calibri" panose="020F0502020204030204" pitchFamily="34" charset="0"/>
              </a:rPr>
              <a:t>using a range of </a:t>
            </a:r>
          </a:p>
          <a:p>
            <a:r>
              <a:rPr lang="en-GB" sz="1200" dirty="0">
                <a:effectLst/>
                <a:latin typeface="SassoonPrimaryInfant" pitchFamily="2" charset="0"/>
                <a:ea typeface="Calibri" panose="020F0502020204030204" pitchFamily="34" charset="0"/>
              </a:rPr>
              <a:t>questioning words including “why”</a:t>
            </a:r>
            <a:endParaRPr lang="en-GB" sz="1200" dirty="0">
              <a:latin typeface="SassoonPrimaryInfant" pitchFamily="2" charset="0"/>
              <a:cs typeface="Calibri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EFC5F1-3656-576F-50B7-11F8DFC5D09A}"/>
              </a:ext>
            </a:extLst>
          </p:cNvPr>
          <p:cNvSpPr txBox="1"/>
          <p:nvPr/>
        </p:nvSpPr>
        <p:spPr>
          <a:xfrm>
            <a:off x="372833" y="2065382"/>
            <a:ext cx="3514286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dirty="0">
                <a:latin typeface="SassoonPrimaryInfant" pitchFamily="2" charset="0"/>
              </a:rPr>
              <a:t>In Literacy, we will be reading a range of stories related to transport</a:t>
            </a:r>
            <a:endParaRPr lang="en-GB" sz="1200" dirty="0">
              <a:latin typeface="SassoonPrimaryInfant" pitchFamily="2" charset="0"/>
              <a:cs typeface="Calibri"/>
            </a:endParaRPr>
          </a:p>
          <a:p>
            <a:endParaRPr lang="en-GB" sz="1200" dirty="0">
              <a:latin typeface="SassoonPrimaryInfant" pitchFamily="2" charset="0"/>
            </a:endParaRPr>
          </a:p>
          <a:p>
            <a:r>
              <a:rPr lang="en-GB" sz="1200" dirty="0">
                <a:latin typeface="SassoonPrimaryInfant" pitchFamily="2" charset="0"/>
              </a:rPr>
              <a:t>We will be writing to communicate meaning and make marks to represent our name.</a:t>
            </a:r>
            <a:endParaRPr lang="en-GB" sz="1200" dirty="0">
              <a:latin typeface="SassoonPrimaryInfant" pitchFamily="2" charset="0"/>
              <a:cs typeface="Calibri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26ECA5-6325-0FEF-A234-3CE5776224FB}"/>
              </a:ext>
            </a:extLst>
          </p:cNvPr>
          <p:cNvSpPr txBox="1"/>
          <p:nvPr/>
        </p:nvSpPr>
        <p:spPr>
          <a:xfrm>
            <a:off x="485433" y="3646453"/>
            <a:ext cx="3266161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dirty="0">
                <a:latin typeface="SassoonPrimaryInfant" pitchFamily="2" charset="0"/>
              </a:rPr>
              <a:t>In understanding the world,  we will be discussing a range of transport in our local community.</a:t>
            </a:r>
          </a:p>
          <a:p>
            <a:endParaRPr lang="en-US" sz="1200" dirty="0">
              <a:latin typeface="SassoonPrimaryInfant" pitchFamily="2" charset="0"/>
            </a:endParaRPr>
          </a:p>
          <a:p>
            <a:r>
              <a:rPr lang="en-GB" sz="1200" dirty="0">
                <a:latin typeface="SassoonPrimaryInfant" pitchFamily="2" charset="0"/>
                <a:cs typeface="Calibri"/>
              </a:rPr>
              <a:t>We will also share our experiences of the journeys and transport we have been on or about to go on.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7AF450-CDC6-50E5-EC86-94A673576A90}"/>
              </a:ext>
            </a:extLst>
          </p:cNvPr>
          <p:cNvSpPr txBox="1"/>
          <p:nvPr/>
        </p:nvSpPr>
        <p:spPr>
          <a:xfrm>
            <a:off x="8256864" y="3518043"/>
            <a:ext cx="356077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dirty="0">
                <a:latin typeface="SassoonPrimaryInfant" pitchFamily="2" charset="0"/>
              </a:rPr>
              <a:t>In expressive, art &amp; design, we will be </a:t>
            </a:r>
            <a:r>
              <a:rPr lang="en-GB" sz="1200" dirty="0">
                <a:effectLst/>
                <a:latin typeface="SassoonPrimaryInfant" pitchFamily="2" charset="0"/>
                <a:ea typeface="Calibri" panose="020F0502020204030204" pitchFamily="34" charset="0"/>
              </a:rPr>
              <a:t>selecting materials and tools that fit for purpose.</a:t>
            </a: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D12BB2-7CED-299B-0B1F-151B91579837}"/>
              </a:ext>
            </a:extLst>
          </p:cNvPr>
          <p:cNvSpPr txBox="1"/>
          <p:nvPr/>
        </p:nvSpPr>
        <p:spPr>
          <a:xfrm>
            <a:off x="8081289" y="2037161"/>
            <a:ext cx="38096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dirty="0">
                <a:latin typeface="SassoonPrimaryInfant" pitchFamily="2" charset="0"/>
              </a:rPr>
              <a:t>In maths, we will continue to use our counting skills to know that numbers</a:t>
            </a:r>
            <a:r>
              <a:rPr lang="en-GB" sz="1200" dirty="0">
                <a:latin typeface="SassoonPrimaryInfant" pitchFamily="2" charset="0"/>
                <a:ea typeface="+mn-lt"/>
                <a:cs typeface="+mn-lt"/>
              </a:rPr>
              <a:t> have meaning and can be represented by amounts, focussing on amounts to 5.</a:t>
            </a:r>
            <a:endParaRPr lang="en-GB" sz="1200" dirty="0">
              <a:latin typeface="SassoonPrimaryInfant" pitchFamily="2" charset="0"/>
              <a:cs typeface="Calibri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4CDEAF9-F6E5-9351-0EED-99973D6B915D}"/>
              </a:ext>
            </a:extLst>
          </p:cNvPr>
          <p:cNvSpPr txBox="1"/>
          <p:nvPr/>
        </p:nvSpPr>
        <p:spPr>
          <a:xfrm>
            <a:off x="8802490" y="5238377"/>
            <a:ext cx="2250161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dirty="0">
                <a:latin typeface="SassoonPrimaryInfant" pitchFamily="2" charset="0"/>
              </a:rPr>
              <a:t>In phonics, we will be focussing on Aspect 1 of Phase 1, which focusses on developing our listening skills,</a:t>
            </a:r>
            <a:r>
              <a:rPr lang="en-GB" sz="1200" dirty="0">
                <a:effectLst/>
                <a:latin typeface="SassoonPrimaryInfa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awareness of sounds, rhythms and rhyming.</a:t>
            </a:r>
            <a:endParaRPr lang="en-GB" sz="1200" dirty="0">
              <a:latin typeface="SassoonPrimaryInfant" pitchFamily="2" charset="0"/>
              <a:cs typeface="Calibri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73CB90-7328-F548-2E55-34183F21A365}"/>
              </a:ext>
            </a:extLst>
          </p:cNvPr>
          <p:cNvSpPr txBox="1"/>
          <p:nvPr/>
        </p:nvSpPr>
        <p:spPr>
          <a:xfrm>
            <a:off x="8183875" y="220675"/>
            <a:ext cx="3604827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dirty="0">
                <a:latin typeface="SassoonPrimaryInfant" pitchFamily="2" charset="0"/>
              </a:rPr>
              <a:t>In physical development, we will </a:t>
            </a:r>
            <a:r>
              <a:rPr lang="en-GB" sz="1200" dirty="0">
                <a:latin typeface="SassoonPrimaryInfant" pitchFamily="2" charset="0"/>
                <a:ea typeface="+mn-lt"/>
                <a:cs typeface="+mn-lt"/>
              </a:rPr>
              <a:t>begin to build good core muscle strength to sit at a table with correct posture. </a:t>
            </a:r>
          </a:p>
          <a:p>
            <a:endParaRPr lang="en-GB" sz="1200" dirty="0">
              <a:latin typeface="SassoonPrimaryInfant" pitchFamily="2" charset="0"/>
              <a:ea typeface="+mn-lt"/>
              <a:cs typeface="+mn-lt"/>
            </a:endParaRPr>
          </a:p>
          <a:p>
            <a:r>
              <a:rPr lang="en-GB" sz="1200" dirty="0">
                <a:effectLst/>
                <a:latin typeface="SassoonPrimaryInfant" pitchFamily="2" charset="0"/>
                <a:ea typeface="Calibri" panose="020F0502020204030204" pitchFamily="34" charset="0"/>
                <a:cs typeface="Calibri" panose="020F0502020204030204" pitchFamily="34" charset="0"/>
              </a:rPr>
              <a:t>We will also be developing fine motor </a:t>
            </a:r>
          </a:p>
          <a:p>
            <a:r>
              <a:rPr lang="en-GB" sz="1200" dirty="0">
                <a:effectLst/>
                <a:latin typeface="SassoonPrimaryInfant" pitchFamily="2" charset="0"/>
                <a:ea typeface="Calibri" panose="020F0502020204030204" pitchFamily="34" charset="0"/>
                <a:cs typeface="Calibri" panose="020F0502020204030204" pitchFamily="34" charset="0"/>
              </a:rPr>
              <a:t>and skills to begin to hold a pencil </a:t>
            </a:r>
          </a:p>
          <a:p>
            <a:r>
              <a:rPr lang="en-GB" sz="1200" dirty="0">
                <a:effectLst/>
                <a:latin typeface="SassoonPrimaryInfant" pitchFamily="2" charset="0"/>
                <a:ea typeface="Calibri" panose="020F0502020204030204" pitchFamily="34" charset="0"/>
                <a:cs typeface="Calibri" panose="020F0502020204030204" pitchFamily="34" charset="0"/>
              </a:rPr>
              <a:t>comfortable.</a:t>
            </a:r>
            <a:endParaRPr lang="en-GB" sz="1200" dirty="0">
              <a:effectLst/>
              <a:latin typeface="SassoonPrimaryInfant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37D7E2-39D8-E3FA-1626-9AF34EC6DC65}"/>
              </a:ext>
            </a:extLst>
          </p:cNvPr>
          <p:cNvSpPr txBox="1"/>
          <p:nvPr/>
        </p:nvSpPr>
        <p:spPr>
          <a:xfrm>
            <a:off x="3934928" y="225801"/>
            <a:ext cx="3642418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dirty="0">
                <a:latin typeface="SassoonPrimaryInfant" pitchFamily="2" charset="0"/>
              </a:rPr>
              <a:t>In PSHE, we will </a:t>
            </a:r>
            <a:r>
              <a:rPr lang="en-GB" sz="1200" dirty="0">
                <a:latin typeface="SassoonPrimaryInfant" pitchFamily="2" charset="0"/>
                <a:ea typeface="+mn-lt"/>
                <a:cs typeface="+mn-lt"/>
              </a:rPr>
              <a:t>talk about our basic feelings, use talk to solve conflict with support, moderate their own feelings and behaviours with support from an adult.</a:t>
            </a:r>
          </a:p>
          <a:p>
            <a:endParaRPr lang="en-GB" sz="1200" dirty="0">
              <a:latin typeface="SassoonPrimaryInfant" pitchFamily="2" charset="0"/>
              <a:ea typeface="+mn-lt"/>
              <a:cs typeface="+mn-lt"/>
            </a:endParaRPr>
          </a:p>
          <a:p>
            <a:r>
              <a:rPr lang="en-GB" sz="1200" dirty="0">
                <a:latin typeface="SassoonPrimaryInfant" pitchFamily="2" charset="0"/>
                <a:ea typeface="+mn-lt"/>
                <a:cs typeface="+mn-lt"/>
              </a:rPr>
              <a:t>We will also ask the children to become more independent such as putting on coats, pouring out milk etc.</a:t>
            </a:r>
            <a:endParaRPr lang="en-GB" sz="1200" dirty="0">
              <a:latin typeface="SassoonPrimaryInfant" pitchFamily="2" charset="0"/>
            </a:endParaRPr>
          </a:p>
        </p:txBody>
      </p:sp>
      <p:pic>
        <p:nvPicPr>
          <p:cNvPr id="2" name="Picture 1" descr="Emoticon, Speaking, Chat, speech bubble, chatting, Emoji, Communications,  Smileys, talk, Talking icon">
            <a:extLst>
              <a:ext uri="{FF2B5EF4-FFF2-40B4-BE49-F238E27FC236}">
                <a16:creationId xmlns:a16="http://schemas.microsoft.com/office/drawing/2014/main" id="{D782EA09-69CB-9C76-15C1-4AACC547D2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3104" y="875770"/>
            <a:ext cx="873125" cy="873125"/>
          </a:xfrm>
          <a:prstGeom prst="rect">
            <a:avLst/>
          </a:prstGeom>
        </p:spPr>
      </p:pic>
      <p:pic>
        <p:nvPicPr>
          <p:cNvPr id="4" name="Picture 3" descr="Painter Smiley — Stock Photo | Smiley, Smiley emoji, Emoji pictures">
            <a:extLst>
              <a:ext uri="{FF2B5EF4-FFF2-40B4-BE49-F238E27FC236}">
                <a16:creationId xmlns:a16="http://schemas.microsoft.com/office/drawing/2014/main" id="{3236105E-FFBD-EBFE-59A5-1029E1CB4C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70505" y="4067611"/>
            <a:ext cx="1136062" cy="769443"/>
          </a:xfrm>
          <a:prstGeom prst="rect">
            <a:avLst/>
          </a:prstGeom>
        </p:spPr>
      </p:pic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7A6139F3-EF15-99E9-520E-24F6DCFFF22F}"/>
              </a:ext>
            </a:extLst>
          </p:cNvPr>
          <p:cNvSpPr/>
          <p:nvPr/>
        </p:nvSpPr>
        <p:spPr>
          <a:xfrm>
            <a:off x="4172224" y="4929559"/>
            <a:ext cx="3687262" cy="155210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069B150-1AA8-E220-EFBB-ED5DA6BEC475}"/>
              </a:ext>
            </a:extLst>
          </p:cNvPr>
          <p:cNvSpPr txBox="1"/>
          <p:nvPr/>
        </p:nvSpPr>
        <p:spPr>
          <a:xfrm>
            <a:off x="4237928" y="5029752"/>
            <a:ext cx="3560771" cy="10387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350" b="1" dirty="0">
                <a:cs typeface="Calibri" panose="020F0502020204030204"/>
              </a:rPr>
              <a:t>Home Learning Opportunities</a:t>
            </a:r>
          </a:p>
          <a:p>
            <a:r>
              <a:rPr lang="en-GB" sz="1200" dirty="0">
                <a:latin typeface="SassoonPrimaryInfant" pitchFamily="2" charset="0"/>
                <a:cs typeface="Calibri" panose="020F0502020204030204"/>
              </a:rPr>
              <a:t>Discuss with your child the journeys you have been on together as a family.</a:t>
            </a:r>
          </a:p>
          <a:p>
            <a:r>
              <a:rPr lang="en-GB" sz="1200" dirty="0">
                <a:latin typeface="SassoonPrimaryInfant" pitchFamily="2" charset="0"/>
                <a:cs typeface="Calibri" panose="020F0502020204030204"/>
              </a:rPr>
              <a:t>Discuss the mode of transport your child has been on.</a:t>
            </a:r>
            <a:endParaRPr lang="en-GB" sz="1200" b="1" dirty="0">
              <a:latin typeface="SassoonPrimaryInfant" pitchFamily="2" charset="0"/>
              <a:cs typeface="Calibri" panose="020F0502020204030204"/>
            </a:endParaRPr>
          </a:p>
          <a:p>
            <a:r>
              <a:rPr lang="en-GB" sz="1200" dirty="0">
                <a:latin typeface="SassoonPrimaryInfant" pitchFamily="2" charset="0"/>
                <a:cs typeface="Calibri" panose="020F0502020204030204"/>
              </a:rPr>
              <a:t>Draw a picture of your favourite mode of transport.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88685F4-3F50-DF6D-5265-8B34B70993A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6544" b="18831"/>
          <a:stretch/>
        </p:blipFill>
        <p:spPr>
          <a:xfrm>
            <a:off x="10753211" y="2596531"/>
            <a:ext cx="1137707" cy="396455"/>
          </a:xfrm>
          <a:prstGeom prst="rect">
            <a:avLst/>
          </a:prstGeom>
        </p:spPr>
      </p:pic>
      <p:pic>
        <p:nvPicPr>
          <p:cNvPr id="1028" name="Picture 4" descr="Emoticon Writing Stock Illustrations – 2,035 Emoticon Writing Stock  Illustrations, Vectors &amp; Clipart - Dreamstime">
            <a:extLst>
              <a:ext uri="{FF2B5EF4-FFF2-40B4-BE49-F238E27FC236}">
                <a16:creationId xmlns:a16="http://schemas.microsoft.com/office/drawing/2014/main" id="{E24166FE-874F-D664-C9AD-C9F5DCBB5B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68"/>
          <a:stretch/>
        </p:blipFill>
        <p:spPr bwMode="auto">
          <a:xfrm>
            <a:off x="10757499" y="774505"/>
            <a:ext cx="789766" cy="71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ransport Car Images - Free Download on Freepik">
            <a:extLst>
              <a:ext uri="{FF2B5EF4-FFF2-40B4-BE49-F238E27FC236}">
                <a16:creationId xmlns:a16="http://schemas.microsoft.com/office/drawing/2014/main" id="{B8FA996E-93DE-E927-887C-AF15CF889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447" y="4679199"/>
            <a:ext cx="1442837" cy="898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76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309FD31160974790EF968AD39A3C1C" ma:contentTypeVersion="15" ma:contentTypeDescription="Create a new document." ma:contentTypeScope="" ma:versionID="4cec67957f996e60f70dd463878b1d75">
  <xsd:schema xmlns:xsd="http://www.w3.org/2001/XMLSchema" xmlns:xs="http://www.w3.org/2001/XMLSchema" xmlns:p="http://schemas.microsoft.com/office/2006/metadata/properties" xmlns:ns2="ba5a2482-dff6-46dd-95a3-b840067f4b93" xmlns:ns3="abddf9f3-fb8d-418e-b470-9b0cf08c8d70" targetNamespace="http://schemas.microsoft.com/office/2006/metadata/properties" ma:root="true" ma:fieldsID="d3541ff7951077a04f312e5bdf3a5d27" ns2:_="" ns3:_="">
    <xsd:import namespace="ba5a2482-dff6-46dd-95a3-b840067f4b93"/>
    <xsd:import namespace="abddf9f3-fb8d-418e-b470-9b0cf08c8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a2482-dff6-46dd-95a3-b840067f4b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d9d2af9-c4c4-4881-a912-41534b348c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df9f3-fb8d-418e-b470-9b0cf08c8d7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68d026a-47b9-4e8d-af54-2b854d14143e}" ma:internalName="TaxCatchAll" ma:showField="CatchAllData" ma:web="abddf9f3-fb8d-418e-b470-9b0cf08c8d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ddf9f3-fb8d-418e-b470-9b0cf08c8d70" xsi:nil="true"/>
    <lcf76f155ced4ddcb4097134ff3c332f xmlns="ba5a2482-dff6-46dd-95a3-b840067f4b9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41EB82D-439C-4C38-BF79-DA917A40FF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547177-B3ED-4E3F-8CC8-EA259248A6DD}"/>
</file>

<file path=customXml/itemProps3.xml><?xml version="1.0" encoding="utf-8"?>
<ds:datastoreItem xmlns:ds="http://schemas.openxmlformats.org/officeDocument/2006/customXml" ds:itemID="{0B5173ED-F5E3-4CD2-8B6F-F862D7816BD7}">
  <ds:schemaRefs>
    <ds:schemaRef ds:uri="http://schemas.microsoft.com/office/2006/metadata/properties"/>
    <ds:schemaRef ds:uri="http://schemas.microsoft.com/office/infopath/2007/PartnerControls"/>
    <ds:schemaRef ds:uri="abddf9f3-fb8d-418e-b470-9b0cf08c8d70"/>
    <ds:schemaRef ds:uri="ba5a2482-dff6-46dd-95a3-b840067f4b9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Leannda Best</dc:creator>
  <cp:lastModifiedBy>Shampa Shaha</cp:lastModifiedBy>
  <cp:revision>333</cp:revision>
  <dcterms:created xsi:type="dcterms:W3CDTF">2024-01-05T08:58:14Z</dcterms:created>
  <dcterms:modified xsi:type="dcterms:W3CDTF">2024-02-23T14:42:09Z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0x0101005F309FD31160974790EF968AD39A3C1C</vt:lpwstr>
  </property>
  <property fmtid="{D5CDD505-2E9C-101B-9397-08002B2CF9AE}" pid="3" name="MediaServiceImageTags">
    <vt:lpwstr/>
  </property>
</Properties>
</file>