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612A72-E377-491B-BDB6-0F75420A6B19}" v="4" dt="2024-02-12T19:00:07.2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248B-1648-7D21-EAED-342E436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1B76-F9F6-1088-550D-1AD96B93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5AACC-D7E9-2379-8855-3EC45989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FEAA-C4B0-6067-2F73-9E9F3D82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8FB2-09EF-7142-4621-2447E12A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5142-4FC9-1A9C-C8F7-D3F72FD6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8821-FEFE-7FB3-EEF3-9E8789C1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879C-601C-CBCD-3F51-EADDE10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B761-4957-EE8C-5F9D-19C59E7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54E-04A7-A016-81A7-3C43A593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E3F94-04FF-3B45-9329-77F814821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C795-1FFC-5738-AED1-EFFE15734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BD445-90C5-E8A2-E8BB-7233FC7D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1FF3-D027-F7BA-FD10-5747D17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946C-8F5A-1DAB-7AF1-CBB68B6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226E-F39B-D807-1B76-A4D765F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2142-1A3E-4DC8-7555-7225C772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36-C7AA-709A-1604-958E5103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80F1-0B51-B62D-41B4-2383318C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B627-1FA6-9773-1D9C-A748EFB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B43-EB48-8B00-8DF7-113D2AB1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AB741-85CB-6BF5-840B-1CB85197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92FC-0A98-F58D-ACFE-D55DB1A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1FD5-2ECF-CAEB-DFE8-181DA32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BE15-F1FC-196F-35D9-6D97D85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3EA7-EA1F-220B-F0AA-973858C6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E72-EDCA-C59C-C87F-A2CE85B7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0F712-F03A-6222-7089-1FF852437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EE072-6CE8-98B4-F6C1-8062353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25F0C-283C-D098-DF7C-3BD966A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547D-B3F7-D86E-6A96-E73AAB48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408A-4C27-5FB3-A97A-61D1929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DAE4-667B-9188-3F02-67D83A7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9E86C-D778-F327-A81A-FE9C2062C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DDC-CCB4-E121-AE15-F17F89CC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19621-6753-C217-6B17-8F97C6C9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1644D-CD95-D931-B5F0-B0E2762B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A869-4C27-C045-0150-A84F7078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F782-8710-9B83-F6CC-CBDD708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7D4-D119-A02A-BAD0-77101E92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D5F9-27C8-42B4-D085-8B2D24B0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38A72-7118-01F2-BEF9-4968BBF9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3A6F1-898A-9D8E-FB37-F23FAD7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A30F2-492D-3CAB-F332-F3770FBC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4C7B-379D-07EA-EBC0-CC819BB8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C0156-D112-F5ED-316D-5E6A25BC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0860-70CE-39BF-0228-02DFA390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E36-D84D-AC82-EFD5-04AE5F46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5A0A-BDEE-E1C4-230D-2FEF245E9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F66E-A3B8-0134-6909-C9086613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518B6-73B6-775E-EBA7-FAB6FFE0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B4EF0-BDA6-CD29-9EF2-AEA72911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D972-7CC5-CC9E-CB1F-0CCA3835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C738-9DB3-96AA-E774-B961E0727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D63AF-2246-4262-7133-9F863D39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063D-AC89-291B-6DBA-BDD5D9F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D10A-12F8-BBDF-E318-99A00C0F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68F4-7550-9B55-69DA-EBF3F7F0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E866B-6676-E9F3-1064-8B82FC36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D55FE-CF43-9B16-E664-369EC80D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32F8-963F-6A24-E0C7-D6FA1B79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48B0-05C4-9511-33BF-EE8A4E491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D95D-E0FC-1967-F89A-715444B1B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EA35892-4728-3FF6-0479-9643E4189F4B}"/>
              </a:ext>
            </a:extLst>
          </p:cNvPr>
          <p:cNvGrpSpPr/>
          <p:nvPr/>
        </p:nvGrpSpPr>
        <p:grpSpPr>
          <a:xfrm>
            <a:off x="4439523" y="2188675"/>
            <a:ext cx="3301955" cy="2458563"/>
            <a:chOff x="616122" y="2926045"/>
            <a:chExt cx="3125055" cy="2499919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C6A0093-87A0-9428-C9F2-0AFAC8DF55C4}"/>
                </a:ext>
              </a:extLst>
            </p:cNvPr>
            <p:cNvSpPr/>
            <p:nvPr/>
          </p:nvSpPr>
          <p:spPr>
            <a:xfrm>
              <a:off x="616122" y="2926045"/>
              <a:ext cx="3125055" cy="2499919"/>
            </a:xfrm>
            <a:prstGeom prst="cloud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1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14554-211B-45E6-43F9-D3A9D530E0A2}"/>
                </a:ext>
              </a:extLst>
            </p:cNvPr>
            <p:cNvSpPr txBox="1"/>
            <p:nvPr/>
          </p:nvSpPr>
          <p:spPr>
            <a:xfrm>
              <a:off x="1250200" y="3385119"/>
              <a:ext cx="1856899" cy="71979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Year 5 </a:t>
              </a:r>
            </a:p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Spring Term 2</a:t>
              </a:r>
            </a:p>
          </p:txBody>
        </p:sp>
        <p:pic>
          <p:nvPicPr>
            <p:cNvPr id="10" name="Picture 9" descr="Teacher Recruitment , Hertfordshire UK - School View">
              <a:extLst>
                <a:ext uri="{FF2B5EF4-FFF2-40B4-BE49-F238E27FC236}">
                  <a16:creationId xmlns:a16="http://schemas.microsoft.com/office/drawing/2014/main" id="{5F1D6339-3FF9-35FD-D0B3-9D041A51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043" y="4062555"/>
              <a:ext cx="1079211" cy="92129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55EC1C2-ABB2-7A00-3681-FEF9627A7737}"/>
              </a:ext>
            </a:extLst>
          </p:cNvPr>
          <p:cNvSpPr/>
          <p:nvPr/>
        </p:nvSpPr>
        <p:spPr>
          <a:xfrm>
            <a:off x="301081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067AC43-48C2-B10E-0C2C-8A93183048F9}"/>
              </a:ext>
            </a:extLst>
          </p:cNvPr>
          <p:cNvSpPr/>
          <p:nvPr/>
        </p:nvSpPr>
        <p:spPr>
          <a:xfrm>
            <a:off x="343479" y="1932793"/>
            <a:ext cx="2921620" cy="1556650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6B9FBE9-D6EF-0A18-8DA6-D193A88684F1}"/>
              </a:ext>
            </a:extLst>
          </p:cNvPr>
          <p:cNvSpPr/>
          <p:nvPr/>
        </p:nvSpPr>
        <p:spPr>
          <a:xfrm>
            <a:off x="9053759" y="2008289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4038222-70C8-0E96-91FE-5B98B53EA08F}"/>
              </a:ext>
            </a:extLst>
          </p:cNvPr>
          <p:cNvSpPr/>
          <p:nvPr/>
        </p:nvSpPr>
        <p:spPr>
          <a:xfrm>
            <a:off x="3741698" y="132410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00B7DB2-6CAC-A621-8A8B-0936D229026C}"/>
              </a:ext>
            </a:extLst>
          </p:cNvPr>
          <p:cNvSpPr/>
          <p:nvPr/>
        </p:nvSpPr>
        <p:spPr>
          <a:xfrm>
            <a:off x="6473748" y="132411"/>
            <a:ext cx="2061014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B0188D0E-7F5B-BB37-9D59-C3211F44A439}"/>
              </a:ext>
            </a:extLst>
          </p:cNvPr>
          <p:cNvSpPr/>
          <p:nvPr/>
        </p:nvSpPr>
        <p:spPr>
          <a:xfrm>
            <a:off x="9053759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60B0756-6574-3EC4-A47B-9DFE6E617E34}"/>
              </a:ext>
            </a:extLst>
          </p:cNvPr>
          <p:cNvSpPr/>
          <p:nvPr/>
        </p:nvSpPr>
        <p:spPr>
          <a:xfrm>
            <a:off x="253412" y="3666582"/>
            <a:ext cx="3011775" cy="120092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C778655-DEAB-EE28-EE7C-FFBFDD695E42}"/>
              </a:ext>
            </a:extLst>
          </p:cNvPr>
          <p:cNvSpPr/>
          <p:nvPr/>
        </p:nvSpPr>
        <p:spPr>
          <a:xfrm>
            <a:off x="9053759" y="3889890"/>
            <a:ext cx="2921620" cy="155483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737BC0C6-B3E2-9A41-8DBF-838A4AB417EF}"/>
              </a:ext>
            </a:extLst>
          </p:cNvPr>
          <p:cNvSpPr/>
          <p:nvPr/>
        </p:nvSpPr>
        <p:spPr>
          <a:xfrm>
            <a:off x="6638527" y="5063008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03B47CE0-4D55-6BFA-BFA7-4321F8A08A0C}"/>
              </a:ext>
            </a:extLst>
          </p:cNvPr>
          <p:cNvSpPr/>
          <p:nvPr/>
        </p:nvSpPr>
        <p:spPr>
          <a:xfrm>
            <a:off x="3911980" y="5063480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33F77-E998-C23C-01C9-E71B23D6865E}"/>
              </a:ext>
            </a:extLst>
          </p:cNvPr>
          <p:cNvSpPr txBox="1"/>
          <p:nvPr/>
        </p:nvSpPr>
        <p:spPr>
          <a:xfrm>
            <a:off x="301081" y="143437"/>
            <a:ext cx="2592948" cy="15465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/>
              <a:t>In maths, we expanding our knowledge of place value and linking it  to fractions and percentages. We will also be looking at area and perimeter. Finally,  we will be reading line graphs.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EFC5F1-3656-576F-50B7-11F8DFC5D09A}"/>
              </a:ext>
            </a:extLst>
          </p:cNvPr>
          <p:cNvSpPr txBox="1"/>
          <p:nvPr/>
        </p:nvSpPr>
        <p:spPr>
          <a:xfrm>
            <a:off x="344611" y="2037160"/>
            <a:ext cx="292162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English, we will be reading, " </a:t>
            </a:r>
            <a:r>
              <a:rPr lang="en-GB" sz="1350" i="1" dirty="0"/>
              <a:t>Curiosity-The Story of a Mars Rover, " and using it to  </a:t>
            </a:r>
            <a:r>
              <a:rPr lang="en-GB" sz="1350" dirty="0"/>
              <a:t>write an explanation text. This links to our science unit too.</a:t>
            </a:r>
            <a:endParaRPr lang="en-GB" sz="1350" dirty="0">
              <a:cs typeface="Calibri"/>
            </a:endParaRPr>
          </a:p>
        </p:txBody>
      </p:sp>
      <p:pic>
        <p:nvPicPr>
          <p:cNvPr id="36" name="Graphic 35" descr="Books outline">
            <a:extLst>
              <a:ext uri="{FF2B5EF4-FFF2-40B4-BE49-F238E27FC236}">
                <a16:creationId xmlns:a16="http://schemas.microsoft.com/office/drawing/2014/main" id="{CDBBF85B-9683-49F4-2FBF-DE7A399E9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1391" y="3190953"/>
            <a:ext cx="373988" cy="373988"/>
          </a:xfrm>
          <a:prstGeom prst="rect">
            <a:avLst/>
          </a:prstGeom>
        </p:spPr>
      </p:pic>
      <p:pic>
        <p:nvPicPr>
          <p:cNvPr id="38" name="Graphic 37" descr="Mathematics outline">
            <a:extLst>
              <a:ext uri="{FF2B5EF4-FFF2-40B4-BE49-F238E27FC236}">
                <a16:creationId xmlns:a16="http://schemas.microsoft.com/office/drawing/2014/main" id="{62D377E3-8080-A0DF-4C80-A5CBC55BD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5539" y="1237503"/>
            <a:ext cx="445692" cy="44569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1B26ECA5-6325-0FEF-A234-3CE5776224FB}"/>
              </a:ext>
            </a:extLst>
          </p:cNvPr>
          <p:cNvSpPr txBox="1"/>
          <p:nvPr/>
        </p:nvSpPr>
        <p:spPr>
          <a:xfrm>
            <a:off x="295279" y="3894535"/>
            <a:ext cx="2476553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science, we will be looking at our solar system as we  learn about the planets and the orbit and  phases of the moon.</a:t>
            </a:r>
          </a:p>
        </p:txBody>
      </p:sp>
      <p:pic>
        <p:nvPicPr>
          <p:cNvPr id="41" name="Graphic 40" descr="Flask outline">
            <a:extLst>
              <a:ext uri="{FF2B5EF4-FFF2-40B4-BE49-F238E27FC236}">
                <a16:creationId xmlns:a16="http://schemas.microsoft.com/office/drawing/2014/main" id="{BB1EDA09-CDD7-92C3-154C-2774FE6A20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8490" y="3900368"/>
            <a:ext cx="474211" cy="47421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2C4C3EF-AA71-5BC6-A091-C6522B0B3403}"/>
              </a:ext>
            </a:extLst>
          </p:cNvPr>
          <p:cNvSpPr txBox="1"/>
          <p:nvPr/>
        </p:nvSpPr>
        <p:spPr>
          <a:xfrm>
            <a:off x="4031611" y="5313467"/>
            <a:ext cx="199064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PE, we will be </a:t>
            </a:r>
            <a:endParaRPr lang="en-US" dirty="0"/>
          </a:p>
          <a:p>
            <a:r>
              <a:rPr lang="en-GB" sz="1350" dirty="0"/>
              <a:t>developing dance skills and improving our fitness levels.</a:t>
            </a:r>
            <a:endParaRPr lang="en-GB" dirty="0"/>
          </a:p>
        </p:txBody>
      </p:sp>
      <p:pic>
        <p:nvPicPr>
          <p:cNvPr id="44" name="Graphic 43" descr="Skipping Rope outline">
            <a:extLst>
              <a:ext uri="{FF2B5EF4-FFF2-40B4-BE49-F238E27FC236}">
                <a16:creationId xmlns:a16="http://schemas.microsoft.com/office/drawing/2014/main" id="{1E9A8746-DF84-C007-55C5-BF4A266EB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97316" y="6114406"/>
            <a:ext cx="428365" cy="42836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93A9652-2425-BD86-4805-449D385750E6}"/>
              </a:ext>
            </a:extLst>
          </p:cNvPr>
          <p:cNvSpPr txBox="1"/>
          <p:nvPr/>
        </p:nvSpPr>
        <p:spPr>
          <a:xfrm>
            <a:off x="6820244" y="5229195"/>
            <a:ext cx="1869162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music, will be  </a:t>
            </a:r>
            <a:r>
              <a:rPr lang="en-GB" sz="1350" dirty="0">
                <a:solidFill>
                  <a:srgbClr val="000000"/>
                </a:solidFill>
              </a:rPr>
              <a:t>e</a:t>
            </a:r>
            <a:r>
              <a:rPr lang="en-GB" sz="1350" b="0" i="0" dirty="0">
                <a:solidFill>
                  <a:srgbClr val="000000"/>
                </a:solidFill>
                <a:effectLst/>
              </a:rPr>
              <a:t>njoying</a:t>
            </a:r>
            <a:r>
              <a:rPr lang="en-GB" sz="1350" dirty="0">
                <a:solidFill>
                  <a:srgbClr val="000000"/>
                </a:solidFill>
              </a:rPr>
              <a:t> a range of</a:t>
            </a:r>
            <a:r>
              <a:rPr lang="en-GB" sz="1350" b="0" i="0" dirty="0">
                <a:solidFill>
                  <a:srgbClr val="000000"/>
                </a:solidFill>
                <a:effectLst/>
              </a:rPr>
              <a:t> musical styles</a:t>
            </a:r>
            <a:r>
              <a:rPr lang="en-GB" sz="1350" dirty="0">
                <a:solidFill>
                  <a:srgbClr val="000000"/>
                </a:solidFill>
              </a:rPr>
              <a:t> and discussing  how they make us feel.</a:t>
            </a:r>
            <a:r>
              <a:rPr lang="en-GB" sz="1350" b="1" dirty="0">
                <a:solidFill>
                  <a:srgbClr val="000000"/>
                </a:solidFill>
              </a:rPr>
              <a:t> </a:t>
            </a:r>
            <a:endParaRPr lang="en-GB" sz="135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7AF450-CDC6-50E5-EC86-94A673576A90}"/>
              </a:ext>
            </a:extLst>
          </p:cNvPr>
          <p:cNvSpPr txBox="1"/>
          <p:nvPr/>
        </p:nvSpPr>
        <p:spPr>
          <a:xfrm>
            <a:off x="9096245" y="3944173"/>
            <a:ext cx="2883438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/>
              <a:t>In DT, we will be  looking at the history of pinball machines and their various forms. We will then design , build and evaluate our own models.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D12BB2-7CED-299B-0B1F-151B91579837}"/>
              </a:ext>
            </a:extLst>
          </p:cNvPr>
          <p:cNvSpPr txBox="1"/>
          <p:nvPr/>
        </p:nvSpPr>
        <p:spPr>
          <a:xfrm>
            <a:off x="9097289" y="2037160"/>
            <a:ext cx="2793630" cy="13773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/>
              <a:t>In geography, our topic is Cool Coasts during which we will </a:t>
            </a:r>
            <a:r>
              <a:rPr lang="en-GB" sz="1400"/>
              <a:t>look at how beaches are formed., how erosion impacts the shape of the coast and investigate the effects of tourism on coastal towns. </a:t>
            </a:r>
            <a:endParaRPr lang="en-GB" sz="1000">
              <a:cs typeface="Calibri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CDEAF9-F6E5-9351-0EED-99973D6B915D}"/>
              </a:ext>
            </a:extLst>
          </p:cNvPr>
          <p:cNvSpPr txBox="1"/>
          <p:nvPr/>
        </p:nvSpPr>
        <p:spPr>
          <a:xfrm>
            <a:off x="9053758" y="152914"/>
            <a:ext cx="2541909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/>
              <a:t>In computing, we will be looking </a:t>
            </a:r>
            <a:r>
              <a:rPr lang="en-GB" sz="1350">
                <a:solidFill>
                  <a:srgbClr val="2A2A2A"/>
                </a:solidFill>
                <a:ea typeface="+mn-lt"/>
                <a:cs typeface="+mn-lt"/>
              </a:rPr>
              <a:t>Computer Networks, Internet, Cloud Computing and Bluetooth and how they help us. In addition,  What is email and how can we use it safely?</a:t>
            </a:r>
            <a:endParaRPr lang="en-GB" sz="135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73CB90-7328-F548-2E55-34183F21A365}"/>
              </a:ext>
            </a:extLst>
          </p:cNvPr>
          <p:cNvSpPr txBox="1"/>
          <p:nvPr/>
        </p:nvSpPr>
        <p:spPr>
          <a:xfrm>
            <a:off x="6546985" y="178341"/>
            <a:ext cx="1869162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/>
              <a:t>In RHE, we will be studying  feelings and emotion with particular focus on anger and strategies to control  it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7D7E2-39D8-E3FA-1626-9AF34EC6DC65}"/>
              </a:ext>
            </a:extLst>
          </p:cNvPr>
          <p:cNvSpPr txBox="1"/>
          <p:nvPr/>
        </p:nvSpPr>
        <p:spPr>
          <a:xfrm>
            <a:off x="3765595" y="155246"/>
            <a:ext cx="2203086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/>
              <a:t>In religious education, we will be  studying Christianity and the Easter Salvation. We will be attending St Paul's Easter Journey.</a:t>
            </a:r>
          </a:p>
        </p:txBody>
      </p:sp>
      <p:pic>
        <p:nvPicPr>
          <p:cNvPr id="53" name="Graphic 52" descr="Music notes outline">
            <a:extLst>
              <a:ext uri="{FF2B5EF4-FFF2-40B4-BE49-F238E27FC236}">
                <a16:creationId xmlns:a16="http://schemas.microsoft.com/office/drawing/2014/main" id="{79BC5261-E812-A3AD-3E3C-2A0E7AF588A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410965" y="6154846"/>
            <a:ext cx="410856" cy="410856"/>
          </a:xfrm>
          <a:prstGeom prst="rect">
            <a:avLst/>
          </a:prstGeom>
        </p:spPr>
      </p:pic>
      <p:pic>
        <p:nvPicPr>
          <p:cNvPr id="55" name="Graphic 54" descr="Palette outline">
            <a:extLst>
              <a:ext uri="{FF2B5EF4-FFF2-40B4-BE49-F238E27FC236}">
                <a16:creationId xmlns:a16="http://schemas.microsoft.com/office/drawing/2014/main" id="{380BE157-676C-F0A6-D1BD-086D55C54F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469927" y="5002679"/>
            <a:ext cx="489055" cy="489055"/>
          </a:xfrm>
          <a:prstGeom prst="rect">
            <a:avLst/>
          </a:prstGeom>
        </p:spPr>
      </p:pic>
      <p:pic>
        <p:nvPicPr>
          <p:cNvPr id="57" name="Graphic 56" descr="Computer outline">
            <a:extLst>
              <a:ext uri="{FF2B5EF4-FFF2-40B4-BE49-F238E27FC236}">
                <a16:creationId xmlns:a16="http://schemas.microsoft.com/office/drawing/2014/main" id="{1CE2BD0B-8044-8A71-CE95-1FA7E42A922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433719" y="1225995"/>
            <a:ext cx="457200" cy="457200"/>
          </a:xfrm>
          <a:prstGeom prst="rect">
            <a:avLst/>
          </a:prstGeom>
        </p:spPr>
      </p:pic>
      <p:pic>
        <p:nvPicPr>
          <p:cNvPr id="59" name="Graphic 58" descr="Classroom outline">
            <a:extLst>
              <a:ext uri="{FF2B5EF4-FFF2-40B4-BE49-F238E27FC236}">
                <a16:creationId xmlns:a16="http://schemas.microsoft.com/office/drawing/2014/main" id="{A2B0C86D-00E5-67FB-4C03-833058C6DF6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954077" y="1237503"/>
            <a:ext cx="462070" cy="462070"/>
          </a:xfrm>
          <a:prstGeom prst="rect">
            <a:avLst/>
          </a:prstGeom>
        </p:spPr>
      </p:pic>
      <p:pic>
        <p:nvPicPr>
          <p:cNvPr id="61" name="Graphic 60" descr="Globe outline">
            <a:extLst>
              <a:ext uri="{FF2B5EF4-FFF2-40B4-BE49-F238E27FC236}">
                <a16:creationId xmlns:a16="http://schemas.microsoft.com/office/drawing/2014/main" id="{43A888E2-4A2D-841A-7389-4D283EA374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595668" y="3135770"/>
            <a:ext cx="363314" cy="363314"/>
          </a:xfrm>
          <a:prstGeom prst="rect">
            <a:avLst/>
          </a:prstGeom>
        </p:spPr>
      </p:pic>
      <p:pic>
        <p:nvPicPr>
          <p:cNvPr id="63" name="Graphic 62" descr="Cheers outline">
            <a:extLst>
              <a:ext uri="{FF2B5EF4-FFF2-40B4-BE49-F238E27FC236}">
                <a16:creationId xmlns:a16="http://schemas.microsoft.com/office/drawing/2014/main" id="{2DFB3817-5301-6ADF-CDD6-CF2419ED8C3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347799" y="1187246"/>
            <a:ext cx="512328" cy="512328"/>
          </a:xfrm>
          <a:prstGeom prst="rect">
            <a:avLst/>
          </a:prstGeom>
        </p:spPr>
      </p:pic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F8733BA5-93B8-5908-07E0-BD860A2D3B86}"/>
              </a:ext>
            </a:extLst>
          </p:cNvPr>
          <p:cNvSpPr/>
          <p:nvPr/>
        </p:nvSpPr>
        <p:spPr>
          <a:xfrm>
            <a:off x="253413" y="5080670"/>
            <a:ext cx="3145264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50" b="0" i="0" dirty="0">
                <a:solidFill>
                  <a:srgbClr val="212529"/>
                </a:solidFill>
                <a:effectLst/>
              </a:rPr>
              <a:t>.</a:t>
            </a:r>
            <a:endParaRPr lang="en-GB" sz="1350" dirty="0"/>
          </a:p>
        </p:txBody>
      </p:sp>
      <p:pic>
        <p:nvPicPr>
          <p:cNvPr id="3" name="Graphic 68" descr="Pencil outline">
            <a:extLst>
              <a:ext uri="{FF2B5EF4-FFF2-40B4-BE49-F238E27FC236}">
                <a16:creationId xmlns:a16="http://schemas.microsoft.com/office/drawing/2014/main" id="{3888B744-440C-BBC4-BEF9-FDECC6DDC62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914710" y="3247710"/>
            <a:ext cx="362580" cy="3625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3FD5F5-CB89-4915-92E5-8CD5035CEFF0}"/>
              </a:ext>
            </a:extLst>
          </p:cNvPr>
          <p:cNvSpPr txBox="1"/>
          <p:nvPr/>
        </p:nvSpPr>
        <p:spPr>
          <a:xfrm>
            <a:off x="344612" y="5346435"/>
            <a:ext cx="2920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French, we will be looking at  Roman history  where </a:t>
            </a:r>
            <a:r>
              <a:rPr lang="en-GB" sz="1350" b="0" i="0" dirty="0">
                <a:solidFill>
                  <a:srgbClr val="212529"/>
                </a:solidFill>
                <a:effectLst/>
              </a:rPr>
              <a:t>pupils will be taught the skills to understand slightly longer and more complicated texts. </a:t>
            </a:r>
            <a:endParaRPr lang="en-GB" sz="1350" dirty="0"/>
          </a:p>
        </p:txBody>
      </p:sp>
      <p:pic>
        <p:nvPicPr>
          <p:cNvPr id="5" name="Graphic 4" descr="Pencil outline">
            <a:extLst>
              <a:ext uri="{FF2B5EF4-FFF2-40B4-BE49-F238E27FC236}">
                <a16:creationId xmlns:a16="http://schemas.microsoft.com/office/drawing/2014/main" id="{A3098BDB-7F06-1733-408E-6E737B6705DF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2712739" y="6114406"/>
            <a:ext cx="362580" cy="36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5" ma:contentTypeDescription="Create a new document." ma:contentTypeScope="" ma:versionID="4cec67957f996e60f70dd463878b1d75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3541ff7951077a04f312e5bdf3a5d27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3CA9FD-3864-4BB3-BF54-0351B4DCF50E}">
  <ds:schemaRefs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abddf9f3-fb8d-418e-b470-9b0cf08c8d70"/>
    <ds:schemaRef ds:uri="http://schemas.openxmlformats.org/package/2006/metadata/core-properties"/>
    <ds:schemaRef ds:uri="http://purl.org/dc/terms/"/>
    <ds:schemaRef ds:uri="ba5a2482-dff6-46dd-95a3-b840067f4b9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ABC7B59-7260-469B-A98E-029D7E8846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077626-C76D-4E3A-9CCC-E7894EC113D3}">
  <ds:schemaRefs>
    <ds:schemaRef ds:uri="abddf9f3-fb8d-418e-b470-9b0cf08c8d70"/>
    <ds:schemaRef ds:uri="ba5a2482-dff6-46dd-95a3-b840067f4b9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Leannda Best</dc:creator>
  <cp:lastModifiedBy>Lucy Hopkinson</cp:lastModifiedBy>
  <cp:revision>4</cp:revision>
  <dcterms:created xsi:type="dcterms:W3CDTF">2024-01-05T08:58:14Z</dcterms:created>
  <dcterms:modified xsi:type="dcterms:W3CDTF">2024-03-11T13:54:13Z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</Properties>
</file>