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sldIdLst>
    <p:sldId id="271" r:id="rId2"/>
    <p:sldId id="256" r:id="rId3"/>
    <p:sldId id="257" r:id="rId4"/>
    <p:sldId id="275" r:id="rId5"/>
    <p:sldId id="266" r:id="rId6"/>
    <p:sldId id="273" r:id="rId7"/>
    <p:sldId id="274" r:id="rId8"/>
    <p:sldId id="258" r:id="rId9"/>
    <p:sldId id="259" r:id="rId10"/>
    <p:sldId id="260" r:id="rId11"/>
    <p:sldId id="261" r:id="rId12"/>
    <p:sldId id="262" r:id="rId13"/>
    <p:sldId id="263" r:id="rId14"/>
    <p:sldId id="270" r:id="rId15"/>
    <p:sldId id="269" r:id="rId16"/>
    <p:sldId id="264" r:id="rId17"/>
    <p:sldId id="267" r:id="rId18"/>
    <p:sldId id="276" r:id="rId19"/>
    <p:sldId id="272" r:id="rId20"/>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D85"/>
    <a:srgbClr val="FF66CC"/>
    <a:srgbClr val="BB86D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2184" y="32"/>
      </p:cViewPr>
      <p:guideLst>
        <p:guide orient="horz" pos="3120"/>
        <p:guide pos="216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8491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217377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31235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174647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8658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79183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7610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42407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211577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238949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dirty="0"/>
          </a:p>
        </p:txBody>
      </p:sp>
    </p:spTree>
    <p:extLst>
      <p:ext uri="{BB962C8B-B14F-4D97-AF65-F5344CB8AC3E}">
        <p14:creationId xmlns:p14="http://schemas.microsoft.com/office/powerpoint/2010/main" val="411150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E4D0B2-CB52-4E36-9C52-F3C646415746}" type="datetimeFigureOut">
              <a:rPr lang="en-GB" smtClean="0"/>
              <a:t>18/05/2020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B05C915-F183-4ABC-983A-BE78641662D2}" type="slidenum">
              <a:rPr lang="en-GB" smtClean="0"/>
              <a:t>‹#›</a:t>
            </a:fld>
            <a:endParaRPr lang="en-GB" dirty="0"/>
          </a:p>
        </p:txBody>
      </p:sp>
    </p:spTree>
    <p:extLst>
      <p:ext uri="{BB962C8B-B14F-4D97-AF65-F5344CB8AC3E}">
        <p14:creationId xmlns:p14="http://schemas.microsoft.com/office/powerpoint/2010/main" val="1020400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ead@gca.herts.sch.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52400"/>
            <a:ext cx="6515100" cy="9601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261257" y="463138"/>
            <a:ext cx="6306539" cy="10248960"/>
          </a:xfrm>
          <a:prstGeom prst="rect">
            <a:avLst/>
          </a:prstGeom>
        </p:spPr>
        <p:txBody>
          <a:bodyPr wrap="square">
            <a:spAutoFit/>
          </a:bodyPr>
          <a:lstStyle/>
          <a:p>
            <a:pPr algn="ctr">
              <a:spcAft>
                <a:spcPts val="1200"/>
              </a:spcAft>
            </a:pPr>
            <a:endParaRPr lang="en-US" sz="4400" b="1" cap="all" dirty="0" smtClean="0">
              <a:latin typeface="Calibri Light" panose="020F0302020204030204" pitchFamily="34" charset="0"/>
              <a:ea typeface="Times New Roman" panose="02020603050405020304" pitchFamily="18" charset="0"/>
              <a:cs typeface="Times New Roman" panose="02020603050405020304" pitchFamily="18" charset="0"/>
            </a:endParaRPr>
          </a:p>
          <a:p>
            <a:pPr algn="ctr">
              <a:spcAft>
                <a:spcPts val="1200"/>
              </a:spcAft>
            </a:pPr>
            <a:r>
              <a:rPr lang="en-US" sz="4400" b="1" cap="all" dirty="0" smtClean="0">
                <a:latin typeface="Comic Sans MS" pitchFamily="66" charset="0"/>
                <a:ea typeface="Times New Roman" panose="02020603050405020304" pitchFamily="18" charset="0"/>
                <a:cs typeface="Times New Roman" panose="02020603050405020304" pitchFamily="18" charset="0"/>
              </a:rPr>
              <a:t>PRIMARY TRANSITION HOME </a:t>
            </a:r>
          </a:p>
          <a:p>
            <a:pPr algn="ctr">
              <a:spcAft>
                <a:spcPts val="1200"/>
              </a:spcAft>
            </a:pPr>
            <a:r>
              <a:rPr lang="en-US" sz="4400" b="1" cap="all" dirty="0" smtClean="0">
                <a:latin typeface="Comic Sans MS" pitchFamily="66" charset="0"/>
                <a:ea typeface="Times New Roman" panose="02020603050405020304" pitchFamily="18" charset="0"/>
                <a:cs typeface="Times New Roman" panose="02020603050405020304" pitchFamily="18" charset="0"/>
              </a:rPr>
              <a:t>BOOKLET</a:t>
            </a:r>
          </a:p>
          <a:p>
            <a:pPr algn="ctr">
              <a:spcAft>
                <a:spcPts val="1200"/>
              </a:spcAft>
            </a:pPr>
            <a:r>
              <a:rPr lang="en-US" sz="1200" b="1" cap="all" dirty="0" smtClean="0">
                <a:latin typeface="Comic Sans MS" pitchFamily="66" charset="0"/>
                <a:ea typeface="Times New Roman" panose="02020603050405020304" pitchFamily="18" charset="0"/>
                <a:cs typeface="Times New Roman" panose="02020603050405020304" pitchFamily="18" charset="0"/>
              </a:rPr>
              <a:t>May 2020</a:t>
            </a:r>
          </a:p>
          <a:p>
            <a:pPr algn="ctr">
              <a:spcAft>
                <a:spcPts val="1200"/>
              </a:spcAft>
            </a:pPr>
            <a:endParaRPr lang="en-US" sz="4400" b="1" cap="all" dirty="0" smtClean="0">
              <a:latin typeface="Calibri Light" panose="020F0302020204030204" pitchFamily="34" charset="0"/>
              <a:ea typeface="Times New Roman" panose="02020603050405020304" pitchFamily="18" charset="0"/>
              <a:cs typeface="Times New Roman" panose="02020603050405020304" pitchFamily="18" charset="0"/>
            </a:endParaRPr>
          </a:p>
          <a:p>
            <a:pPr algn="ctr">
              <a:spcAft>
                <a:spcPts val="1200"/>
              </a:spcAft>
            </a:pPr>
            <a:endParaRPr lang="en-US" sz="4400" b="1" cap="all" dirty="0" smtClean="0">
              <a:latin typeface="Calibri Light" panose="020F0302020204030204" pitchFamily="34" charset="0"/>
              <a:ea typeface="Times New Roman" panose="02020603050405020304" pitchFamily="18" charset="0"/>
              <a:cs typeface="Times New Roman" panose="02020603050405020304" pitchFamily="18" charset="0"/>
            </a:endParaRPr>
          </a:p>
          <a:p>
            <a:pPr algn="ctr">
              <a:spcAft>
                <a:spcPts val="1200"/>
              </a:spcAft>
            </a:pPr>
            <a:endParaRPr lang="en-US" sz="4400" b="1" cap="all" dirty="0" smtClean="0">
              <a:latin typeface="Calibri Light" panose="020F0302020204030204" pitchFamily="34" charset="0"/>
              <a:ea typeface="Times New Roman" panose="02020603050405020304" pitchFamily="18" charset="0"/>
              <a:cs typeface="Times New Roman" panose="02020603050405020304" pitchFamily="18" charset="0"/>
            </a:endParaRPr>
          </a:p>
          <a:p>
            <a:pPr algn="ctr">
              <a:spcAft>
                <a:spcPts val="1200"/>
              </a:spcAft>
            </a:pPr>
            <a:endParaRPr lang="en-US" sz="4400" b="1" cap="all" dirty="0" smtClean="0">
              <a:latin typeface="Calibri Light" panose="020F0302020204030204" pitchFamily="34" charset="0"/>
              <a:ea typeface="Times New Roman" panose="02020603050405020304" pitchFamily="18" charset="0"/>
              <a:cs typeface="Times New Roman" panose="02020603050405020304" pitchFamily="18" charset="0"/>
            </a:endParaRPr>
          </a:p>
          <a:p>
            <a:endParaRPr lang="en-GB" sz="1200" b="1" i="1" dirty="0" smtClean="0"/>
          </a:p>
          <a:p>
            <a:endParaRPr lang="en-GB" sz="1200" b="1" i="1" dirty="0"/>
          </a:p>
          <a:p>
            <a:endParaRPr lang="en-GB" sz="1200" b="1" i="1" dirty="0" smtClean="0"/>
          </a:p>
          <a:p>
            <a:endParaRPr lang="en-GB" sz="1200" b="1" i="1" dirty="0"/>
          </a:p>
          <a:p>
            <a:endParaRPr lang="en-GB" sz="1200" b="1" i="1" dirty="0" smtClean="0"/>
          </a:p>
          <a:p>
            <a:endParaRPr lang="en-GB" sz="1200" b="1" i="1" dirty="0"/>
          </a:p>
          <a:p>
            <a:pPr algn="ctr"/>
            <a:endParaRPr lang="en-GB" sz="1200" b="1" i="1" dirty="0" smtClean="0"/>
          </a:p>
          <a:p>
            <a:pPr algn="ctr"/>
            <a:endParaRPr lang="en-GB" sz="1200" b="1" i="1" dirty="0"/>
          </a:p>
          <a:p>
            <a:pPr algn="ctr"/>
            <a:r>
              <a:rPr lang="en-GB" sz="1200" b="1" i="1" dirty="0" smtClean="0"/>
              <a:t>Headteacher</a:t>
            </a:r>
            <a:r>
              <a:rPr lang="en-GB" sz="1200" b="1" i="1" dirty="0"/>
              <a:t>: Mrs Rachael Stevenson</a:t>
            </a:r>
            <a:endParaRPr lang="en-GB" sz="1200" dirty="0"/>
          </a:p>
          <a:p>
            <a:pPr algn="ctr"/>
            <a:r>
              <a:rPr lang="en-GB" sz="1200" cap="all" dirty="0"/>
              <a:t> </a:t>
            </a:r>
            <a:endParaRPr lang="en-GB" sz="1200" dirty="0"/>
          </a:p>
          <a:p>
            <a:pPr algn="ctr"/>
            <a:r>
              <a:rPr lang="en-GB" sz="1200" cap="all" dirty="0"/>
              <a:t>Radburn Way    Letchworth Garden City    Herts    SG6 2JZ</a:t>
            </a:r>
            <a:endParaRPr lang="en-GB" sz="1200" dirty="0"/>
          </a:p>
          <a:p>
            <a:pPr algn="ctr"/>
            <a:r>
              <a:rPr lang="en-GB" sz="1200" dirty="0"/>
              <a:t>(Phone: 01462 621800 / Fax: 01462 621802 /  email: </a:t>
            </a:r>
            <a:r>
              <a:rPr lang="en-GB" sz="1200" u="sng" dirty="0">
                <a:hlinkClick r:id="rId2"/>
              </a:rPr>
              <a:t>head@gca.herts.sch.uk</a:t>
            </a:r>
            <a:r>
              <a:rPr lang="en-GB" sz="1200" dirty="0"/>
              <a:t>)</a:t>
            </a:r>
          </a:p>
          <a:p>
            <a:r>
              <a:rPr lang="en-GB" sz="1200" dirty="0"/>
              <a:t> </a:t>
            </a:r>
          </a:p>
          <a:p>
            <a:pPr algn="r">
              <a:spcAft>
                <a:spcPts val="1200"/>
              </a:spcAft>
            </a:pPr>
            <a:endParaRPr lang="en-US" sz="1200" b="1" cap="all" dirty="0">
              <a:latin typeface="Calibri Light" panose="020F0302020204030204" pitchFamily="34" charset="0"/>
              <a:ea typeface="Times New Roman" panose="02020603050405020304" pitchFamily="18" charset="0"/>
              <a:cs typeface="Times New Roman" panose="02020603050405020304" pitchFamily="18" charset="0"/>
            </a:endParaRPr>
          </a:p>
          <a:p>
            <a:pPr algn="r">
              <a:spcAft>
                <a:spcPts val="1200"/>
              </a:spcAft>
            </a:pPr>
            <a:r>
              <a:rPr lang="en-US" sz="1400" b="1" cap="all" dirty="0" smtClean="0">
                <a:latin typeface="Calibri Light" panose="020F0302020204030204" pitchFamily="34" charset="0"/>
                <a:ea typeface="Times New Roman" panose="02020603050405020304" pitchFamily="18" charset="0"/>
                <a:cs typeface="Times New Roman" panose="02020603050405020304" pitchFamily="18" charset="0"/>
              </a:rPr>
              <a:t>y 2020</a:t>
            </a: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67" y="7359053"/>
            <a:ext cx="1600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164" y="7416202"/>
            <a:ext cx="13525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71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45395078"/>
              </p:ext>
            </p:extLst>
          </p:nvPr>
        </p:nvGraphicFramePr>
        <p:xfrm>
          <a:off x="160421" y="954153"/>
          <a:ext cx="6553194" cy="6304280"/>
        </p:xfrm>
        <a:graphic>
          <a:graphicData uri="http://schemas.openxmlformats.org/drawingml/2006/table">
            <a:tbl>
              <a:tblPr firstRow="1" bandRow="1">
                <a:tableStyleId>{5C22544A-7EE6-4342-B048-85BDC9FD1C3A}</a:tableStyleId>
              </a:tblPr>
              <a:tblGrid>
                <a:gridCol w="385482">
                  <a:extLst>
                    <a:ext uri="{9D8B030D-6E8A-4147-A177-3AD203B41FA5}">
                      <a16:colId xmlns="" xmlns:a16="http://schemas.microsoft.com/office/drawing/2014/main" val="20000"/>
                    </a:ext>
                  </a:extLst>
                </a:gridCol>
                <a:gridCol w="385482">
                  <a:extLst>
                    <a:ext uri="{9D8B030D-6E8A-4147-A177-3AD203B41FA5}">
                      <a16:colId xmlns="" xmlns:a16="http://schemas.microsoft.com/office/drawing/2014/main" val="20001"/>
                    </a:ext>
                  </a:extLst>
                </a:gridCol>
                <a:gridCol w="385482">
                  <a:extLst>
                    <a:ext uri="{9D8B030D-6E8A-4147-A177-3AD203B41FA5}">
                      <a16:colId xmlns="" xmlns:a16="http://schemas.microsoft.com/office/drawing/2014/main" val="20002"/>
                    </a:ext>
                  </a:extLst>
                </a:gridCol>
                <a:gridCol w="385482">
                  <a:extLst>
                    <a:ext uri="{9D8B030D-6E8A-4147-A177-3AD203B41FA5}">
                      <a16:colId xmlns="" xmlns:a16="http://schemas.microsoft.com/office/drawing/2014/main" val="20003"/>
                    </a:ext>
                  </a:extLst>
                </a:gridCol>
                <a:gridCol w="385482">
                  <a:extLst>
                    <a:ext uri="{9D8B030D-6E8A-4147-A177-3AD203B41FA5}">
                      <a16:colId xmlns="" xmlns:a16="http://schemas.microsoft.com/office/drawing/2014/main" val="20004"/>
                    </a:ext>
                  </a:extLst>
                </a:gridCol>
                <a:gridCol w="385482">
                  <a:extLst>
                    <a:ext uri="{9D8B030D-6E8A-4147-A177-3AD203B41FA5}">
                      <a16:colId xmlns="" xmlns:a16="http://schemas.microsoft.com/office/drawing/2014/main" val="20005"/>
                    </a:ext>
                  </a:extLst>
                </a:gridCol>
                <a:gridCol w="385482">
                  <a:extLst>
                    <a:ext uri="{9D8B030D-6E8A-4147-A177-3AD203B41FA5}">
                      <a16:colId xmlns="" xmlns:a16="http://schemas.microsoft.com/office/drawing/2014/main" val="20006"/>
                    </a:ext>
                  </a:extLst>
                </a:gridCol>
                <a:gridCol w="385482">
                  <a:extLst>
                    <a:ext uri="{9D8B030D-6E8A-4147-A177-3AD203B41FA5}">
                      <a16:colId xmlns="" xmlns:a16="http://schemas.microsoft.com/office/drawing/2014/main" val="20007"/>
                    </a:ext>
                  </a:extLst>
                </a:gridCol>
                <a:gridCol w="385482">
                  <a:extLst>
                    <a:ext uri="{9D8B030D-6E8A-4147-A177-3AD203B41FA5}">
                      <a16:colId xmlns="" xmlns:a16="http://schemas.microsoft.com/office/drawing/2014/main" val="20008"/>
                    </a:ext>
                  </a:extLst>
                </a:gridCol>
                <a:gridCol w="385482">
                  <a:extLst>
                    <a:ext uri="{9D8B030D-6E8A-4147-A177-3AD203B41FA5}">
                      <a16:colId xmlns="" xmlns:a16="http://schemas.microsoft.com/office/drawing/2014/main" val="20009"/>
                    </a:ext>
                  </a:extLst>
                </a:gridCol>
                <a:gridCol w="385482">
                  <a:extLst>
                    <a:ext uri="{9D8B030D-6E8A-4147-A177-3AD203B41FA5}">
                      <a16:colId xmlns="" xmlns:a16="http://schemas.microsoft.com/office/drawing/2014/main" val="20010"/>
                    </a:ext>
                  </a:extLst>
                </a:gridCol>
                <a:gridCol w="385482">
                  <a:extLst>
                    <a:ext uri="{9D8B030D-6E8A-4147-A177-3AD203B41FA5}">
                      <a16:colId xmlns="" xmlns:a16="http://schemas.microsoft.com/office/drawing/2014/main" val="20011"/>
                    </a:ext>
                  </a:extLst>
                </a:gridCol>
                <a:gridCol w="385482">
                  <a:extLst>
                    <a:ext uri="{9D8B030D-6E8A-4147-A177-3AD203B41FA5}">
                      <a16:colId xmlns="" xmlns:a16="http://schemas.microsoft.com/office/drawing/2014/main" val="20012"/>
                    </a:ext>
                  </a:extLst>
                </a:gridCol>
                <a:gridCol w="385482">
                  <a:extLst>
                    <a:ext uri="{9D8B030D-6E8A-4147-A177-3AD203B41FA5}">
                      <a16:colId xmlns="" xmlns:a16="http://schemas.microsoft.com/office/drawing/2014/main" val="20013"/>
                    </a:ext>
                  </a:extLst>
                </a:gridCol>
                <a:gridCol w="385482">
                  <a:extLst>
                    <a:ext uri="{9D8B030D-6E8A-4147-A177-3AD203B41FA5}">
                      <a16:colId xmlns="" xmlns:a16="http://schemas.microsoft.com/office/drawing/2014/main" val="20014"/>
                    </a:ext>
                  </a:extLst>
                </a:gridCol>
                <a:gridCol w="385482">
                  <a:extLst>
                    <a:ext uri="{9D8B030D-6E8A-4147-A177-3AD203B41FA5}">
                      <a16:colId xmlns="" xmlns:a16="http://schemas.microsoft.com/office/drawing/2014/main" val="20015"/>
                    </a:ext>
                  </a:extLst>
                </a:gridCol>
                <a:gridCol w="385482">
                  <a:extLst>
                    <a:ext uri="{9D8B030D-6E8A-4147-A177-3AD203B41FA5}">
                      <a16:colId xmlns="" xmlns:a16="http://schemas.microsoft.com/office/drawing/2014/main" val="20016"/>
                    </a:ext>
                  </a:extLst>
                </a:gridCol>
              </a:tblGrid>
              <a:tr h="370840">
                <a:tc>
                  <a:txBody>
                    <a:bodyPr/>
                    <a:lstStyle/>
                    <a:p>
                      <a:pPr algn="ctr"/>
                      <a:r>
                        <a:rPr lang="en-GB" sz="1400" b="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pPr algn="ctr"/>
                      <a:r>
                        <a:rPr lang="en-GB" sz="1400" dirty="0">
                          <a:solidFill>
                            <a:schemeClr val="tx1"/>
                          </a:solidFill>
                          <a:latin typeface="Century Gothic"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pPr algn="ctr"/>
                      <a:r>
                        <a:rPr lang="en-GB" sz="1400" dirty="0">
                          <a:solidFill>
                            <a:schemeClr val="tx1"/>
                          </a:solidFill>
                          <a:latin typeface="Century Gothic"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70840">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70840">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70840">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0840">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70840">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370840">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370840">
                <a:tc>
                  <a:txBody>
                    <a:bodyPr/>
                    <a:lstStyle/>
                    <a:p>
                      <a:pPr algn="ctr"/>
                      <a:r>
                        <a:rPr lang="en-GB" sz="1400" dirty="0">
                          <a:solidFill>
                            <a:schemeClr val="tx1"/>
                          </a:solidFill>
                          <a:latin typeface="Century Gothic"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r h="370840">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4"/>
                  </a:ext>
                </a:extLst>
              </a:tr>
              <a:tr h="370840">
                <a:tc>
                  <a:txBody>
                    <a:bodyPr/>
                    <a:lstStyle/>
                    <a:p>
                      <a:pPr algn="ctr"/>
                      <a:r>
                        <a:rPr lang="en-GB" sz="1400" dirty="0">
                          <a:solidFill>
                            <a:schemeClr val="tx1"/>
                          </a:solidFill>
                          <a:latin typeface="Century Gothic"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5"/>
                  </a:ext>
                </a:extLst>
              </a:tr>
              <a:tr h="370840">
                <a:tc>
                  <a:txBody>
                    <a:bodyPr/>
                    <a:lstStyle/>
                    <a:p>
                      <a:pPr algn="ctr"/>
                      <a:r>
                        <a:rPr lang="en-GB" sz="1400" dirty="0">
                          <a:solidFill>
                            <a:schemeClr val="tx1"/>
                          </a:solidFill>
                          <a:latin typeface="Century Gothic"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chemeClr val="tx1"/>
                          </a:solidFill>
                          <a:latin typeface="Century Gothic"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6"/>
                  </a:ext>
                </a:extLst>
              </a:tr>
            </a:tbl>
          </a:graphicData>
        </a:graphic>
      </p:graphicFrame>
      <p:sp>
        <p:nvSpPr>
          <p:cNvPr id="7" name="TextBox 6">
            <a:extLst>
              <a:ext uri="{FF2B5EF4-FFF2-40B4-BE49-F238E27FC236}">
                <a16:creationId xmlns="" xmlns:a16="http://schemas.microsoft.com/office/drawing/2014/main" id="{4DC86A53-EFA8-469A-8727-58D5DEBCBF49}"/>
              </a:ext>
            </a:extLst>
          </p:cNvPr>
          <p:cNvSpPr txBox="1"/>
          <p:nvPr/>
        </p:nvSpPr>
        <p:spPr>
          <a:xfrm>
            <a:off x="152400" y="7258433"/>
            <a:ext cx="6553194" cy="4801314"/>
          </a:xfrm>
          <a:prstGeom prst="rect">
            <a:avLst/>
          </a:prstGeom>
          <a:noFill/>
        </p:spPr>
        <p:txBody>
          <a:bodyPr wrap="square" numCol="2" rtlCol="0" anchor="ctr">
            <a:spAutoFit/>
          </a:bodyPr>
          <a:lstStyle/>
          <a:p>
            <a:pPr algn="ctr"/>
            <a:r>
              <a:rPr lang="en-GB" dirty="0">
                <a:latin typeface="Century Gothic" panose="020B0502020202020204" pitchFamily="34" charset="0"/>
              </a:rPr>
              <a:t>Maths</a:t>
            </a:r>
          </a:p>
          <a:p>
            <a:pPr algn="ctr"/>
            <a:r>
              <a:rPr lang="en-GB" dirty="0">
                <a:latin typeface="Century Gothic" panose="020B0502020202020204" pitchFamily="34" charset="0"/>
              </a:rPr>
              <a:t>English</a:t>
            </a:r>
          </a:p>
          <a:p>
            <a:pPr algn="ctr"/>
            <a:r>
              <a:rPr lang="en-GB" dirty="0">
                <a:latin typeface="Century Gothic" panose="020B0502020202020204" pitchFamily="34" charset="0"/>
              </a:rPr>
              <a:t>Science</a:t>
            </a:r>
          </a:p>
          <a:p>
            <a:pPr algn="ctr"/>
            <a:r>
              <a:rPr lang="en-GB" dirty="0">
                <a:latin typeface="Century Gothic" panose="020B0502020202020204" pitchFamily="34" charset="0"/>
              </a:rPr>
              <a:t>Geography</a:t>
            </a:r>
          </a:p>
          <a:p>
            <a:pPr algn="ctr"/>
            <a:r>
              <a:rPr lang="en-GB" dirty="0">
                <a:latin typeface="Century Gothic" panose="020B0502020202020204" pitchFamily="34" charset="0"/>
              </a:rPr>
              <a:t>History</a:t>
            </a:r>
          </a:p>
          <a:p>
            <a:pPr algn="ctr"/>
            <a:r>
              <a:rPr lang="en-GB" dirty="0">
                <a:latin typeface="Century Gothic" panose="020B0502020202020204" pitchFamily="34" charset="0"/>
              </a:rPr>
              <a:t>Art</a:t>
            </a:r>
          </a:p>
          <a:p>
            <a:pPr algn="ctr"/>
            <a:r>
              <a:rPr lang="en-GB" dirty="0">
                <a:latin typeface="Century Gothic" panose="020B0502020202020204" pitchFamily="34" charset="0"/>
              </a:rPr>
              <a:t>Music</a:t>
            </a:r>
          </a:p>
          <a:p>
            <a:pPr algn="ctr"/>
            <a:r>
              <a:rPr lang="en-GB" dirty="0">
                <a:latin typeface="Century Gothic" panose="020B0502020202020204" pitchFamily="34" charset="0"/>
              </a:rPr>
              <a:t>PE</a:t>
            </a:r>
          </a:p>
          <a:p>
            <a:pPr algn="ctr"/>
            <a:r>
              <a:rPr lang="en-GB" dirty="0">
                <a:latin typeface="Century Gothic" panose="020B0502020202020204" pitchFamily="34" charset="0"/>
              </a:rPr>
              <a:t>Drama</a:t>
            </a: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Dance</a:t>
            </a:r>
          </a:p>
          <a:p>
            <a:pPr algn="ctr"/>
            <a:r>
              <a:rPr lang="en-GB" dirty="0">
                <a:latin typeface="Century Gothic" panose="020B0502020202020204" pitchFamily="34" charset="0"/>
              </a:rPr>
              <a:t>Textiles</a:t>
            </a:r>
          </a:p>
          <a:p>
            <a:pPr algn="ctr"/>
            <a:r>
              <a:rPr lang="en-GB" dirty="0">
                <a:latin typeface="Century Gothic" panose="020B0502020202020204" pitchFamily="34" charset="0"/>
              </a:rPr>
              <a:t>Catering</a:t>
            </a:r>
          </a:p>
          <a:p>
            <a:pPr algn="ctr"/>
            <a:r>
              <a:rPr lang="en-GB" dirty="0">
                <a:latin typeface="Century Gothic" panose="020B0502020202020204" pitchFamily="34" charset="0"/>
              </a:rPr>
              <a:t>Computing</a:t>
            </a:r>
          </a:p>
          <a:p>
            <a:pPr algn="ctr"/>
            <a:r>
              <a:rPr lang="en-GB" dirty="0">
                <a:latin typeface="Century Gothic" panose="020B0502020202020204" pitchFamily="34" charset="0"/>
              </a:rPr>
              <a:t>Ethics and Morals</a:t>
            </a:r>
          </a:p>
          <a:p>
            <a:pPr algn="ctr"/>
            <a:r>
              <a:rPr lang="en-GB" dirty="0">
                <a:latin typeface="Century Gothic" panose="020B0502020202020204" pitchFamily="34" charset="0"/>
              </a:rPr>
              <a:t>Spanish</a:t>
            </a:r>
          </a:p>
          <a:p>
            <a:pPr algn="ctr"/>
            <a:r>
              <a:rPr lang="en-GB" dirty="0">
                <a:latin typeface="Century Gothic" panose="020B0502020202020204" pitchFamily="34" charset="0"/>
              </a:rPr>
              <a:t>Assembly</a:t>
            </a:r>
          </a:p>
          <a:p>
            <a:pPr algn="ctr"/>
            <a:r>
              <a:rPr lang="en-GB" dirty="0">
                <a:latin typeface="Century Gothic" panose="020B0502020202020204" pitchFamily="34" charset="0"/>
              </a:rPr>
              <a:t>Tutor Time</a:t>
            </a:r>
          </a:p>
        </p:txBody>
      </p:sp>
      <p:sp>
        <p:nvSpPr>
          <p:cNvPr id="8" name="Rectangle 7"/>
          <p:cNvSpPr/>
          <p:nvPr/>
        </p:nvSpPr>
        <p:spPr>
          <a:xfrm>
            <a:off x="152400" y="430933"/>
            <a:ext cx="6553193" cy="523220"/>
          </a:xfrm>
          <a:prstGeom prst="rect">
            <a:avLst/>
          </a:prstGeom>
        </p:spPr>
        <p:txBody>
          <a:bodyPr wrap="square">
            <a:spAutoFit/>
          </a:bodyPr>
          <a:lstStyle/>
          <a:p>
            <a:pPr algn="ctr"/>
            <a:r>
              <a:rPr lang="en-GB" sz="1400" dirty="0">
                <a:latin typeface="Century Gothic" panose="020B0502020202020204" pitchFamily="34" charset="0"/>
              </a:rPr>
              <a:t>Find the subjects below in the Word search – they are vertical, horizontal and diagonal!</a:t>
            </a:r>
          </a:p>
        </p:txBody>
      </p:sp>
      <p:pic>
        <p:nvPicPr>
          <p:cNvPr id="2" name="Picture 1"/>
          <p:cNvPicPr>
            <a:picLocks noChangeAspect="1"/>
          </p:cNvPicPr>
          <p:nvPr/>
        </p:nvPicPr>
        <p:blipFill>
          <a:blip r:embed="rId2"/>
          <a:stretch>
            <a:fillRect/>
          </a:stretch>
        </p:blipFill>
        <p:spPr>
          <a:xfrm>
            <a:off x="419096" y="0"/>
            <a:ext cx="6019800" cy="419100"/>
          </a:xfrm>
          <a:prstGeom prst="rect">
            <a:avLst/>
          </a:prstGeom>
        </p:spPr>
      </p:pic>
    </p:spTree>
    <p:extLst>
      <p:ext uri="{BB962C8B-B14F-4D97-AF65-F5344CB8AC3E}">
        <p14:creationId xmlns:p14="http://schemas.microsoft.com/office/powerpoint/2010/main" val="195175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6771" y="707932"/>
            <a:ext cx="3004458" cy="8956298"/>
          </a:xfrm>
          <a:prstGeom prst="rect">
            <a:avLst/>
          </a:prstGeom>
          <a:noFill/>
        </p:spPr>
        <p:txBody>
          <a:bodyPr wrap="square" rtlCol="0">
            <a:spAutoFit/>
          </a:bodyPr>
          <a:lstStyle/>
          <a:p>
            <a:pPr algn="ctr">
              <a:lnSpc>
                <a:spcPct val="200000"/>
              </a:lnSpc>
            </a:pPr>
            <a:r>
              <a:rPr lang="en-GB" dirty="0">
                <a:latin typeface="Century Gothic" panose="020B0502020202020204" pitchFamily="34" charset="0"/>
              </a:rPr>
              <a:t>Maths</a:t>
            </a:r>
          </a:p>
          <a:p>
            <a:pPr algn="ctr">
              <a:lnSpc>
                <a:spcPct val="200000"/>
              </a:lnSpc>
            </a:pPr>
            <a:r>
              <a:rPr lang="en-GB" dirty="0">
                <a:latin typeface="Century Gothic" panose="020B0502020202020204" pitchFamily="34" charset="0"/>
              </a:rPr>
              <a:t>English </a:t>
            </a:r>
          </a:p>
          <a:p>
            <a:pPr algn="ctr">
              <a:lnSpc>
                <a:spcPct val="200000"/>
              </a:lnSpc>
            </a:pPr>
            <a:r>
              <a:rPr lang="en-GB" dirty="0">
                <a:latin typeface="Century Gothic" panose="020B0502020202020204" pitchFamily="34" charset="0"/>
              </a:rPr>
              <a:t>Science</a:t>
            </a:r>
          </a:p>
          <a:p>
            <a:pPr algn="ctr">
              <a:lnSpc>
                <a:spcPct val="200000"/>
              </a:lnSpc>
            </a:pPr>
            <a:r>
              <a:rPr lang="en-GB" dirty="0">
                <a:latin typeface="Century Gothic" panose="020B0502020202020204" pitchFamily="34" charset="0"/>
              </a:rPr>
              <a:t>Geography</a:t>
            </a:r>
          </a:p>
          <a:p>
            <a:pPr algn="ctr">
              <a:lnSpc>
                <a:spcPct val="200000"/>
              </a:lnSpc>
            </a:pPr>
            <a:r>
              <a:rPr lang="en-GB" dirty="0">
                <a:latin typeface="Century Gothic" panose="020B0502020202020204" pitchFamily="34" charset="0"/>
              </a:rPr>
              <a:t>History</a:t>
            </a:r>
          </a:p>
          <a:p>
            <a:pPr algn="ctr">
              <a:lnSpc>
                <a:spcPct val="200000"/>
              </a:lnSpc>
            </a:pPr>
            <a:r>
              <a:rPr lang="en-GB" dirty="0">
                <a:latin typeface="Century Gothic" panose="020B0502020202020204" pitchFamily="34" charset="0"/>
              </a:rPr>
              <a:t>Art</a:t>
            </a:r>
          </a:p>
          <a:p>
            <a:pPr algn="ctr">
              <a:lnSpc>
                <a:spcPct val="200000"/>
              </a:lnSpc>
            </a:pPr>
            <a:r>
              <a:rPr lang="en-GB" dirty="0">
                <a:latin typeface="Century Gothic" panose="020B0502020202020204" pitchFamily="34" charset="0"/>
              </a:rPr>
              <a:t>Music</a:t>
            </a:r>
          </a:p>
          <a:p>
            <a:pPr algn="ctr">
              <a:lnSpc>
                <a:spcPct val="200000"/>
              </a:lnSpc>
            </a:pPr>
            <a:r>
              <a:rPr lang="en-GB" dirty="0">
                <a:latin typeface="Century Gothic" panose="020B0502020202020204" pitchFamily="34" charset="0"/>
              </a:rPr>
              <a:t>PE</a:t>
            </a:r>
          </a:p>
          <a:p>
            <a:pPr algn="ctr">
              <a:lnSpc>
                <a:spcPct val="200000"/>
              </a:lnSpc>
            </a:pPr>
            <a:r>
              <a:rPr lang="en-GB" dirty="0">
                <a:latin typeface="Century Gothic" panose="020B0502020202020204" pitchFamily="34" charset="0"/>
              </a:rPr>
              <a:t>Drama</a:t>
            </a:r>
          </a:p>
          <a:p>
            <a:pPr algn="ctr">
              <a:lnSpc>
                <a:spcPct val="200000"/>
              </a:lnSpc>
            </a:pPr>
            <a:r>
              <a:rPr lang="en-GB" dirty="0">
                <a:latin typeface="Century Gothic" panose="020B0502020202020204" pitchFamily="34" charset="0"/>
              </a:rPr>
              <a:t>Dance</a:t>
            </a:r>
          </a:p>
          <a:p>
            <a:pPr algn="ctr">
              <a:lnSpc>
                <a:spcPct val="200000"/>
              </a:lnSpc>
            </a:pPr>
            <a:r>
              <a:rPr lang="en-GB" dirty="0">
                <a:latin typeface="Century Gothic" panose="020B0502020202020204" pitchFamily="34" charset="0"/>
              </a:rPr>
              <a:t>Textiles</a:t>
            </a:r>
          </a:p>
          <a:p>
            <a:pPr algn="ctr">
              <a:lnSpc>
                <a:spcPct val="200000"/>
              </a:lnSpc>
            </a:pPr>
            <a:r>
              <a:rPr lang="en-GB" dirty="0">
                <a:latin typeface="Century Gothic" panose="020B0502020202020204" pitchFamily="34" charset="0"/>
              </a:rPr>
              <a:t>Catering</a:t>
            </a:r>
          </a:p>
          <a:p>
            <a:pPr algn="ctr">
              <a:lnSpc>
                <a:spcPct val="200000"/>
              </a:lnSpc>
            </a:pPr>
            <a:r>
              <a:rPr lang="en-GB" dirty="0">
                <a:latin typeface="Century Gothic" panose="020B0502020202020204" pitchFamily="34" charset="0"/>
              </a:rPr>
              <a:t>Computing</a:t>
            </a:r>
          </a:p>
          <a:p>
            <a:pPr algn="ctr">
              <a:lnSpc>
                <a:spcPct val="200000"/>
              </a:lnSpc>
            </a:pPr>
            <a:r>
              <a:rPr lang="en-GB" dirty="0">
                <a:latin typeface="Century Gothic" panose="020B0502020202020204" pitchFamily="34" charset="0"/>
              </a:rPr>
              <a:t>Ethics and Morals</a:t>
            </a:r>
          </a:p>
          <a:p>
            <a:pPr algn="ctr">
              <a:lnSpc>
                <a:spcPct val="200000"/>
              </a:lnSpc>
            </a:pPr>
            <a:r>
              <a:rPr lang="en-GB" dirty="0">
                <a:latin typeface="Century Gothic" panose="020B0502020202020204" pitchFamily="34" charset="0"/>
              </a:rPr>
              <a:t>Spanish</a:t>
            </a:r>
          </a:p>
          <a:p>
            <a:pPr algn="ctr">
              <a:lnSpc>
                <a:spcPct val="200000"/>
              </a:lnSpc>
            </a:pPr>
            <a:r>
              <a:rPr lang="en-GB" dirty="0">
                <a:latin typeface="Century Gothic" panose="020B0502020202020204" pitchFamily="34" charset="0"/>
              </a:rPr>
              <a:t>Tutor Time</a:t>
            </a:r>
          </a:p>
        </p:txBody>
      </p:sp>
      <p:pic>
        <p:nvPicPr>
          <p:cNvPr id="1026" name="Picture 2" descr="https://static.thenounproject.com/png/270935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790" y="8617080"/>
            <a:ext cx="1155268" cy="1155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thenounproject.com/png/25371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2" y="1648958"/>
            <a:ext cx="1146360" cy="1146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thenounproject.com/png/1788338-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132" y="597332"/>
            <a:ext cx="958560" cy="95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atic.thenounproject.com/png/2041311-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001" y="5118806"/>
            <a:ext cx="1090570" cy="10905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thenounproject.com/png/1441452-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2132" y="3871308"/>
            <a:ext cx="994062" cy="9940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atic.thenounproject.com/png/715001-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6" y="6496693"/>
            <a:ext cx="1148690" cy="11486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static.thenounproject.com/png/3148531-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392" y="2999364"/>
            <a:ext cx="1011861" cy="10118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static.thenounproject.com/png/3249581-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01" y="7645383"/>
            <a:ext cx="1081681" cy="10816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tatic.thenounproject.com/png/214897-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405" y="2524600"/>
            <a:ext cx="1264038" cy="12640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static.thenounproject.com/png/12712-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49" y="4116158"/>
            <a:ext cx="1191748" cy="119174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static.thenounproject.com/png/2565821-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9667" y="6196342"/>
            <a:ext cx="1221515" cy="122151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static.thenounproject.com/png/1176750-2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113" y="5511952"/>
            <a:ext cx="879808" cy="87980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static.thenounproject.com/png/1675650-20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939" y="8800789"/>
            <a:ext cx="903860" cy="90386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static.thenounproject.com/png/2451048-20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7733" y="7365816"/>
            <a:ext cx="1306561" cy="130656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static.thenounproject.com/png/132809-20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9667" y="1405821"/>
            <a:ext cx="1221515" cy="122151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static.thenounproject.com/png/1425955-20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113" y="523768"/>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7321" y="430933"/>
            <a:ext cx="4723359" cy="276999"/>
          </a:xfrm>
          <a:prstGeom prst="rect">
            <a:avLst/>
          </a:prstGeom>
        </p:spPr>
        <p:txBody>
          <a:bodyPr wrap="square">
            <a:spAutoFit/>
          </a:bodyPr>
          <a:lstStyle/>
          <a:p>
            <a:pPr algn="ctr"/>
            <a:r>
              <a:rPr lang="en-GB" sz="1200" b="1" dirty="0">
                <a:latin typeface="Century Gothic" panose="020B0502020202020204" pitchFamily="34" charset="0"/>
              </a:rPr>
              <a:t>Match up the subject to the correct icon</a:t>
            </a:r>
          </a:p>
        </p:txBody>
      </p:sp>
      <p:pic>
        <p:nvPicPr>
          <p:cNvPr id="21" name="Picture 20"/>
          <p:cNvPicPr>
            <a:picLocks noChangeAspect="1"/>
          </p:cNvPicPr>
          <p:nvPr/>
        </p:nvPicPr>
        <p:blipFill>
          <a:blip r:embed="rId18"/>
          <a:stretch>
            <a:fillRect/>
          </a:stretch>
        </p:blipFill>
        <p:spPr>
          <a:xfrm>
            <a:off x="419096" y="0"/>
            <a:ext cx="6019800" cy="419100"/>
          </a:xfrm>
          <a:prstGeom prst="rect">
            <a:avLst/>
          </a:prstGeom>
        </p:spPr>
      </p:pic>
    </p:spTree>
    <p:extLst>
      <p:ext uri="{BB962C8B-B14F-4D97-AF65-F5344CB8AC3E}">
        <p14:creationId xmlns:p14="http://schemas.microsoft.com/office/powerpoint/2010/main" val="360802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226"/>
          <a:stretch/>
        </p:blipFill>
        <p:spPr>
          <a:xfrm>
            <a:off x="2020599" y="0"/>
            <a:ext cx="2816802" cy="5619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34804085"/>
              </p:ext>
            </p:extLst>
          </p:nvPr>
        </p:nvGraphicFramePr>
        <p:xfrm>
          <a:off x="186489" y="561971"/>
          <a:ext cx="6485022" cy="4683299"/>
        </p:xfrm>
        <a:graphic>
          <a:graphicData uri="http://schemas.openxmlformats.org/drawingml/2006/table">
            <a:tbl>
              <a:tblPr firstRow="1" bandRow="1">
                <a:tableStyleId>{5C22544A-7EE6-4342-B048-85BDC9FD1C3A}</a:tableStyleId>
              </a:tblPr>
              <a:tblGrid>
                <a:gridCol w="1080837">
                  <a:extLst>
                    <a:ext uri="{9D8B030D-6E8A-4147-A177-3AD203B41FA5}">
                      <a16:colId xmlns="" xmlns:a16="http://schemas.microsoft.com/office/drawing/2014/main" val="20000"/>
                    </a:ext>
                  </a:extLst>
                </a:gridCol>
                <a:gridCol w="1080837">
                  <a:extLst>
                    <a:ext uri="{9D8B030D-6E8A-4147-A177-3AD203B41FA5}">
                      <a16:colId xmlns="" xmlns:a16="http://schemas.microsoft.com/office/drawing/2014/main" val="20001"/>
                    </a:ext>
                  </a:extLst>
                </a:gridCol>
                <a:gridCol w="1080837">
                  <a:extLst>
                    <a:ext uri="{9D8B030D-6E8A-4147-A177-3AD203B41FA5}">
                      <a16:colId xmlns="" xmlns:a16="http://schemas.microsoft.com/office/drawing/2014/main" val="20002"/>
                    </a:ext>
                  </a:extLst>
                </a:gridCol>
                <a:gridCol w="1080837">
                  <a:extLst>
                    <a:ext uri="{9D8B030D-6E8A-4147-A177-3AD203B41FA5}">
                      <a16:colId xmlns="" xmlns:a16="http://schemas.microsoft.com/office/drawing/2014/main" val="20003"/>
                    </a:ext>
                  </a:extLst>
                </a:gridCol>
                <a:gridCol w="1080837">
                  <a:extLst>
                    <a:ext uri="{9D8B030D-6E8A-4147-A177-3AD203B41FA5}">
                      <a16:colId xmlns="" xmlns:a16="http://schemas.microsoft.com/office/drawing/2014/main" val="20004"/>
                    </a:ext>
                  </a:extLst>
                </a:gridCol>
                <a:gridCol w="1080837">
                  <a:extLst>
                    <a:ext uri="{9D8B030D-6E8A-4147-A177-3AD203B41FA5}">
                      <a16:colId xmlns="" xmlns:a16="http://schemas.microsoft.com/office/drawing/2014/main" val="20005"/>
                    </a:ext>
                  </a:extLst>
                </a:gridCol>
              </a:tblGrid>
              <a:tr h="263699">
                <a:tc gridSpan="6">
                  <a:txBody>
                    <a:bodyPr/>
                    <a:lstStyle/>
                    <a:p>
                      <a:pPr algn="ctr"/>
                      <a:r>
                        <a:rPr lang="en-GB" sz="1400" dirty="0">
                          <a:solidFill>
                            <a:schemeClr val="tx1"/>
                          </a:solidFill>
                          <a:latin typeface="Century Gothic" panose="020B0502020202020204" pitchFamily="34" charset="0"/>
                        </a:rPr>
                        <a:t>Imagine this was your timetable… answer the questions below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102792964"/>
                  </a:ext>
                </a:extLst>
              </a:tr>
              <a:tr h="263699">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000" dirty="0">
                          <a:solidFill>
                            <a:schemeClr val="tx1"/>
                          </a:solidFill>
                          <a:latin typeface="Century Gothic" panose="020B0502020202020204" pitchFamily="34" charset="0"/>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000" dirty="0">
                          <a:solidFill>
                            <a:schemeClr val="tx1"/>
                          </a:solidFill>
                          <a:latin typeface="Century Gothic" panose="020B0502020202020204" pitchFamily="34" charset="0"/>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000" dirty="0">
                          <a:solidFill>
                            <a:schemeClr val="tx1"/>
                          </a:solidFill>
                          <a:latin typeface="Century Gothic" panose="020B0502020202020204" pitchFamily="34" charset="0"/>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000" dirty="0">
                          <a:solidFill>
                            <a:schemeClr val="tx1"/>
                          </a:solidFill>
                          <a:latin typeface="Century Gothic" panose="020B0502020202020204" pitchFamily="34" charset="0"/>
                        </a:rPr>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370755">
                <a:tc>
                  <a:txBody>
                    <a:bodyPr/>
                    <a:lstStyle/>
                    <a:p>
                      <a:pPr algn="ctr"/>
                      <a:r>
                        <a:rPr lang="en-GB" sz="1000" dirty="0">
                          <a:solidFill>
                            <a:schemeClr val="tx1"/>
                          </a:solidFill>
                          <a:latin typeface="Century Gothic" panose="020B0502020202020204" pitchFamily="34" charset="0"/>
                        </a:rPr>
                        <a:t>Tutor</a:t>
                      </a:r>
                    </a:p>
                    <a:p>
                      <a:pPr algn="ctr"/>
                      <a:r>
                        <a:rPr lang="en-GB" sz="1000" dirty="0">
                          <a:solidFill>
                            <a:schemeClr val="tx1"/>
                          </a:solidFill>
                          <a:latin typeface="Century Gothic" panose="020B0502020202020204" pitchFamily="34" charset="0"/>
                        </a:rPr>
                        <a:t>08:30-08:50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ASSEMBLY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755">
                <a:tc>
                  <a:txBody>
                    <a:bodyPr/>
                    <a:lstStyle/>
                    <a:p>
                      <a:pPr algn="ctr"/>
                      <a:r>
                        <a:rPr lang="en-GB" sz="1000" dirty="0">
                          <a:solidFill>
                            <a:schemeClr val="tx1"/>
                          </a:solidFill>
                          <a:latin typeface="Century Gothic" panose="020B0502020202020204" pitchFamily="34" charset="0"/>
                        </a:rPr>
                        <a:t>Period</a:t>
                      </a:r>
                      <a:r>
                        <a:rPr lang="en-GB" sz="1000" baseline="0" dirty="0">
                          <a:solidFill>
                            <a:schemeClr val="tx1"/>
                          </a:solidFill>
                          <a:latin typeface="Century Gothic" panose="020B0502020202020204" pitchFamily="34" charset="0"/>
                        </a:rPr>
                        <a:t> 1</a:t>
                      </a:r>
                    </a:p>
                    <a:p>
                      <a:pPr algn="ctr"/>
                      <a:r>
                        <a:rPr lang="en-GB" sz="1000" baseline="0" dirty="0">
                          <a:solidFill>
                            <a:schemeClr val="tx1"/>
                          </a:solidFill>
                          <a:latin typeface="Century Gothic" panose="020B0502020202020204" pitchFamily="34" charset="0"/>
                        </a:rPr>
                        <a:t>08:50-09:40</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MATHS</a:t>
                      </a:r>
                    </a:p>
                    <a:p>
                      <a:pPr algn="ctr"/>
                      <a:r>
                        <a:rPr lang="en-GB" sz="1000" dirty="0">
                          <a:solidFill>
                            <a:schemeClr val="tx1"/>
                          </a:solidFill>
                          <a:latin typeface="Century Gothic" panose="020B0502020202020204" pitchFamily="34" charset="0"/>
                        </a:rPr>
                        <a:t>TAS</a:t>
                      </a:r>
                      <a:r>
                        <a:rPr lang="en-GB" sz="1000" baseline="0" dirty="0">
                          <a:solidFill>
                            <a:schemeClr val="tx1"/>
                          </a:solidFill>
                          <a:latin typeface="Century Gothic" panose="020B0502020202020204" pitchFamily="34" charset="0"/>
                        </a:rPr>
                        <a:t> B4</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SCIENCE</a:t>
                      </a:r>
                    </a:p>
                    <a:p>
                      <a:pPr algn="ctr"/>
                      <a:r>
                        <a:rPr lang="en-GB" sz="1000" dirty="0">
                          <a:solidFill>
                            <a:schemeClr val="tx1"/>
                          </a:solidFill>
                          <a:latin typeface="Century Gothic" panose="020B0502020202020204" pitchFamily="34" charset="0"/>
                        </a:rPr>
                        <a:t>ECU</a:t>
                      </a:r>
                      <a:r>
                        <a:rPr lang="en-GB" sz="1000" baseline="0" dirty="0">
                          <a:solidFill>
                            <a:schemeClr val="tx1"/>
                          </a:solidFill>
                          <a:latin typeface="Century Gothic" panose="020B0502020202020204" pitchFamily="34" charset="0"/>
                        </a:rPr>
                        <a:t> D11</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ENGLISH</a:t>
                      </a:r>
                    </a:p>
                    <a:p>
                      <a:pPr algn="ctr"/>
                      <a:r>
                        <a:rPr lang="en-GB" sz="1000" dirty="0">
                          <a:solidFill>
                            <a:schemeClr val="tx1"/>
                          </a:solidFill>
                          <a:latin typeface="Century Gothic" panose="020B0502020202020204" pitchFamily="34" charset="0"/>
                        </a:rPr>
                        <a:t>JTR B10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CATERING</a:t>
                      </a:r>
                    </a:p>
                    <a:p>
                      <a:pPr algn="ctr"/>
                      <a:r>
                        <a:rPr lang="en-GB" sz="1000" dirty="0">
                          <a:solidFill>
                            <a:schemeClr val="tx1"/>
                          </a:solidFill>
                          <a:latin typeface="Century Gothic" panose="020B0502020202020204" pitchFamily="34" charset="0"/>
                        </a:rPr>
                        <a:t>DMI</a:t>
                      </a:r>
                      <a:r>
                        <a:rPr lang="en-GB" sz="1000" baseline="0" dirty="0">
                          <a:solidFill>
                            <a:schemeClr val="tx1"/>
                          </a:solidFill>
                          <a:latin typeface="Century Gothic" panose="020B0502020202020204" pitchFamily="34" charset="0"/>
                        </a:rPr>
                        <a:t> D2</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PE</a:t>
                      </a:r>
                    </a:p>
                    <a:p>
                      <a:pPr algn="ctr"/>
                      <a:r>
                        <a:rPr lang="en-GB" sz="1000" dirty="0">
                          <a:solidFill>
                            <a:schemeClr val="tx1"/>
                          </a:solidFill>
                          <a:latin typeface="Century Gothic" panose="020B0502020202020204" pitchFamily="34" charset="0"/>
                        </a:rPr>
                        <a:t>LSA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755">
                <a:tc>
                  <a:txBody>
                    <a:bodyPr/>
                    <a:lstStyle/>
                    <a:p>
                      <a:pPr algn="ctr"/>
                      <a:r>
                        <a:rPr lang="en-GB" sz="1000" dirty="0">
                          <a:solidFill>
                            <a:schemeClr val="tx1"/>
                          </a:solidFill>
                          <a:latin typeface="Century Gothic" panose="020B0502020202020204" pitchFamily="34" charset="0"/>
                        </a:rPr>
                        <a:t>Period 2</a:t>
                      </a:r>
                    </a:p>
                    <a:p>
                      <a:pPr algn="ctr"/>
                      <a:r>
                        <a:rPr lang="en-GB" sz="1000" dirty="0">
                          <a:solidFill>
                            <a:schemeClr val="tx1"/>
                          </a:solidFill>
                          <a:latin typeface="Century Gothic" panose="020B0502020202020204" pitchFamily="34" charset="0"/>
                        </a:rPr>
                        <a:t>09:40-10:30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ENGLISH</a:t>
                      </a:r>
                    </a:p>
                    <a:p>
                      <a:pPr algn="ctr"/>
                      <a:r>
                        <a:rPr lang="en-GB" sz="1000" dirty="0">
                          <a:solidFill>
                            <a:schemeClr val="tx1"/>
                          </a:solidFill>
                          <a:latin typeface="Century Gothic" panose="020B0502020202020204" pitchFamily="34" charset="0"/>
                        </a:rPr>
                        <a:t>JTR B10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MATHS</a:t>
                      </a:r>
                    </a:p>
                    <a:p>
                      <a:pPr algn="ctr"/>
                      <a:r>
                        <a:rPr lang="en-GB" sz="1000" dirty="0">
                          <a:solidFill>
                            <a:schemeClr val="tx1"/>
                          </a:solidFill>
                          <a:latin typeface="Century Gothic" panose="020B0502020202020204" pitchFamily="34" charset="0"/>
                        </a:rPr>
                        <a:t>TAS</a:t>
                      </a:r>
                      <a:r>
                        <a:rPr lang="en-GB" sz="1000" baseline="0" dirty="0">
                          <a:solidFill>
                            <a:schemeClr val="tx1"/>
                          </a:solidFill>
                          <a:latin typeface="Century Gothic" panose="020B0502020202020204" pitchFamily="34" charset="0"/>
                        </a:rPr>
                        <a:t> B4</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HISTORY</a:t>
                      </a:r>
                    </a:p>
                    <a:p>
                      <a:pPr algn="ctr"/>
                      <a:r>
                        <a:rPr lang="en-GB" sz="1000" dirty="0">
                          <a:solidFill>
                            <a:schemeClr val="tx1"/>
                          </a:solidFill>
                          <a:latin typeface="Century Gothic" panose="020B0502020202020204" pitchFamily="34" charset="0"/>
                        </a:rPr>
                        <a:t>ZCB D3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CATERING</a:t>
                      </a:r>
                    </a:p>
                    <a:p>
                      <a:pPr algn="ctr"/>
                      <a:r>
                        <a:rPr lang="en-GB" sz="1000" dirty="0">
                          <a:solidFill>
                            <a:schemeClr val="tx1"/>
                          </a:solidFill>
                          <a:latin typeface="Century Gothic" panose="020B0502020202020204" pitchFamily="34" charset="0"/>
                        </a:rPr>
                        <a:t>DMI</a:t>
                      </a:r>
                      <a:r>
                        <a:rPr lang="en-GB" sz="1000" baseline="0" dirty="0">
                          <a:solidFill>
                            <a:schemeClr val="tx1"/>
                          </a:solidFill>
                          <a:latin typeface="Century Gothic" panose="020B0502020202020204" pitchFamily="34" charset="0"/>
                        </a:rPr>
                        <a:t> D2</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PE</a:t>
                      </a:r>
                    </a:p>
                    <a:p>
                      <a:pPr algn="ctr"/>
                      <a:r>
                        <a:rPr lang="en-GB" sz="1000" dirty="0">
                          <a:solidFill>
                            <a:schemeClr val="tx1"/>
                          </a:solidFill>
                          <a:latin typeface="Century Gothic" panose="020B0502020202020204" pitchFamily="34" charset="0"/>
                        </a:rPr>
                        <a:t>LSA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755">
                <a:tc gridSpan="6">
                  <a:txBody>
                    <a:bodyPr/>
                    <a:lstStyle/>
                    <a:p>
                      <a:pPr algn="ctr"/>
                      <a:r>
                        <a:rPr lang="en-GB" sz="1000" dirty="0">
                          <a:solidFill>
                            <a:schemeClr val="tx1"/>
                          </a:solidFill>
                          <a:latin typeface="Century Gothic" panose="020B0502020202020204" pitchFamily="34" charset="0"/>
                        </a:rPr>
                        <a:t>BREAK</a:t>
                      </a:r>
                    </a:p>
                    <a:p>
                      <a:pPr algn="ctr"/>
                      <a:r>
                        <a:rPr lang="en-GB" sz="1000" dirty="0">
                          <a:solidFill>
                            <a:schemeClr val="tx1"/>
                          </a:solidFill>
                          <a:latin typeface="Century Gothic" panose="020B0502020202020204" pitchFamily="34" charset="0"/>
                        </a:rPr>
                        <a:t>10:30-10:50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755">
                <a:tc>
                  <a:txBody>
                    <a:bodyPr/>
                    <a:lstStyle/>
                    <a:p>
                      <a:pPr algn="ctr"/>
                      <a:r>
                        <a:rPr lang="en-GB" sz="1000" dirty="0">
                          <a:solidFill>
                            <a:schemeClr val="tx1"/>
                          </a:solidFill>
                          <a:latin typeface="Century Gothic" panose="020B0502020202020204" pitchFamily="34" charset="0"/>
                        </a:rPr>
                        <a:t>Period 3</a:t>
                      </a:r>
                    </a:p>
                    <a:p>
                      <a:pPr algn="ctr"/>
                      <a:r>
                        <a:rPr lang="en-GB" sz="1000" dirty="0">
                          <a:solidFill>
                            <a:schemeClr val="tx1"/>
                          </a:solidFill>
                          <a:latin typeface="Century Gothic" panose="020B0502020202020204" pitchFamily="34" charset="0"/>
                        </a:rPr>
                        <a:t>10:50-11:40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GEOGRAPHY</a:t>
                      </a:r>
                    </a:p>
                    <a:p>
                      <a:pPr algn="ctr"/>
                      <a:r>
                        <a:rPr lang="en-GB" sz="1000" dirty="0">
                          <a:solidFill>
                            <a:schemeClr val="tx1"/>
                          </a:solidFill>
                          <a:latin typeface="Century Gothic" panose="020B0502020202020204" pitchFamily="34" charset="0"/>
                        </a:rPr>
                        <a:t>SKO</a:t>
                      </a:r>
                      <a:r>
                        <a:rPr lang="en-GB" sz="1000" baseline="0" dirty="0">
                          <a:solidFill>
                            <a:schemeClr val="tx1"/>
                          </a:solidFill>
                          <a:latin typeface="Century Gothic" panose="020B0502020202020204" pitchFamily="34" charset="0"/>
                        </a:rPr>
                        <a:t> D9</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ENGLISH</a:t>
                      </a:r>
                    </a:p>
                    <a:p>
                      <a:pPr algn="ctr"/>
                      <a:r>
                        <a:rPr lang="en-GB" sz="1000" dirty="0">
                          <a:solidFill>
                            <a:schemeClr val="tx1"/>
                          </a:solidFill>
                          <a:latin typeface="Century Gothic" panose="020B0502020202020204" pitchFamily="34" charset="0"/>
                        </a:rPr>
                        <a:t>JTR B10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ETHICS</a:t>
                      </a:r>
                    </a:p>
                    <a:p>
                      <a:pPr algn="ctr"/>
                      <a:r>
                        <a:rPr lang="en-GB" sz="1000" dirty="0">
                          <a:solidFill>
                            <a:schemeClr val="tx1"/>
                          </a:solidFill>
                          <a:latin typeface="Century Gothic" panose="020B0502020202020204" pitchFamily="34" charset="0"/>
                        </a:rPr>
                        <a:t>VDI</a:t>
                      </a:r>
                      <a:r>
                        <a:rPr lang="en-GB" sz="1000" baseline="0" dirty="0">
                          <a:solidFill>
                            <a:schemeClr val="tx1"/>
                          </a:solidFill>
                          <a:latin typeface="Century Gothic" panose="020B0502020202020204" pitchFamily="34" charset="0"/>
                        </a:rPr>
                        <a:t> A5</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ETHICS</a:t>
                      </a:r>
                    </a:p>
                    <a:p>
                      <a:pPr algn="ctr"/>
                      <a:r>
                        <a:rPr lang="en-GB" sz="1000" dirty="0">
                          <a:solidFill>
                            <a:schemeClr val="tx1"/>
                          </a:solidFill>
                          <a:latin typeface="Century Gothic" panose="020B0502020202020204" pitchFamily="34" charset="0"/>
                        </a:rPr>
                        <a:t>VDI</a:t>
                      </a:r>
                      <a:r>
                        <a:rPr lang="en-GB" sz="1000" baseline="0" dirty="0">
                          <a:solidFill>
                            <a:schemeClr val="tx1"/>
                          </a:solidFill>
                          <a:latin typeface="Century Gothic" panose="020B0502020202020204" pitchFamily="34" charset="0"/>
                        </a:rPr>
                        <a:t> A5</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MATHS</a:t>
                      </a:r>
                    </a:p>
                    <a:p>
                      <a:pPr algn="ctr"/>
                      <a:r>
                        <a:rPr lang="en-GB" sz="1000" dirty="0">
                          <a:solidFill>
                            <a:schemeClr val="tx1"/>
                          </a:solidFill>
                          <a:latin typeface="Century Gothic" panose="020B0502020202020204" pitchFamily="34" charset="0"/>
                        </a:rPr>
                        <a:t>TAS</a:t>
                      </a:r>
                      <a:r>
                        <a:rPr lang="en-GB" sz="1000" baseline="0" dirty="0">
                          <a:solidFill>
                            <a:schemeClr val="tx1"/>
                          </a:solidFill>
                          <a:latin typeface="Century Gothic" panose="020B0502020202020204" pitchFamily="34" charset="0"/>
                        </a:rPr>
                        <a:t> B4</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0755">
                <a:tc>
                  <a:txBody>
                    <a:bodyPr/>
                    <a:lstStyle/>
                    <a:p>
                      <a:pPr algn="ctr"/>
                      <a:r>
                        <a:rPr lang="en-GB" sz="1000" dirty="0">
                          <a:solidFill>
                            <a:schemeClr val="tx1"/>
                          </a:solidFill>
                          <a:latin typeface="Century Gothic" panose="020B0502020202020204" pitchFamily="34" charset="0"/>
                        </a:rPr>
                        <a:t>Period 4</a:t>
                      </a:r>
                    </a:p>
                    <a:p>
                      <a:pPr algn="ctr"/>
                      <a:r>
                        <a:rPr lang="en-GB" sz="1000" dirty="0">
                          <a:solidFill>
                            <a:schemeClr val="tx1"/>
                          </a:solidFill>
                          <a:latin typeface="Century Gothic" panose="020B0502020202020204" pitchFamily="34" charset="0"/>
                        </a:rPr>
                        <a:t>11:40-12:30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SCIENCE</a:t>
                      </a:r>
                    </a:p>
                    <a:p>
                      <a:pPr algn="ctr"/>
                      <a:r>
                        <a:rPr lang="en-GB" sz="1000" dirty="0">
                          <a:solidFill>
                            <a:schemeClr val="tx1"/>
                          </a:solidFill>
                          <a:latin typeface="Century Gothic" panose="020B0502020202020204" pitchFamily="34" charset="0"/>
                        </a:rPr>
                        <a:t>ECU</a:t>
                      </a:r>
                      <a:r>
                        <a:rPr lang="en-GB" sz="1000" baseline="0" dirty="0">
                          <a:solidFill>
                            <a:schemeClr val="tx1"/>
                          </a:solidFill>
                          <a:latin typeface="Century Gothic" panose="020B0502020202020204" pitchFamily="34" charset="0"/>
                        </a:rPr>
                        <a:t> D11</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ENGLISH</a:t>
                      </a:r>
                    </a:p>
                    <a:p>
                      <a:pPr algn="ctr"/>
                      <a:r>
                        <a:rPr lang="en-GB" sz="1000" dirty="0">
                          <a:solidFill>
                            <a:schemeClr val="tx1"/>
                          </a:solidFill>
                          <a:latin typeface="Century Gothic" panose="020B0502020202020204" pitchFamily="34" charset="0"/>
                        </a:rPr>
                        <a:t>TOB</a:t>
                      </a:r>
                      <a:r>
                        <a:rPr lang="en-GB" sz="1000" baseline="0" dirty="0">
                          <a:solidFill>
                            <a:schemeClr val="tx1"/>
                          </a:solidFill>
                          <a:latin typeface="Century Gothic" panose="020B0502020202020204" pitchFamily="34" charset="0"/>
                        </a:rPr>
                        <a:t> LRC</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MATHS</a:t>
                      </a:r>
                    </a:p>
                    <a:p>
                      <a:pPr algn="ctr"/>
                      <a:r>
                        <a:rPr lang="en-GB" sz="1000" dirty="0">
                          <a:solidFill>
                            <a:schemeClr val="tx1"/>
                          </a:solidFill>
                          <a:latin typeface="Century Gothic" panose="020B0502020202020204" pitchFamily="34" charset="0"/>
                        </a:rPr>
                        <a:t>TAS</a:t>
                      </a:r>
                      <a:r>
                        <a:rPr lang="en-GB" sz="1000" baseline="0" dirty="0">
                          <a:solidFill>
                            <a:schemeClr val="tx1"/>
                          </a:solidFill>
                          <a:latin typeface="Century Gothic" panose="020B0502020202020204" pitchFamily="34" charset="0"/>
                        </a:rPr>
                        <a:t> B4</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SCIENCE</a:t>
                      </a:r>
                    </a:p>
                    <a:p>
                      <a:pPr algn="ctr"/>
                      <a:r>
                        <a:rPr lang="en-GB" sz="1000" dirty="0">
                          <a:solidFill>
                            <a:schemeClr val="tx1"/>
                          </a:solidFill>
                          <a:latin typeface="Century Gothic" panose="020B0502020202020204" pitchFamily="34" charset="0"/>
                        </a:rPr>
                        <a:t>ECU</a:t>
                      </a:r>
                      <a:r>
                        <a:rPr lang="en-GB" sz="1000" baseline="0" dirty="0">
                          <a:solidFill>
                            <a:schemeClr val="tx1"/>
                          </a:solidFill>
                          <a:latin typeface="Century Gothic" panose="020B0502020202020204" pitchFamily="34" charset="0"/>
                        </a:rPr>
                        <a:t> D11</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GEOGRAPHY</a:t>
                      </a:r>
                    </a:p>
                    <a:p>
                      <a:pPr algn="ctr"/>
                      <a:r>
                        <a:rPr lang="en-GB" sz="1000" dirty="0">
                          <a:solidFill>
                            <a:schemeClr val="tx1"/>
                          </a:solidFill>
                          <a:latin typeface="Century Gothic" panose="020B0502020202020204" pitchFamily="34" charset="0"/>
                        </a:rPr>
                        <a:t>SKO</a:t>
                      </a:r>
                      <a:r>
                        <a:rPr lang="en-GB" sz="1000" baseline="0" dirty="0">
                          <a:solidFill>
                            <a:schemeClr val="tx1"/>
                          </a:solidFill>
                          <a:latin typeface="Century Gothic" panose="020B0502020202020204" pitchFamily="34" charset="0"/>
                        </a:rPr>
                        <a:t> D9</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755">
                <a:tc gridSpan="6">
                  <a:txBody>
                    <a:bodyPr/>
                    <a:lstStyle/>
                    <a:p>
                      <a:pPr algn="ctr"/>
                      <a:r>
                        <a:rPr lang="en-GB" sz="1000" dirty="0">
                          <a:solidFill>
                            <a:schemeClr val="tx1"/>
                          </a:solidFill>
                          <a:latin typeface="Century Gothic" panose="020B0502020202020204" pitchFamily="34" charset="0"/>
                        </a:rPr>
                        <a:t>LUNCH</a:t>
                      </a:r>
                    </a:p>
                    <a:p>
                      <a:pPr algn="ctr"/>
                      <a:r>
                        <a:rPr lang="en-GB" sz="1000" dirty="0">
                          <a:solidFill>
                            <a:schemeClr val="tx1"/>
                          </a:solidFill>
                          <a:latin typeface="Century Gothic" panose="020B0502020202020204" pitchFamily="34" charset="0"/>
                        </a:rPr>
                        <a:t>12:30-13:00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70755">
                <a:tc>
                  <a:txBody>
                    <a:bodyPr/>
                    <a:lstStyle/>
                    <a:p>
                      <a:pPr algn="ctr"/>
                      <a:r>
                        <a:rPr lang="en-GB" sz="1000" dirty="0">
                          <a:solidFill>
                            <a:schemeClr val="tx1"/>
                          </a:solidFill>
                          <a:latin typeface="Century Gothic" panose="020B0502020202020204" pitchFamily="34" charset="0"/>
                        </a:rPr>
                        <a:t>Period 5</a:t>
                      </a:r>
                    </a:p>
                    <a:p>
                      <a:pPr algn="ctr"/>
                      <a:r>
                        <a:rPr lang="en-GB" sz="1000" dirty="0">
                          <a:solidFill>
                            <a:schemeClr val="tx1"/>
                          </a:solidFill>
                          <a:latin typeface="Century Gothic" panose="020B0502020202020204" pitchFamily="34" charset="0"/>
                        </a:rPr>
                        <a:t>13:00-13:50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COMPUTING</a:t>
                      </a:r>
                    </a:p>
                    <a:p>
                      <a:pPr algn="ctr"/>
                      <a:r>
                        <a:rPr lang="en-GB" sz="1000" dirty="0">
                          <a:solidFill>
                            <a:schemeClr val="tx1"/>
                          </a:solidFill>
                          <a:latin typeface="Century Gothic" panose="020B0502020202020204" pitchFamily="34" charset="0"/>
                        </a:rPr>
                        <a:t>THU A3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ART</a:t>
                      </a:r>
                    </a:p>
                    <a:p>
                      <a:pPr algn="ctr"/>
                      <a:r>
                        <a:rPr lang="en-GB" sz="1000" dirty="0">
                          <a:solidFill>
                            <a:schemeClr val="tx1"/>
                          </a:solidFill>
                          <a:latin typeface="Century Gothic" panose="020B0502020202020204" pitchFamily="34" charset="0"/>
                        </a:rPr>
                        <a:t>TMI</a:t>
                      </a:r>
                      <a:r>
                        <a:rPr lang="en-GB" sz="1000" baseline="0" dirty="0">
                          <a:solidFill>
                            <a:schemeClr val="tx1"/>
                          </a:solidFill>
                          <a:latin typeface="Century Gothic" panose="020B0502020202020204" pitchFamily="34" charset="0"/>
                        </a:rPr>
                        <a:t> B8</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DRAMA</a:t>
                      </a:r>
                    </a:p>
                    <a:p>
                      <a:pPr algn="ctr"/>
                      <a:r>
                        <a:rPr lang="en-GB" sz="1000" dirty="0">
                          <a:solidFill>
                            <a:schemeClr val="tx1"/>
                          </a:solidFill>
                          <a:latin typeface="Century Gothic" panose="020B0502020202020204" pitchFamily="34" charset="0"/>
                        </a:rPr>
                        <a:t>ARO Studio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ETHICS</a:t>
                      </a:r>
                    </a:p>
                    <a:p>
                      <a:pPr algn="ctr"/>
                      <a:r>
                        <a:rPr lang="en-GB" sz="1000" dirty="0">
                          <a:solidFill>
                            <a:schemeClr val="tx1"/>
                          </a:solidFill>
                          <a:latin typeface="Century Gothic" panose="020B0502020202020204" pitchFamily="34" charset="0"/>
                        </a:rPr>
                        <a:t>VDI</a:t>
                      </a:r>
                      <a:r>
                        <a:rPr lang="en-GB" sz="1000" baseline="0" dirty="0">
                          <a:solidFill>
                            <a:schemeClr val="tx1"/>
                          </a:solidFill>
                          <a:latin typeface="Century Gothic" panose="020B0502020202020204" pitchFamily="34" charset="0"/>
                        </a:rPr>
                        <a:t> A5</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ENGLISH</a:t>
                      </a:r>
                    </a:p>
                    <a:p>
                      <a:pPr algn="ctr"/>
                      <a:r>
                        <a:rPr lang="en-GB" sz="1000" dirty="0">
                          <a:solidFill>
                            <a:schemeClr val="tx1"/>
                          </a:solidFill>
                          <a:latin typeface="Century Gothic" panose="020B0502020202020204" pitchFamily="34" charset="0"/>
                        </a:rPr>
                        <a:t>JTR B10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70755">
                <a:tc>
                  <a:txBody>
                    <a:bodyPr/>
                    <a:lstStyle/>
                    <a:p>
                      <a:pPr algn="ctr"/>
                      <a:r>
                        <a:rPr lang="en-GB" sz="1000" dirty="0">
                          <a:solidFill>
                            <a:schemeClr val="tx1"/>
                          </a:solidFill>
                          <a:latin typeface="Century Gothic" panose="020B0502020202020204" pitchFamily="34" charset="0"/>
                        </a:rPr>
                        <a:t>Period 6</a:t>
                      </a:r>
                    </a:p>
                    <a:p>
                      <a:pPr algn="ctr"/>
                      <a:r>
                        <a:rPr lang="en-GB" sz="1000" dirty="0">
                          <a:solidFill>
                            <a:schemeClr val="tx1"/>
                          </a:solidFill>
                          <a:latin typeface="Century Gothic" panose="020B0502020202020204" pitchFamily="34" charset="0"/>
                        </a:rPr>
                        <a:t>13:50-14:40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SPANISH</a:t>
                      </a:r>
                    </a:p>
                    <a:p>
                      <a:pPr algn="ctr"/>
                      <a:r>
                        <a:rPr lang="en-GB" sz="1000" dirty="0">
                          <a:solidFill>
                            <a:schemeClr val="tx1"/>
                          </a:solidFill>
                          <a:latin typeface="Century Gothic" panose="020B0502020202020204" pitchFamily="34" charset="0"/>
                        </a:rPr>
                        <a:t>EFB B11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TEXTILES</a:t>
                      </a:r>
                    </a:p>
                    <a:p>
                      <a:pPr algn="ctr"/>
                      <a:r>
                        <a:rPr lang="en-GB" sz="1000" dirty="0">
                          <a:solidFill>
                            <a:schemeClr val="tx1"/>
                          </a:solidFill>
                          <a:latin typeface="Century Gothic" panose="020B0502020202020204" pitchFamily="34" charset="0"/>
                        </a:rPr>
                        <a:t>DMI E3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DANCE</a:t>
                      </a:r>
                    </a:p>
                    <a:p>
                      <a:pPr algn="ctr"/>
                      <a:r>
                        <a:rPr lang="en-GB" sz="1000" dirty="0">
                          <a:solidFill>
                            <a:schemeClr val="tx1"/>
                          </a:solidFill>
                          <a:latin typeface="Century Gothic" panose="020B0502020202020204" pitchFamily="34" charset="0"/>
                        </a:rPr>
                        <a:t>KWA Studio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MUSIC</a:t>
                      </a:r>
                    </a:p>
                    <a:p>
                      <a:pPr algn="ctr"/>
                      <a:r>
                        <a:rPr lang="en-GB" sz="1000" dirty="0">
                          <a:solidFill>
                            <a:schemeClr val="tx1"/>
                          </a:solidFill>
                          <a:latin typeface="Century Gothic" panose="020B0502020202020204" pitchFamily="34" charset="0"/>
                        </a:rPr>
                        <a:t>TMO E2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HISTORY</a:t>
                      </a:r>
                    </a:p>
                    <a:p>
                      <a:pPr algn="ctr"/>
                      <a:r>
                        <a:rPr lang="en-GB" sz="1000" dirty="0">
                          <a:solidFill>
                            <a:schemeClr val="tx1"/>
                          </a:solidFill>
                          <a:latin typeface="Century Gothic" panose="020B0502020202020204" pitchFamily="34" charset="0"/>
                        </a:rPr>
                        <a:t>ZCB D3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516409">
                <a:tc>
                  <a:txBody>
                    <a:bodyPr/>
                    <a:lstStyle/>
                    <a:p>
                      <a:pPr algn="ctr"/>
                      <a:r>
                        <a:rPr lang="en-GB" sz="1000" dirty="0">
                          <a:solidFill>
                            <a:schemeClr val="tx1"/>
                          </a:solidFill>
                          <a:latin typeface="Century Gothic" panose="020B0502020202020204" pitchFamily="34" charset="0"/>
                        </a:rPr>
                        <a:t>Extra-Curricular</a:t>
                      </a:r>
                    </a:p>
                    <a:p>
                      <a:pPr algn="ctr"/>
                      <a:r>
                        <a:rPr lang="en-GB" sz="1000" dirty="0">
                          <a:solidFill>
                            <a:schemeClr val="tx1"/>
                          </a:solidFill>
                          <a:latin typeface="Century Gothic" panose="020B0502020202020204" pitchFamily="34" charset="0"/>
                        </a:rPr>
                        <a:t>14:40-15:40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DRAMA CLUB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Century Gothic" panose="020B0502020202020204" pitchFamily="34" charset="0"/>
                        </a:rPr>
                        <a:t>FITNESS</a:t>
                      </a:r>
                      <a:r>
                        <a:rPr lang="en-GB" sz="1000" baseline="0" dirty="0">
                          <a:solidFill>
                            <a:schemeClr val="tx1"/>
                          </a:solidFill>
                          <a:latin typeface="Century Gothic" panose="020B0502020202020204" pitchFamily="34" charset="0"/>
                        </a:rPr>
                        <a:t> CLUB</a:t>
                      </a:r>
                      <a:endParaRPr lang="en-GB" sz="1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sp>
        <p:nvSpPr>
          <p:cNvPr id="7" name="TextBox 6"/>
          <p:cNvSpPr txBox="1"/>
          <p:nvPr/>
        </p:nvSpPr>
        <p:spPr>
          <a:xfrm>
            <a:off x="186489" y="5331040"/>
            <a:ext cx="6485022" cy="46166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a:latin typeface="Century Gothic" panose="020B0502020202020204" pitchFamily="34" charset="0"/>
              </a:rPr>
              <a:t>What lesson do you have at 14:00 on Thursday?.......................................</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What are the initials of your Geography teacher?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How many minutes does each lesson last?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How long is tutor time?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How long is lunch and break combined?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Which room is PE in?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How many times a week do you have the following:</a:t>
            </a:r>
          </a:p>
          <a:p>
            <a:pPr marL="742950" lvl="1" indent="-285750">
              <a:lnSpc>
                <a:spcPct val="150000"/>
              </a:lnSpc>
              <a:buFont typeface="Arial" panose="020B0604020202020204" pitchFamily="34" charset="0"/>
              <a:buChar char="•"/>
            </a:pPr>
            <a:r>
              <a:rPr lang="en-GB" sz="1400" dirty="0">
                <a:latin typeface="Century Gothic" panose="020B0502020202020204" pitchFamily="34" charset="0"/>
              </a:rPr>
              <a:t>Maths: ………………………………..</a:t>
            </a:r>
          </a:p>
          <a:p>
            <a:pPr marL="742950" lvl="1" indent="-285750">
              <a:lnSpc>
                <a:spcPct val="150000"/>
              </a:lnSpc>
              <a:buFont typeface="Arial" panose="020B0604020202020204" pitchFamily="34" charset="0"/>
              <a:buChar char="•"/>
            </a:pPr>
            <a:r>
              <a:rPr lang="en-GB" sz="1400" dirty="0">
                <a:latin typeface="Century Gothic" panose="020B0502020202020204" pitchFamily="34" charset="0"/>
              </a:rPr>
              <a:t>English: ……………………………….</a:t>
            </a:r>
          </a:p>
          <a:p>
            <a:pPr marL="742950" lvl="1" indent="-285750">
              <a:lnSpc>
                <a:spcPct val="150000"/>
              </a:lnSpc>
              <a:buFont typeface="Arial" panose="020B0604020202020204" pitchFamily="34" charset="0"/>
              <a:buChar char="•"/>
            </a:pPr>
            <a:r>
              <a:rPr lang="en-GB" sz="1400" dirty="0">
                <a:latin typeface="Century Gothic" panose="020B0502020202020204" pitchFamily="34" charset="0"/>
              </a:rPr>
              <a:t>History: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Which days will you need your PE kit (you will need it for dance as well)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Who are your two English teachers? …………………………………………</a:t>
            </a:r>
          </a:p>
          <a:p>
            <a:pPr marL="285750" indent="-285750">
              <a:lnSpc>
                <a:spcPct val="150000"/>
              </a:lnSpc>
              <a:buFont typeface="Arial" panose="020B0604020202020204" pitchFamily="34" charset="0"/>
              <a:buChar char="•"/>
            </a:pPr>
            <a:r>
              <a:rPr lang="en-GB" sz="1400" dirty="0">
                <a:latin typeface="Century Gothic" panose="020B0502020202020204" pitchFamily="34" charset="0"/>
              </a:rPr>
              <a:t>Name all subjects in A block: …………………………………………………</a:t>
            </a:r>
          </a:p>
        </p:txBody>
      </p:sp>
    </p:spTree>
    <p:extLst>
      <p:ext uri="{BB962C8B-B14F-4D97-AF65-F5344CB8AC3E}">
        <p14:creationId xmlns:p14="http://schemas.microsoft.com/office/powerpoint/2010/main" val="170314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737" y="51510"/>
            <a:ext cx="2676525" cy="561975"/>
          </a:xfrm>
          <a:prstGeom prst="rect">
            <a:avLst/>
          </a:prstGeom>
        </p:spPr>
      </p:pic>
      <p:pic>
        <p:nvPicPr>
          <p:cNvPr id="2050" name="Picture 2" descr="https://static.thenounproject.com/png/85036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78" y="6079177"/>
            <a:ext cx="3960173" cy="39601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613485"/>
            <a:ext cx="6705600" cy="1600438"/>
          </a:xfrm>
          <a:prstGeom prst="rect">
            <a:avLst/>
          </a:prstGeom>
        </p:spPr>
        <p:txBody>
          <a:bodyPr wrap="square">
            <a:spAutoFit/>
          </a:bodyPr>
          <a:lstStyle/>
          <a:p>
            <a:pPr algn="ctr"/>
            <a:r>
              <a:rPr lang="en-GB" sz="1400" dirty="0">
                <a:latin typeface="Century Gothic" panose="020B0502020202020204" pitchFamily="34" charset="0"/>
              </a:rPr>
              <a:t>At secondary school, you will be moving around to different classrooms for different lessons. You could be in 5 classrooms in one day. This means that you need to bring all the equipment you will require with you for the day. You can keep larger items such as your PE kit in your locker, however you can only go to your locker before school, at break and lunchtime and at the end of the day. Below are some items you will need to bring – can you identify and colour them and add anything else?</a:t>
            </a:r>
          </a:p>
        </p:txBody>
      </p:sp>
      <p:pic>
        <p:nvPicPr>
          <p:cNvPr id="2052" name="Picture 4" descr="https://static.thenounproject.com/png/2582605-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149" y="8024049"/>
            <a:ext cx="1760625" cy="1760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thenounproject.com/png/2285436-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1145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tatic.thenounproject.com/png/1721269-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672" y="3356512"/>
            <a:ext cx="970840" cy="9708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atic.thenounproject.com/png/2850939-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0" y="3417128"/>
            <a:ext cx="849834" cy="8498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tatic.thenounproject.com/png/1892638-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1351" y="3495041"/>
            <a:ext cx="832311" cy="83231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tatic.thenounproject.com/png/655537-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 y="349504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tatic.thenounproject.com/png/2547536-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4343" y="6549315"/>
            <a:ext cx="1299285" cy="1299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static.thenounproject.com/png/1261241-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3172" y="5064362"/>
            <a:ext cx="882176" cy="88217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static.thenounproject.com/png/774538-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4672" y="8404203"/>
            <a:ext cx="1180008" cy="118000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static.thenounproject.com/png/1753102-2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775" y="4967927"/>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static.thenounproject.com/png/663080-20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1150" y="4815527"/>
            <a:ext cx="1263650" cy="12636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s://static.thenounproject.com/png/1043010-20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7395" y="4881582"/>
            <a:ext cx="976689" cy="97668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s://static.thenounproject.com/png/2671831-20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4672" y="6623517"/>
            <a:ext cx="1108548" cy="11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5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4409"/>
            <a:ext cx="6858000" cy="513244"/>
          </a:xfrm>
          <a:prstGeom prst="rect">
            <a:avLst/>
          </a:prstGeom>
        </p:spPr>
      </p:pic>
      <p:pic>
        <p:nvPicPr>
          <p:cNvPr id="5" name="Picture 4"/>
          <p:cNvPicPr>
            <a:picLocks noChangeAspect="1"/>
          </p:cNvPicPr>
          <p:nvPr/>
        </p:nvPicPr>
        <p:blipFill>
          <a:blip r:embed="rId3"/>
          <a:stretch>
            <a:fillRect/>
          </a:stretch>
        </p:blipFill>
        <p:spPr>
          <a:xfrm>
            <a:off x="1389267" y="1641409"/>
            <a:ext cx="3980564" cy="5150608"/>
          </a:xfrm>
          <a:prstGeom prst="rect">
            <a:avLst/>
          </a:prstGeom>
        </p:spPr>
      </p:pic>
      <p:sp>
        <p:nvSpPr>
          <p:cNvPr id="6" name="TextBox 5"/>
          <p:cNvSpPr txBox="1"/>
          <p:nvPr/>
        </p:nvSpPr>
        <p:spPr>
          <a:xfrm>
            <a:off x="0" y="7305150"/>
            <a:ext cx="6858000" cy="2185214"/>
          </a:xfrm>
          <a:prstGeom prst="rect">
            <a:avLst/>
          </a:prstGeom>
          <a:noFill/>
        </p:spPr>
        <p:txBody>
          <a:bodyPr wrap="square" rtlCol="0">
            <a:spAutoFit/>
          </a:bodyPr>
          <a:lstStyle/>
          <a:p>
            <a:r>
              <a:rPr lang="en-GB" sz="1400" dirty="0">
                <a:latin typeface="Century Gothic" panose="020B0502020202020204" pitchFamily="34" charset="0"/>
              </a:rPr>
              <a:t>Why is wearing the correct school uniform </a:t>
            </a:r>
            <a:r>
              <a:rPr lang="en-GB" sz="1400" dirty="0" smtClean="0">
                <a:latin typeface="Century Gothic" panose="020B0502020202020204" pitchFamily="34" charset="0"/>
              </a:rPr>
              <a:t>important?</a:t>
            </a:r>
            <a:endParaRPr lang="en-GB" sz="1400" dirty="0">
              <a:latin typeface="Century Gothic" panose="020B0502020202020204" pitchFamily="34" charset="0"/>
            </a:endParaRPr>
          </a:p>
          <a:p>
            <a:pPr>
              <a:lnSpc>
                <a:spcPct val="150000"/>
              </a:lnSpc>
            </a:pPr>
            <a:r>
              <a:rPr lang="en-GB" sz="1600" dirty="0">
                <a:latin typeface="Century Gothic" panose="020B0502020202020204" pitchFamily="34" charset="0"/>
              </a:rPr>
              <a:t>…………………………………………………………………………………………………………………………………………………………………………………………………………………………………………………………………………………………………………………………………………………………………………………………………………………………………………</a:t>
            </a:r>
          </a:p>
        </p:txBody>
      </p:sp>
      <p:sp>
        <p:nvSpPr>
          <p:cNvPr id="7" name="Rectangle 6"/>
          <p:cNvSpPr/>
          <p:nvPr/>
        </p:nvSpPr>
        <p:spPr>
          <a:xfrm>
            <a:off x="0" y="825572"/>
            <a:ext cx="6858000" cy="830997"/>
          </a:xfrm>
          <a:prstGeom prst="rect">
            <a:avLst/>
          </a:prstGeom>
        </p:spPr>
        <p:txBody>
          <a:bodyPr wrap="square">
            <a:spAutoFit/>
          </a:bodyPr>
          <a:lstStyle/>
          <a:p>
            <a:r>
              <a:rPr lang="en-GB" sz="1200" dirty="0">
                <a:latin typeface="Century Gothic" panose="020B0502020202020204" pitchFamily="34" charset="0"/>
              </a:rPr>
              <a:t>One of the different things about moving to secondary school is the change in what you will wear. At your selected school, they will pride their selves in looking smart and professional at all times. Use the school website or their information booklet to draw and label the school uniform you will wear onto the Lego figure</a:t>
            </a:r>
          </a:p>
        </p:txBody>
      </p:sp>
    </p:spTree>
    <p:extLst>
      <p:ext uri="{BB962C8B-B14F-4D97-AF65-F5344CB8AC3E}">
        <p14:creationId xmlns:p14="http://schemas.microsoft.com/office/powerpoint/2010/main" val="64113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6250" y="0"/>
            <a:ext cx="5905500" cy="523875"/>
          </a:xfrm>
          <a:prstGeom prst="rect">
            <a:avLst/>
          </a:prstGeom>
        </p:spPr>
      </p:pic>
      <p:sp>
        <p:nvSpPr>
          <p:cNvPr id="7" name="Rectangle 6"/>
          <p:cNvSpPr/>
          <p:nvPr/>
        </p:nvSpPr>
        <p:spPr>
          <a:xfrm>
            <a:off x="76200" y="1383910"/>
            <a:ext cx="6705600" cy="83696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76200" y="569172"/>
            <a:ext cx="6705600" cy="830997"/>
          </a:xfrm>
          <a:prstGeom prst="rect">
            <a:avLst/>
          </a:prstGeom>
        </p:spPr>
        <p:txBody>
          <a:bodyPr wrap="square">
            <a:spAutoFit/>
          </a:bodyPr>
          <a:lstStyle/>
          <a:p>
            <a:r>
              <a:rPr lang="en-GB" sz="1200" dirty="0">
                <a:latin typeface="Century Gothic" panose="020B0502020202020204" pitchFamily="34" charset="0"/>
              </a:rPr>
              <a:t>Getting to your selected school safely is just as important as being there. In the box below, draw the route you are going to take to school (whether that’s walking, cycling, driving or by bus). Identify spots where there could be hazards (e.g. busy roads) and explain how you will manage this safely!</a:t>
            </a:r>
          </a:p>
        </p:txBody>
      </p:sp>
    </p:spTree>
    <p:extLst>
      <p:ext uri="{BB962C8B-B14F-4D97-AF65-F5344CB8AC3E}">
        <p14:creationId xmlns:p14="http://schemas.microsoft.com/office/powerpoint/2010/main" val="156043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44" r="59654"/>
          <a:stretch/>
        </p:blipFill>
        <p:spPr>
          <a:xfrm>
            <a:off x="2034551" y="32517"/>
            <a:ext cx="2766951" cy="521671"/>
          </a:xfrm>
          <a:prstGeom prst="rect">
            <a:avLst/>
          </a:prstGeom>
        </p:spPr>
      </p:pic>
      <p:grpSp>
        <p:nvGrpSpPr>
          <p:cNvPr id="7" name="Group 6"/>
          <p:cNvGrpSpPr/>
          <p:nvPr/>
        </p:nvGrpSpPr>
        <p:grpSpPr>
          <a:xfrm rot="446781">
            <a:off x="5053262" y="1627539"/>
            <a:ext cx="1454331" cy="1144103"/>
            <a:chOff x="39642" y="683623"/>
            <a:chExt cx="1454331" cy="1144103"/>
          </a:xfrm>
        </p:grpSpPr>
        <p:pic>
          <p:nvPicPr>
            <p:cNvPr id="5" name="Picture 203" descr="Image result for hear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873" y="683623"/>
              <a:ext cx="991870" cy="11441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642" y="683623"/>
              <a:ext cx="1454331" cy="707886"/>
            </a:xfrm>
            <a:prstGeom prst="rect">
              <a:avLst/>
            </a:prstGeom>
            <a:noFill/>
          </p:spPr>
          <p:txBody>
            <a:bodyPr wrap="square" rtlCol="0">
              <a:spAutoFit/>
            </a:bodyPr>
            <a:lstStyle/>
            <a:p>
              <a:pPr algn="ctr"/>
              <a:r>
                <a:rPr lang="en-GB" sz="4000" b="1" dirty="0">
                  <a:solidFill>
                    <a:srgbClr val="00B0F0"/>
                  </a:solidFill>
                  <a:effectLst>
                    <a:outerShdw blurRad="38100" dist="38100" dir="2700000" algn="tl">
                      <a:srgbClr val="000000">
                        <a:alpha val="43137"/>
                      </a:srgbClr>
                    </a:outerShdw>
                  </a:effectLst>
                  <a:latin typeface="Century Gothic" panose="020B0502020202020204" pitchFamily="34" charset="0"/>
                </a:rPr>
                <a:t>C</a:t>
              </a:r>
              <a:r>
                <a:rPr lang="en-GB" sz="4000" b="1" dirty="0">
                  <a:solidFill>
                    <a:srgbClr val="BB86D6"/>
                  </a:solidFill>
                  <a:effectLst>
                    <a:outerShdw blurRad="38100" dist="38100" dir="2700000" algn="tl">
                      <a:srgbClr val="000000">
                        <a:alpha val="43137"/>
                      </a:srgbClr>
                    </a:outerShdw>
                  </a:effectLst>
                  <a:latin typeface="Century Gothic" panose="020B0502020202020204" pitchFamily="34" charset="0"/>
                </a:rPr>
                <a:t>P</a:t>
              </a:r>
              <a:r>
                <a:rPr lang="en-GB" sz="4000" b="1" dirty="0">
                  <a:solidFill>
                    <a:srgbClr val="FF66CC"/>
                  </a:solidFill>
                  <a:effectLst>
                    <a:outerShdw blurRad="38100" dist="38100" dir="2700000" algn="tl">
                      <a:srgbClr val="000000">
                        <a:alpha val="43137"/>
                      </a:srgbClr>
                    </a:outerShdw>
                  </a:effectLst>
                  <a:latin typeface="Century Gothic" panose="020B0502020202020204" pitchFamily="34" charset="0"/>
                </a:rPr>
                <a:t>R</a:t>
              </a:r>
            </a:p>
          </p:txBody>
        </p:sp>
      </p:grpSp>
      <p:sp>
        <p:nvSpPr>
          <p:cNvPr id="8" name="TextBox 7"/>
          <p:cNvSpPr txBox="1"/>
          <p:nvPr/>
        </p:nvSpPr>
        <p:spPr>
          <a:xfrm>
            <a:off x="76200" y="1737927"/>
            <a:ext cx="5431399" cy="923330"/>
          </a:xfrm>
          <a:prstGeom prst="rect">
            <a:avLst/>
          </a:prstGeom>
          <a:noFill/>
        </p:spPr>
        <p:txBody>
          <a:bodyPr wrap="square" rtlCol="0">
            <a:spAutoFit/>
          </a:bodyPr>
          <a:lstStyle/>
          <a:p>
            <a:r>
              <a:rPr lang="en-GB" b="1" dirty="0">
                <a:solidFill>
                  <a:srgbClr val="00B0F0"/>
                </a:solidFill>
                <a:latin typeface="Century Gothic" panose="020B0502020202020204" pitchFamily="34" charset="0"/>
              </a:rPr>
              <a:t>Calm &amp; Collected</a:t>
            </a:r>
          </a:p>
          <a:p>
            <a:r>
              <a:rPr lang="en-GB" b="1" dirty="0">
                <a:solidFill>
                  <a:srgbClr val="BB86D6"/>
                </a:solidFill>
                <a:latin typeface="Century Gothic" panose="020B0502020202020204" pitchFamily="34" charset="0"/>
              </a:rPr>
              <a:t>Punctual &amp; Prepared</a:t>
            </a:r>
          </a:p>
          <a:p>
            <a:r>
              <a:rPr lang="en-GB" b="1" dirty="0">
                <a:solidFill>
                  <a:srgbClr val="FF66CC"/>
                </a:solidFill>
                <a:latin typeface="Century Gothic" panose="020B0502020202020204" pitchFamily="34" charset="0"/>
              </a:rPr>
              <a:t>Respectful &amp; Responsible</a:t>
            </a:r>
          </a:p>
        </p:txBody>
      </p:sp>
      <p:sp>
        <p:nvSpPr>
          <p:cNvPr id="9" name="Rectangle 8"/>
          <p:cNvSpPr/>
          <p:nvPr/>
        </p:nvSpPr>
        <p:spPr>
          <a:xfrm>
            <a:off x="76200" y="569172"/>
            <a:ext cx="6705600" cy="1200329"/>
          </a:xfrm>
          <a:prstGeom prst="rect">
            <a:avLst/>
          </a:prstGeom>
        </p:spPr>
        <p:txBody>
          <a:bodyPr wrap="square">
            <a:spAutoFit/>
          </a:bodyPr>
          <a:lstStyle/>
          <a:p>
            <a:r>
              <a:rPr lang="en-GB" sz="1200" dirty="0">
                <a:latin typeface="Century Gothic" panose="020B0502020202020204" pitchFamily="34" charset="0"/>
              </a:rPr>
              <a:t>Secondary School expectations applies to the way we choose to conduct ourselves, the way that we behave towards other people, and the way that we behave in lessons.</a:t>
            </a:r>
          </a:p>
          <a:p>
            <a:endParaRPr lang="en-GB" sz="1200" dirty="0">
              <a:latin typeface="Century Gothic" panose="020B0502020202020204" pitchFamily="34" charset="0"/>
            </a:endParaRPr>
          </a:p>
          <a:p>
            <a:r>
              <a:rPr lang="en-GB" sz="1200" dirty="0">
                <a:latin typeface="Century Gothic" panose="020B0502020202020204" pitchFamily="34" charset="0"/>
              </a:rPr>
              <a:t>There are expectations so that we all behave in a way that means that we are calm, collected and respectful towards one another, and that you arrive to lessons punctual and prepared.</a:t>
            </a:r>
          </a:p>
        </p:txBody>
      </p:sp>
      <p:sp>
        <p:nvSpPr>
          <p:cNvPr id="10" name="Rectangle 9"/>
          <p:cNvSpPr/>
          <p:nvPr/>
        </p:nvSpPr>
        <p:spPr>
          <a:xfrm>
            <a:off x="76200" y="2861058"/>
            <a:ext cx="6705599" cy="307777"/>
          </a:xfrm>
          <a:prstGeom prst="rect">
            <a:avLst/>
          </a:prstGeom>
        </p:spPr>
        <p:txBody>
          <a:bodyPr wrap="square">
            <a:spAutoFit/>
          </a:bodyPr>
          <a:lstStyle/>
          <a:p>
            <a:pPr algn="ctr"/>
            <a:r>
              <a:rPr lang="en-GB" sz="1400" b="1" dirty="0">
                <a:latin typeface="Century Gothic" panose="020B0502020202020204" pitchFamily="34" charset="0"/>
              </a:rPr>
              <a:t>Match the correct description to each letter of the CPR</a:t>
            </a:r>
          </a:p>
        </p:txBody>
      </p:sp>
      <p:sp>
        <p:nvSpPr>
          <p:cNvPr id="11" name="TextBox 10"/>
          <p:cNvSpPr txBox="1"/>
          <p:nvPr/>
        </p:nvSpPr>
        <p:spPr>
          <a:xfrm rot="341312">
            <a:off x="285749" y="3463800"/>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Turning up on time to lessons</a:t>
            </a:r>
          </a:p>
        </p:txBody>
      </p:sp>
      <p:sp>
        <p:nvSpPr>
          <p:cNvPr id="12" name="TextBox 11"/>
          <p:cNvSpPr txBox="1"/>
          <p:nvPr/>
        </p:nvSpPr>
        <p:spPr>
          <a:xfrm rot="21417030">
            <a:off x="285748" y="4221422"/>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Having your shirt tucked in neatly</a:t>
            </a:r>
          </a:p>
        </p:txBody>
      </p:sp>
      <p:sp>
        <p:nvSpPr>
          <p:cNvPr id="14" name="TextBox 13"/>
          <p:cNvSpPr txBox="1"/>
          <p:nvPr/>
        </p:nvSpPr>
        <p:spPr>
          <a:xfrm rot="341312">
            <a:off x="278559" y="4979044"/>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Saying good morning to people as you pass</a:t>
            </a:r>
          </a:p>
        </p:txBody>
      </p:sp>
      <p:sp>
        <p:nvSpPr>
          <p:cNvPr id="15" name="TextBox 14"/>
          <p:cNvSpPr txBox="1"/>
          <p:nvPr/>
        </p:nvSpPr>
        <p:spPr>
          <a:xfrm rot="21417030">
            <a:off x="278558" y="5736666"/>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Having a pen, pencil and ruler in lesson</a:t>
            </a:r>
          </a:p>
        </p:txBody>
      </p:sp>
      <p:sp>
        <p:nvSpPr>
          <p:cNvPr id="16" name="TextBox 15"/>
          <p:cNvSpPr txBox="1"/>
          <p:nvPr/>
        </p:nvSpPr>
        <p:spPr>
          <a:xfrm rot="341312">
            <a:off x="271366" y="6544655"/>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Turning up on time to lessons</a:t>
            </a:r>
          </a:p>
        </p:txBody>
      </p:sp>
      <p:sp>
        <p:nvSpPr>
          <p:cNvPr id="17" name="TextBox 16"/>
          <p:cNvSpPr txBox="1"/>
          <p:nvPr/>
        </p:nvSpPr>
        <p:spPr>
          <a:xfrm rot="21417030">
            <a:off x="271365" y="7302277"/>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Staying calm if something goes wrong</a:t>
            </a:r>
          </a:p>
        </p:txBody>
      </p:sp>
      <p:sp>
        <p:nvSpPr>
          <p:cNvPr id="18" name="TextBox 17"/>
          <p:cNvSpPr txBox="1"/>
          <p:nvPr/>
        </p:nvSpPr>
        <p:spPr>
          <a:xfrm rot="341312">
            <a:off x="264176" y="8059899"/>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Apologising if you have done something hurtful</a:t>
            </a:r>
          </a:p>
        </p:txBody>
      </p:sp>
      <p:sp>
        <p:nvSpPr>
          <p:cNvPr id="19" name="TextBox 18"/>
          <p:cNvSpPr txBox="1"/>
          <p:nvPr/>
        </p:nvSpPr>
        <p:spPr>
          <a:xfrm rot="21417030">
            <a:off x="264175" y="8817521"/>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Remembering your homework </a:t>
            </a:r>
          </a:p>
        </p:txBody>
      </p:sp>
      <p:sp>
        <p:nvSpPr>
          <p:cNvPr id="20" name="TextBox 19"/>
          <p:cNvSpPr txBox="1"/>
          <p:nvPr/>
        </p:nvSpPr>
        <p:spPr>
          <a:xfrm rot="341312">
            <a:off x="2468051" y="3463801"/>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Working successfully as part of a team</a:t>
            </a:r>
          </a:p>
        </p:txBody>
      </p:sp>
      <p:sp>
        <p:nvSpPr>
          <p:cNvPr id="21" name="TextBox 20"/>
          <p:cNvSpPr txBox="1"/>
          <p:nvPr/>
        </p:nvSpPr>
        <p:spPr>
          <a:xfrm rot="21417030">
            <a:off x="2468050" y="4313756"/>
            <a:ext cx="1943100" cy="276999"/>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Contributing to lessons </a:t>
            </a:r>
          </a:p>
        </p:txBody>
      </p:sp>
      <p:sp>
        <p:nvSpPr>
          <p:cNvPr id="22" name="TextBox 21"/>
          <p:cNvSpPr txBox="1"/>
          <p:nvPr/>
        </p:nvSpPr>
        <p:spPr>
          <a:xfrm rot="341312">
            <a:off x="2460861" y="5071378"/>
            <a:ext cx="1943100" cy="276999"/>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Supporting others </a:t>
            </a:r>
          </a:p>
        </p:txBody>
      </p:sp>
      <p:sp>
        <p:nvSpPr>
          <p:cNvPr id="23" name="TextBox 22"/>
          <p:cNvSpPr txBox="1"/>
          <p:nvPr/>
        </p:nvSpPr>
        <p:spPr>
          <a:xfrm rot="21417030">
            <a:off x="2460860" y="5736667"/>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Consistent punctuality over the whole year</a:t>
            </a:r>
          </a:p>
        </p:txBody>
      </p:sp>
      <p:sp>
        <p:nvSpPr>
          <p:cNvPr id="24" name="TextBox 23"/>
          <p:cNvSpPr txBox="1"/>
          <p:nvPr/>
        </p:nvSpPr>
        <p:spPr>
          <a:xfrm rot="341312">
            <a:off x="2453668" y="6544656"/>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Acting as an ambassador role</a:t>
            </a:r>
          </a:p>
        </p:txBody>
      </p:sp>
      <p:sp>
        <p:nvSpPr>
          <p:cNvPr id="25" name="TextBox 24"/>
          <p:cNvSpPr txBox="1"/>
          <p:nvPr/>
        </p:nvSpPr>
        <p:spPr>
          <a:xfrm rot="21417030">
            <a:off x="2453667" y="7302278"/>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Being respectful to other staff and students </a:t>
            </a:r>
          </a:p>
        </p:txBody>
      </p:sp>
      <p:sp>
        <p:nvSpPr>
          <p:cNvPr id="26" name="TextBox 25"/>
          <p:cNvSpPr txBox="1"/>
          <p:nvPr/>
        </p:nvSpPr>
        <p:spPr>
          <a:xfrm rot="341312">
            <a:off x="2446478" y="8059900"/>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Turning up on time to lessons</a:t>
            </a:r>
          </a:p>
        </p:txBody>
      </p:sp>
      <p:sp>
        <p:nvSpPr>
          <p:cNvPr id="27" name="TextBox 26"/>
          <p:cNvSpPr txBox="1"/>
          <p:nvPr/>
        </p:nvSpPr>
        <p:spPr>
          <a:xfrm rot="21417030">
            <a:off x="2446477" y="8817522"/>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Giving someone a compliment</a:t>
            </a:r>
          </a:p>
        </p:txBody>
      </p:sp>
      <p:sp>
        <p:nvSpPr>
          <p:cNvPr id="28" name="TextBox 27"/>
          <p:cNvSpPr txBox="1"/>
          <p:nvPr/>
        </p:nvSpPr>
        <p:spPr>
          <a:xfrm rot="341312">
            <a:off x="4614401" y="3463800"/>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Being respectful of other peoples beliefs</a:t>
            </a:r>
          </a:p>
        </p:txBody>
      </p:sp>
      <p:sp>
        <p:nvSpPr>
          <p:cNvPr id="29" name="TextBox 28"/>
          <p:cNvSpPr txBox="1"/>
          <p:nvPr/>
        </p:nvSpPr>
        <p:spPr>
          <a:xfrm rot="21417030">
            <a:off x="4614400" y="4221422"/>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High level of respect shown to all </a:t>
            </a:r>
          </a:p>
        </p:txBody>
      </p:sp>
      <p:sp>
        <p:nvSpPr>
          <p:cNvPr id="30" name="TextBox 29"/>
          <p:cNvSpPr txBox="1"/>
          <p:nvPr/>
        </p:nvSpPr>
        <p:spPr>
          <a:xfrm rot="341312">
            <a:off x="4607211" y="4979044"/>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Holding the door open for a teacher</a:t>
            </a:r>
          </a:p>
        </p:txBody>
      </p:sp>
      <p:sp>
        <p:nvSpPr>
          <p:cNvPr id="31" name="TextBox 30"/>
          <p:cNvSpPr txBox="1"/>
          <p:nvPr/>
        </p:nvSpPr>
        <p:spPr>
          <a:xfrm rot="21417030">
            <a:off x="4607210" y="5736666"/>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Helping with Breakfast Club </a:t>
            </a:r>
          </a:p>
        </p:txBody>
      </p:sp>
      <p:sp>
        <p:nvSpPr>
          <p:cNvPr id="32" name="TextBox 31"/>
          <p:cNvSpPr txBox="1"/>
          <p:nvPr/>
        </p:nvSpPr>
        <p:spPr>
          <a:xfrm rot="341312">
            <a:off x="4600018" y="6544655"/>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Going above and beyond with your work</a:t>
            </a:r>
          </a:p>
        </p:txBody>
      </p:sp>
      <p:sp>
        <p:nvSpPr>
          <p:cNvPr id="33" name="TextBox 32"/>
          <p:cNvSpPr txBox="1"/>
          <p:nvPr/>
        </p:nvSpPr>
        <p:spPr>
          <a:xfrm rot="21417030">
            <a:off x="4600017" y="7302277"/>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Sitting with someone who is alone at lunch</a:t>
            </a:r>
          </a:p>
        </p:txBody>
      </p:sp>
      <p:sp>
        <p:nvSpPr>
          <p:cNvPr id="34" name="TextBox 33"/>
          <p:cNvSpPr txBox="1"/>
          <p:nvPr/>
        </p:nvSpPr>
        <p:spPr>
          <a:xfrm rot="341312">
            <a:off x="4592828" y="8059899"/>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Discussing issues with a teacher rather</a:t>
            </a:r>
          </a:p>
        </p:txBody>
      </p:sp>
      <p:sp>
        <p:nvSpPr>
          <p:cNvPr id="35" name="TextBox 34"/>
          <p:cNvSpPr txBox="1"/>
          <p:nvPr/>
        </p:nvSpPr>
        <p:spPr>
          <a:xfrm rot="21417030">
            <a:off x="4592827" y="8817521"/>
            <a:ext cx="1943100" cy="461665"/>
          </a:xfrm>
          <a:prstGeom prst="rect">
            <a:avLst/>
          </a:prstGeom>
          <a:noFill/>
          <a:ln>
            <a:solidFill>
              <a:srgbClr val="682D85"/>
            </a:solidFill>
          </a:ln>
        </p:spPr>
        <p:txBody>
          <a:bodyPr wrap="square" rtlCol="0">
            <a:spAutoFit/>
          </a:bodyPr>
          <a:lstStyle/>
          <a:p>
            <a:pPr algn="ctr"/>
            <a:r>
              <a:rPr lang="en-GB" sz="1200" dirty="0">
                <a:latin typeface="Century Gothic" panose="020B0502020202020204" pitchFamily="34" charset="0"/>
              </a:rPr>
              <a:t>Asking for help when needed </a:t>
            </a:r>
          </a:p>
        </p:txBody>
      </p:sp>
    </p:spTree>
    <p:extLst>
      <p:ext uri="{BB962C8B-B14F-4D97-AF65-F5344CB8AC3E}">
        <p14:creationId xmlns:p14="http://schemas.microsoft.com/office/powerpoint/2010/main" val="224702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212" y="51510"/>
            <a:ext cx="6505575" cy="561975"/>
          </a:xfrm>
          <a:prstGeom prst="rect">
            <a:avLst/>
          </a:prstGeom>
        </p:spPr>
      </p:pic>
      <p:pic>
        <p:nvPicPr>
          <p:cNvPr id="7170" name="Picture 2" descr="Colorful Cartoon Soccer Gate. Sport Theme Vector Illustration ..."/>
          <p:cNvPicPr>
            <a:picLocks noChangeAspect="1" noChangeArrowheads="1"/>
          </p:cNvPicPr>
          <p:nvPr/>
        </p:nvPicPr>
        <p:blipFill rotWithShape="1">
          <a:blip r:embed="rId3">
            <a:extLst>
              <a:ext uri="{28A0092B-C50C-407E-A947-70E740481C1C}">
                <a14:useLocalDpi xmlns:a14="http://schemas.microsoft.com/office/drawing/2010/main" val="0"/>
              </a:ext>
            </a:extLst>
          </a:blip>
          <a:srcRect l="3051" t="21451" r="3410" b="22222"/>
          <a:stretch/>
        </p:blipFill>
        <p:spPr bwMode="auto">
          <a:xfrm>
            <a:off x="88105" y="1330035"/>
            <a:ext cx="6681787" cy="3763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69172"/>
            <a:ext cx="6705600" cy="830997"/>
          </a:xfrm>
          <a:prstGeom prst="rect">
            <a:avLst/>
          </a:prstGeom>
        </p:spPr>
        <p:txBody>
          <a:bodyPr wrap="square">
            <a:spAutoFit/>
          </a:bodyPr>
          <a:lstStyle/>
          <a:p>
            <a:pPr algn="ctr"/>
            <a:r>
              <a:rPr lang="en-GB" sz="1200" dirty="0">
                <a:latin typeface="Century Gothic" panose="020B0502020202020204" pitchFamily="34" charset="0"/>
              </a:rPr>
              <a:t>When you go to Secondary School, its exciting and you will learn a huge number of new skills, and improve skills you have practiced in Primary School. In the goal below, use the list to write in 10 new skills or things you’d like to build on in your years at Secondary School. </a:t>
            </a:r>
          </a:p>
        </p:txBody>
      </p:sp>
      <p:graphicFrame>
        <p:nvGraphicFramePr>
          <p:cNvPr id="5" name="Table 4"/>
          <p:cNvGraphicFramePr>
            <a:graphicFrameLocks noGrp="1"/>
          </p:cNvGraphicFramePr>
          <p:nvPr>
            <p:extLst>
              <p:ext uri="{D42A27DB-BD31-4B8C-83A1-F6EECF244321}">
                <p14:modId xmlns:p14="http://schemas.microsoft.com/office/powerpoint/2010/main" val="3339226672"/>
              </p:ext>
            </p:extLst>
          </p:nvPr>
        </p:nvGraphicFramePr>
        <p:xfrm>
          <a:off x="176211" y="5209672"/>
          <a:ext cx="6505575" cy="4572002"/>
        </p:xfrm>
        <a:graphic>
          <a:graphicData uri="http://schemas.openxmlformats.org/drawingml/2006/table">
            <a:tbl>
              <a:tblPr firstRow="1" bandRow="1">
                <a:tableStyleId>{5C22544A-7EE6-4342-B048-85BDC9FD1C3A}</a:tableStyleId>
              </a:tblPr>
              <a:tblGrid>
                <a:gridCol w="2168525">
                  <a:extLst>
                    <a:ext uri="{9D8B030D-6E8A-4147-A177-3AD203B41FA5}">
                      <a16:colId xmlns="" xmlns:a16="http://schemas.microsoft.com/office/drawing/2014/main" val="20000"/>
                    </a:ext>
                  </a:extLst>
                </a:gridCol>
                <a:gridCol w="2168525">
                  <a:extLst>
                    <a:ext uri="{9D8B030D-6E8A-4147-A177-3AD203B41FA5}">
                      <a16:colId xmlns="" xmlns:a16="http://schemas.microsoft.com/office/drawing/2014/main" val="20001"/>
                    </a:ext>
                  </a:extLst>
                </a:gridCol>
                <a:gridCol w="2168525">
                  <a:extLst>
                    <a:ext uri="{9D8B030D-6E8A-4147-A177-3AD203B41FA5}">
                      <a16:colId xmlns="" xmlns:a16="http://schemas.microsoft.com/office/drawing/2014/main" val="20002"/>
                    </a:ext>
                  </a:extLst>
                </a:gridCol>
              </a:tblGrid>
              <a:tr h="530258">
                <a:tc>
                  <a:txBody>
                    <a:bodyPr/>
                    <a:lstStyle/>
                    <a:p>
                      <a:pPr algn="ctr"/>
                      <a:r>
                        <a:rPr lang="en-GB" sz="1200" b="0" dirty="0">
                          <a:solidFill>
                            <a:schemeClr val="tx1"/>
                          </a:solidFill>
                          <a:latin typeface="Century Gothic" panose="020B0502020202020204" pitchFamily="34" charset="0"/>
                        </a:rPr>
                        <a:t>Be in a school play or production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Speak</a:t>
                      </a:r>
                      <a:r>
                        <a:rPr lang="en-GB" sz="1200" b="0" baseline="0" dirty="0">
                          <a:solidFill>
                            <a:schemeClr val="tx1"/>
                          </a:solidFill>
                          <a:latin typeface="Century Gothic" panose="020B0502020202020204" pitchFamily="34" charset="0"/>
                        </a:rPr>
                        <a:t> another language</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Represent your school in a national competition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30258">
                <a:tc>
                  <a:txBody>
                    <a:bodyPr/>
                    <a:lstStyle/>
                    <a:p>
                      <a:pPr algn="ctr"/>
                      <a:r>
                        <a:rPr lang="en-GB" sz="1200" b="0" dirty="0">
                          <a:solidFill>
                            <a:schemeClr val="tx1"/>
                          </a:solidFill>
                          <a:latin typeface="Century Gothic" panose="020B0502020202020204" pitchFamily="34" charset="0"/>
                        </a:rPr>
                        <a:t>Learn</a:t>
                      </a:r>
                      <a:r>
                        <a:rPr lang="en-GB" sz="1200" b="0" baseline="0" dirty="0">
                          <a:solidFill>
                            <a:schemeClr val="tx1"/>
                          </a:solidFill>
                          <a:latin typeface="Century Gothic" panose="020B0502020202020204" pitchFamily="34" charset="0"/>
                        </a:rPr>
                        <a:t> to play a musical instrument</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Volunteer in the local 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Travel to another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30258">
                <a:tc>
                  <a:txBody>
                    <a:bodyPr/>
                    <a:lstStyle/>
                    <a:p>
                      <a:pPr algn="ctr"/>
                      <a:r>
                        <a:rPr lang="en-GB" sz="1200" b="0" dirty="0">
                          <a:solidFill>
                            <a:schemeClr val="tx1"/>
                          </a:solidFill>
                          <a:latin typeface="Century Gothic" panose="020B0502020202020204" pitchFamily="34" charset="0"/>
                        </a:rPr>
                        <a:t>Play for a school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Learn</a:t>
                      </a:r>
                      <a:r>
                        <a:rPr lang="en-GB" sz="1200" b="0" baseline="0" dirty="0">
                          <a:solidFill>
                            <a:schemeClr val="tx1"/>
                          </a:solidFill>
                          <a:latin typeface="Century Gothic" panose="020B0502020202020204" pitchFamily="34" charset="0"/>
                        </a:rPr>
                        <a:t> how to survive in the wild</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Take care</a:t>
                      </a:r>
                      <a:r>
                        <a:rPr lang="en-GB" sz="1200" b="0" baseline="0" dirty="0">
                          <a:solidFill>
                            <a:schemeClr val="tx1"/>
                          </a:solidFill>
                          <a:latin typeface="Century Gothic" panose="020B0502020202020204" pitchFamily="34" charset="0"/>
                        </a:rPr>
                        <a:t> of the school garden</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30258">
                <a:tc>
                  <a:txBody>
                    <a:bodyPr/>
                    <a:lstStyle/>
                    <a:p>
                      <a:pPr algn="ctr"/>
                      <a:r>
                        <a:rPr lang="en-GB" sz="1200" b="0" dirty="0">
                          <a:solidFill>
                            <a:schemeClr val="tx1"/>
                          </a:solidFill>
                          <a:latin typeface="Century Gothic" panose="020B0502020202020204" pitchFamily="34" charset="0"/>
                        </a:rPr>
                        <a:t>Learn how to manage</a:t>
                      </a:r>
                      <a:r>
                        <a:rPr lang="en-GB" sz="1200" b="0" baseline="0" dirty="0">
                          <a:solidFill>
                            <a:schemeClr val="tx1"/>
                          </a:solidFill>
                          <a:latin typeface="Century Gothic" panose="020B0502020202020204" pitchFamily="34" charset="0"/>
                        </a:rPr>
                        <a:t> money</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Taste food from another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Walk the school</a:t>
                      </a:r>
                      <a:r>
                        <a:rPr lang="en-GB" sz="1200" b="0" baseline="0" dirty="0">
                          <a:solidFill>
                            <a:schemeClr val="tx1"/>
                          </a:solidFill>
                          <a:latin typeface="Century Gothic" panose="020B0502020202020204" pitchFamily="34" charset="0"/>
                        </a:rPr>
                        <a:t> dog</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30258">
                <a:tc>
                  <a:txBody>
                    <a:bodyPr/>
                    <a:lstStyle/>
                    <a:p>
                      <a:pPr algn="ctr"/>
                      <a:r>
                        <a:rPr lang="en-GB" sz="1200" b="0" dirty="0">
                          <a:solidFill>
                            <a:schemeClr val="tx1"/>
                          </a:solidFill>
                          <a:latin typeface="Century Gothic" panose="020B0502020202020204" pitchFamily="34" charset="0"/>
                        </a:rPr>
                        <a:t>Cook</a:t>
                      </a:r>
                      <a:r>
                        <a:rPr lang="en-GB" sz="1200" b="0" baseline="0" dirty="0">
                          <a:solidFill>
                            <a:schemeClr val="tx1"/>
                          </a:solidFill>
                          <a:latin typeface="Century Gothic" panose="020B0502020202020204" pitchFamily="34" charset="0"/>
                        </a:rPr>
                        <a:t> a new meal from scratch</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Read new books</a:t>
                      </a:r>
                      <a:r>
                        <a:rPr lang="en-GB" sz="1200" b="0" baseline="0" dirty="0">
                          <a:solidFill>
                            <a:schemeClr val="tx1"/>
                          </a:solidFill>
                          <a:latin typeface="Century Gothic" panose="020B0502020202020204" pitchFamily="34" charset="0"/>
                        </a:rPr>
                        <a:t> </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Take</a:t>
                      </a:r>
                      <a:r>
                        <a:rPr lang="en-GB" sz="1200" b="0" baseline="0" dirty="0">
                          <a:solidFill>
                            <a:schemeClr val="tx1"/>
                          </a:solidFill>
                          <a:latin typeface="Century Gothic" panose="020B0502020202020204" pitchFamily="34" charset="0"/>
                        </a:rPr>
                        <a:t> part in a fancy dress day</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30098">
                <a:tc>
                  <a:txBody>
                    <a:bodyPr/>
                    <a:lstStyle/>
                    <a:p>
                      <a:pPr algn="ctr"/>
                      <a:r>
                        <a:rPr lang="en-GB" sz="1200" b="0" dirty="0">
                          <a:solidFill>
                            <a:schemeClr val="tx1"/>
                          </a:solidFill>
                          <a:latin typeface="Century Gothic" panose="020B0502020202020204" pitchFamily="34" charset="0"/>
                        </a:rPr>
                        <a:t>Create a</a:t>
                      </a:r>
                      <a:r>
                        <a:rPr lang="en-GB" sz="1200" b="0" baseline="0" dirty="0">
                          <a:solidFill>
                            <a:schemeClr val="tx1"/>
                          </a:solidFill>
                          <a:latin typeface="Century Gothic" panose="020B0502020202020204" pitchFamily="34" charset="0"/>
                        </a:rPr>
                        <a:t> piece of art</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Raise money for charity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Become</a:t>
                      </a:r>
                      <a:r>
                        <a:rPr lang="en-GB" sz="1200" b="0" baseline="0" dirty="0">
                          <a:solidFill>
                            <a:schemeClr val="tx1"/>
                          </a:solidFill>
                          <a:latin typeface="Century Gothic" panose="020B0502020202020204" pitchFamily="34" charset="0"/>
                        </a:rPr>
                        <a:t> Head Boy or Girl</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30098">
                <a:tc>
                  <a:txBody>
                    <a:bodyPr/>
                    <a:lstStyle/>
                    <a:p>
                      <a:pPr algn="ctr"/>
                      <a:r>
                        <a:rPr lang="en-GB" sz="1200" b="0" dirty="0">
                          <a:solidFill>
                            <a:schemeClr val="tx1"/>
                          </a:solidFill>
                          <a:latin typeface="Century Gothic" panose="020B0502020202020204" pitchFamily="34" charset="0"/>
                        </a:rPr>
                        <a:t>Learn how to read a map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Join</a:t>
                      </a:r>
                      <a:r>
                        <a:rPr lang="en-GB" sz="1200" b="0" baseline="0" dirty="0">
                          <a:solidFill>
                            <a:schemeClr val="tx1"/>
                          </a:solidFill>
                          <a:latin typeface="Century Gothic" panose="020B0502020202020204" pitchFamily="34" charset="0"/>
                        </a:rPr>
                        <a:t> an after school club</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Learn to 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30258">
                <a:tc>
                  <a:txBody>
                    <a:bodyPr/>
                    <a:lstStyle/>
                    <a:p>
                      <a:pPr algn="ctr"/>
                      <a:r>
                        <a:rPr lang="en-GB" sz="1200" b="0" dirty="0">
                          <a:solidFill>
                            <a:schemeClr val="tx1"/>
                          </a:solidFill>
                          <a:latin typeface="Century Gothic" panose="020B0502020202020204" pitchFamily="34" charset="0"/>
                        </a:rPr>
                        <a:t>Use computers to create your own 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Learn First 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Improve</a:t>
                      </a:r>
                      <a:r>
                        <a:rPr lang="en-GB" sz="1200" b="0" baseline="0" dirty="0">
                          <a:solidFill>
                            <a:schemeClr val="tx1"/>
                          </a:solidFill>
                          <a:latin typeface="Century Gothic" panose="020B0502020202020204" pitchFamily="34" charset="0"/>
                        </a:rPr>
                        <a:t> your singing</a:t>
                      </a:r>
                      <a:endParaRPr lang="en-GB"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530258">
                <a:tc>
                  <a:txBody>
                    <a:bodyPr/>
                    <a:lstStyle/>
                    <a:p>
                      <a:pPr algn="ctr"/>
                      <a:r>
                        <a:rPr lang="en-GB" sz="1200" b="0" dirty="0">
                          <a:solidFill>
                            <a:schemeClr val="tx1"/>
                          </a:solidFill>
                          <a:latin typeface="Century Gothic" panose="020B0502020202020204" pitchFamily="34" charset="0"/>
                        </a:rPr>
                        <a:t>Make new friends from other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Work as part of a 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Century Gothic" panose="020B0502020202020204" pitchFamily="34" charset="0"/>
                        </a:rPr>
                        <a:t>Try camping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77088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250167"/>
            <a:ext cx="5915025" cy="707366"/>
          </a:xfrm>
        </p:spPr>
        <p:txBody>
          <a:bodyPr/>
          <a:lstStyle/>
          <a:p>
            <a:pPr algn="ctr"/>
            <a:r>
              <a:rPr lang="en-GB" dirty="0" smtClean="0">
                <a:latin typeface="Century Gothic" pitchFamily="34" charset="0"/>
              </a:rPr>
              <a:t>Any other questions?</a:t>
            </a:r>
            <a:endParaRPr lang="en-GB" dirty="0">
              <a:latin typeface="Century Gothic" pitchFamily="34" charset="0"/>
            </a:endParaRPr>
          </a:p>
        </p:txBody>
      </p:sp>
      <p:sp>
        <p:nvSpPr>
          <p:cNvPr id="5" name="Rectangle 1"/>
          <p:cNvSpPr>
            <a:spLocks noChangeArrowheads="1"/>
          </p:cNvSpPr>
          <p:nvPr/>
        </p:nvSpPr>
        <p:spPr bwMode="auto">
          <a:xfrm>
            <a:off x="471488" y="41338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03804085"/>
              </p:ext>
            </p:extLst>
          </p:nvPr>
        </p:nvGraphicFramePr>
        <p:xfrm>
          <a:off x="345057" y="992035"/>
          <a:ext cx="6223445" cy="7934289"/>
        </p:xfrm>
        <a:graphic>
          <a:graphicData uri="http://schemas.openxmlformats.org/drawingml/2006/table">
            <a:tbl>
              <a:tblPr firstRow="1" bandRow="1">
                <a:tableStyleId>{93296810-A885-4BE3-A3E7-6D5BEEA58F35}</a:tableStyleId>
              </a:tblPr>
              <a:tblGrid>
                <a:gridCol w="1966822"/>
                <a:gridCol w="2070340"/>
                <a:gridCol w="2186283"/>
              </a:tblGrid>
              <a:tr h="500335">
                <a:tc>
                  <a:txBody>
                    <a:bodyPr/>
                    <a:lstStyle/>
                    <a:p>
                      <a:pPr algn="ctr"/>
                      <a:r>
                        <a:rPr lang="en-GB" dirty="0" smtClean="0">
                          <a:latin typeface="Century Gothic" pitchFamily="34" charset="0"/>
                        </a:rPr>
                        <a:t>Any other</a:t>
                      </a:r>
                      <a:r>
                        <a:rPr lang="en-GB" baseline="0" dirty="0" smtClean="0">
                          <a:latin typeface="Century Gothic" pitchFamily="34" charset="0"/>
                        </a:rPr>
                        <a:t> questions</a:t>
                      </a:r>
                      <a:endParaRPr lang="en-GB" dirty="0">
                        <a:latin typeface="Century Gothic" pitchFamily="34" charset="0"/>
                      </a:endParaRPr>
                    </a:p>
                  </a:txBody>
                  <a:tcPr/>
                </a:tc>
                <a:tc>
                  <a:txBody>
                    <a:bodyPr/>
                    <a:lstStyle/>
                    <a:p>
                      <a:pPr algn="ctr"/>
                      <a:r>
                        <a:rPr lang="en-GB" dirty="0" smtClean="0">
                          <a:latin typeface="Century Gothic" pitchFamily="34" charset="0"/>
                        </a:rPr>
                        <a:t>Best way to find out the answer </a:t>
                      </a:r>
                      <a:endParaRPr lang="en-GB" dirty="0">
                        <a:latin typeface="Century Gothic" pitchFamily="34" charset="0"/>
                      </a:endParaRPr>
                    </a:p>
                  </a:txBody>
                  <a:tcPr/>
                </a:tc>
                <a:tc>
                  <a:txBody>
                    <a:bodyPr/>
                    <a:lstStyle/>
                    <a:p>
                      <a:pPr algn="ctr"/>
                      <a:r>
                        <a:rPr lang="en-GB" dirty="0" smtClean="0">
                          <a:latin typeface="Century Gothic" pitchFamily="34" charset="0"/>
                        </a:rPr>
                        <a:t>Answer</a:t>
                      </a:r>
                      <a:endParaRPr lang="en-GB" dirty="0">
                        <a:latin typeface="Century Gothic" pitchFamily="34" charset="0"/>
                      </a:endParaRPr>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r h="675579">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41263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383910"/>
            <a:ext cx="6705600" cy="836969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0" y="272289"/>
            <a:ext cx="6705600" cy="1938992"/>
          </a:xfrm>
          <a:prstGeom prst="rect">
            <a:avLst/>
          </a:prstGeom>
        </p:spPr>
        <p:txBody>
          <a:bodyPr wrap="square">
            <a:spAutoFit/>
          </a:bodyPr>
          <a:lstStyle/>
          <a:p>
            <a:pPr algn="ctr"/>
            <a:r>
              <a:rPr lang="en-GB" sz="6000" dirty="0">
                <a:solidFill>
                  <a:srgbClr val="00B050"/>
                </a:solidFill>
                <a:effectLst>
                  <a:glow rad="38100">
                    <a:schemeClr val="accent1">
                      <a:alpha val="40000"/>
                    </a:schemeClr>
                  </a:glow>
                  <a:outerShdw blurRad="50800" dist="38100" dir="2700000" algn="tl" rotWithShape="0">
                    <a:prstClr val="black">
                      <a:alpha val="40000"/>
                    </a:prstClr>
                  </a:outerShdw>
                </a:effectLst>
              </a:rPr>
              <a:t>Notes…</a:t>
            </a:r>
          </a:p>
          <a:p>
            <a:pPr algn="ctr"/>
            <a:endParaRPr lang="en-GB" sz="6000" b="1" dirty="0">
              <a:solidFill>
                <a:srgbClr val="00B0F0"/>
              </a:solidFill>
              <a:latin typeface="Jokerman" panose="04090605060D06020702" pitchFamily="82" charset="0"/>
            </a:endParaRPr>
          </a:p>
        </p:txBody>
      </p:sp>
    </p:spTree>
    <p:extLst>
      <p:ext uri="{BB962C8B-B14F-4D97-AF65-F5344CB8AC3E}">
        <p14:creationId xmlns:p14="http://schemas.microsoft.com/office/powerpoint/2010/main" val="262410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5737" y="612475"/>
            <a:ext cx="6486525" cy="760154"/>
          </a:xfrm>
          <a:prstGeom prst="rect">
            <a:avLst/>
          </a:prstGeom>
        </p:spPr>
      </p:pic>
      <p:sp>
        <p:nvSpPr>
          <p:cNvPr id="11" name="TextBox 10"/>
          <p:cNvSpPr txBox="1"/>
          <p:nvPr/>
        </p:nvSpPr>
        <p:spPr>
          <a:xfrm>
            <a:off x="185737" y="1486552"/>
            <a:ext cx="2930687" cy="4708981"/>
          </a:xfrm>
          <a:prstGeom prst="rect">
            <a:avLst/>
          </a:prstGeom>
          <a:noFill/>
          <a:ln w="38100">
            <a:solidFill>
              <a:srgbClr val="00B050"/>
            </a:solidFill>
          </a:ln>
        </p:spPr>
        <p:txBody>
          <a:bodyPr wrap="square" rtlCol="0">
            <a:spAutoFit/>
          </a:bodyPr>
          <a:lstStyle/>
          <a:p>
            <a:pPr algn="ctr"/>
            <a:r>
              <a:rPr lang="en-GB" sz="2000" dirty="0">
                <a:latin typeface="Century Gothic" pitchFamily="34" charset="0"/>
              </a:rPr>
              <a:t>Moving from Primary to Secondary School is an exciting, but sometimes scary time! A new building, new rules, new teachers, new routines and new friends are just some of the changes you will experience but this booklet will help you get used to some of the routines and features of your new school!</a:t>
            </a:r>
          </a:p>
        </p:txBody>
      </p:sp>
      <p:sp>
        <p:nvSpPr>
          <p:cNvPr id="2" name="Rectangle 1"/>
          <p:cNvSpPr/>
          <p:nvPr/>
        </p:nvSpPr>
        <p:spPr>
          <a:xfrm>
            <a:off x="147730" y="6322585"/>
            <a:ext cx="6524531" cy="33999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b="1" dirty="0">
              <a:latin typeface="Ravie" panose="04040805050809020602" pitchFamily="82" charset="0"/>
            </a:endParaRPr>
          </a:p>
        </p:txBody>
      </p:sp>
      <p:sp>
        <p:nvSpPr>
          <p:cNvPr id="9" name="Rectangle 8"/>
          <p:cNvSpPr/>
          <p:nvPr/>
        </p:nvSpPr>
        <p:spPr>
          <a:xfrm>
            <a:off x="3267264" y="3676261"/>
            <a:ext cx="3404997" cy="2519272"/>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0" dirty="0">
              <a:latin typeface="Bahnschrift SemiBold SemiConden" panose="020B0502040204020203" pitchFamily="34" charset="0"/>
            </a:endParaRPr>
          </a:p>
        </p:txBody>
      </p:sp>
      <p:sp>
        <p:nvSpPr>
          <p:cNvPr id="10" name="Rectangle 9"/>
          <p:cNvSpPr/>
          <p:nvPr/>
        </p:nvSpPr>
        <p:spPr>
          <a:xfrm>
            <a:off x="3267263" y="1499681"/>
            <a:ext cx="3404997" cy="204952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Bahnschrift SemiBold SemiConden" panose="020B0502040204020203" pitchFamily="34" charset="0"/>
            </a:endParaRPr>
          </a:p>
        </p:txBody>
      </p:sp>
      <p:sp>
        <p:nvSpPr>
          <p:cNvPr id="7" name="TextBox 6"/>
          <p:cNvSpPr txBox="1"/>
          <p:nvPr/>
        </p:nvSpPr>
        <p:spPr>
          <a:xfrm>
            <a:off x="3267264" y="1499681"/>
            <a:ext cx="3404996" cy="646331"/>
          </a:xfrm>
          <a:prstGeom prst="rect">
            <a:avLst/>
          </a:prstGeom>
          <a:noFill/>
        </p:spPr>
        <p:txBody>
          <a:bodyPr wrap="square" rtlCol="0">
            <a:spAutoFit/>
          </a:bodyPr>
          <a:lstStyle/>
          <a:p>
            <a:pPr algn="ctr"/>
            <a:r>
              <a:rPr lang="en-GB" dirty="0" smtClean="0">
                <a:latin typeface="Century Gothic" pitchFamily="34" charset="0"/>
                <a:cs typeface="Times New Roman" pitchFamily="18" charset="0"/>
              </a:rPr>
              <a:t>What do you already know about your new school</a:t>
            </a:r>
            <a:r>
              <a:rPr lang="en-GB" dirty="0" smtClean="0">
                <a:latin typeface="Century Gothic" pitchFamily="34" charset="0"/>
              </a:rPr>
              <a:t>?</a:t>
            </a:r>
            <a:endParaRPr lang="en-GB" dirty="0">
              <a:latin typeface="Century Gothic" pitchFamily="34" charset="0"/>
            </a:endParaRPr>
          </a:p>
        </p:txBody>
      </p:sp>
      <p:sp>
        <p:nvSpPr>
          <p:cNvPr id="13" name="TextBox 12"/>
          <p:cNvSpPr txBox="1"/>
          <p:nvPr/>
        </p:nvSpPr>
        <p:spPr>
          <a:xfrm>
            <a:off x="3267264" y="3676261"/>
            <a:ext cx="3404996" cy="923330"/>
          </a:xfrm>
          <a:prstGeom prst="rect">
            <a:avLst/>
          </a:prstGeom>
          <a:noFill/>
        </p:spPr>
        <p:txBody>
          <a:bodyPr wrap="square" rtlCol="0">
            <a:spAutoFit/>
          </a:bodyPr>
          <a:lstStyle/>
          <a:p>
            <a:pPr algn="ctr"/>
            <a:r>
              <a:rPr lang="en-GB" dirty="0" smtClean="0">
                <a:latin typeface="Century Gothic" pitchFamily="34" charset="0"/>
              </a:rPr>
              <a:t>Do you know anyone who already attends your new school?</a:t>
            </a:r>
            <a:endParaRPr lang="en-GB" dirty="0">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30" y="6370606"/>
            <a:ext cx="6373840" cy="3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802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2864" y="0"/>
            <a:ext cx="3857625" cy="619125"/>
          </a:xfrm>
          <a:prstGeom prst="rect">
            <a:avLst/>
          </a:prstGeom>
        </p:spPr>
      </p:pic>
      <p:sp>
        <p:nvSpPr>
          <p:cNvPr id="6" name="Rectangle 5"/>
          <p:cNvSpPr/>
          <p:nvPr/>
        </p:nvSpPr>
        <p:spPr>
          <a:xfrm>
            <a:off x="163674" y="783771"/>
            <a:ext cx="3844211" cy="4907902"/>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030823" y="783771"/>
            <a:ext cx="2617627" cy="5016758"/>
          </a:xfrm>
          <a:prstGeom prst="rect">
            <a:avLst/>
          </a:prstGeom>
          <a:noFill/>
        </p:spPr>
        <p:txBody>
          <a:bodyPr wrap="square" rtlCol="0">
            <a:spAutoFit/>
          </a:bodyPr>
          <a:lstStyle/>
          <a:p>
            <a:r>
              <a:rPr lang="en-GB" sz="1600" dirty="0"/>
              <a:t>Name:</a:t>
            </a:r>
          </a:p>
          <a:p>
            <a:endParaRPr lang="en-GB" sz="1600" dirty="0"/>
          </a:p>
          <a:p>
            <a:endParaRPr lang="en-GB" sz="1600" dirty="0"/>
          </a:p>
          <a:p>
            <a:r>
              <a:rPr lang="en-GB" sz="1600" dirty="0"/>
              <a:t>Birthday:</a:t>
            </a:r>
          </a:p>
          <a:p>
            <a:endParaRPr lang="en-GB" sz="1600" dirty="0"/>
          </a:p>
          <a:p>
            <a:endParaRPr lang="en-GB" sz="1600" dirty="0"/>
          </a:p>
          <a:p>
            <a:r>
              <a:rPr lang="en-GB" sz="1600" dirty="0"/>
              <a:t>My Primary School:</a:t>
            </a:r>
          </a:p>
          <a:p>
            <a:endParaRPr lang="en-GB" sz="1600" dirty="0"/>
          </a:p>
          <a:p>
            <a:endParaRPr lang="en-GB" sz="1600" dirty="0"/>
          </a:p>
          <a:p>
            <a:endParaRPr lang="en-GB" sz="1600" dirty="0"/>
          </a:p>
          <a:p>
            <a:endParaRPr lang="en-GB" sz="1600" dirty="0"/>
          </a:p>
          <a:p>
            <a:r>
              <a:rPr lang="en-GB" sz="1600" dirty="0"/>
              <a:t>Eye Colour:</a:t>
            </a:r>
          </a:p>
          <a:p>
            <a:endParaRPr lang="en-GB" sz="1600" dirty="0"/>
          </a:p>
          <a:p>
            <a:endParaRPr lang="en-GB" sz="1600" dirty="0"/>
          </a:p>
          <a:p>
            <a:r>
              <a:rPr lang="en-GB" sz="1600" dirty="0"/>
              <a:t>Hair Colour: </a:t>
            </a:r>
          </a:p>
          <a:p>
            <a:endParaRPr lang="en-GB" sz="1600" dirty="0"/>
          </a:p>
          <a:p>
            <a:endParaRPr lang="en-GB" sz="1600" dirty="0"/>
          </a:p>
          <a:p>
            <a:r>
              <a:rPr lang="en-GB" sz="1600" dirty="0"/>
              <a:t>Height:</a:t>
            </a: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69263158"/>
              </p:ext>
            </p:extLst>
          </p:nvPr>
        </p:nvGraphicFramePr>
        <p:xfrm>
          <a:off x="186612" y="5800529"/>
          <a:ext cx="6461838" cy="3972120"/>
        </p:xfrm>
        <a:graphic>
          <a:graphicData uri="http://schemas.openxmlformats.org/drawingml/2006/table">
            <a:tbl>
              <a:tblPr firstRow="1" bandRow="1">
                <a:tableStyleId>{5C22544A-7EE6-4342-B048-85BDC9FD1C3A}</a:tableStyleId>
              </a:tblPr>
              <a:tblGrid>
                <a:gridCol w="2194638">
                  <a:extLst>
                    <a:ext uri="{9D8B030D-6E8A-4147-A177-3AD203B41FA5}">
                      <a16:colId xmlns="" xmlns:a16="http://schemas.microsoft.com/office/drawing/2014/main" val="20000"/>
                    </a:ext>
                  </a:extLst>
                </a:gridCol>
                <a:gridCol w="4267200">
                  <a:extLst>
                    <a:ext uri="{9D8B030D-6E8A-4147-A177-3AD203B41FA5}">
                      <a16:colId xmlns="" xmlns:a16="http://schemas.microsoft.com/office/drawing/2014/main" val="20001"/>
                    </a:ext>
                  </a:extLst>
                </a:gridCol>
              </a:tblGrid>
              <a:tr h="496515">
                <a:tc>
                  <a:txBody>
                    <a:bodyPr/>
                    <a:lstStyle/>
                    <a:p>
                      <a:pPr algn="l"/>
                      <a:r>
                        <a:rPr lang="en-GB" sz="1200" b="1" dirty="0">
                          <a:solidFill>
                            <a:schemeClr val="tx1"/>
                          </a:solidFill>
                          <a:latin typeface="Century Gothic" panose="020B0502020202020204" pitchFamily="34" charset="0"/>
                        </a:rPr>
                        <a:t>Favourite</a:t>
                      </a:r>
                      <a:r>
                        <a:rPr lang="en-GB" sz="1200" b="1" baseline="0" dirty="0">
                          <a:solidFill>
                            <a:schemeClr val="tx1"/>
                          </a:solidFill>
                          <a:latin typeface="Century Gothic" panose="020B0502020202020204" pitchFamily="34" charset="0"/>
                        </a:rPr>
                        <a:t> Colour</a:t>
                      </a:r>
                      <a:endParaRPr lang="en-GB" sz="1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96515">
                <a:tc>
                  <a:txBody>
                    <a:bodyPr/>
                    <a:lstStyle/>
                    <a:p>
                      <a:pPr algn="l"/>
                      <a:r>
                        <a:rPr lang="en-GB" sz="1200" b="1" dirty="0">
                          <a:solidFill>
                            <a:schemeClr val="tx1"/>
                          </a:solidFill>
                          <a:latin typeface="Century Gothic" panose="020B0502020202020204" pitchFamily="34" charset="0"/>
                        </a:rPr>
                        <a:t>Favourite</a:t>
                      </a:r>
                      <a:r>
                        <a:rPr lang="en-GB" sz="1200" b="1" baseline="0" dirty="0">
                          <a:solidFill>
                            <a:schemeClr val="tx1"/>
                          </a:solidFill>
                          <a:latin typeface="Century Gothic" panose="020B0502020202020204" pitchFamily="34" charset="0"/>
                        </a:rPr>
                        <a:t> Animal</a:t>
                      </a:r>
                      <a:endParaRPr lang="en-GB" sz="1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96515">
                <a:tc>
                  <a:txBody>
                    <a:bodyPr/>
                    <a:lstStyle/>
                    <a:p>
                      <a:pPr algn="l"/>
                      <a:r>
                        <a:rPr lang="en-GB" sz="1200" b="1" dirty="0">
                          <a:solidFill>
                            <a:schemeClr val="tx1"/>
                          </a:solidFill>
                          <a:latin typeface="Century Gothic" panose="020B0502020202020204" pitchFamily="34" charset="0"/>
                        </a:rPr>
                        <a:t>If I could have a superpower,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96515">
                <a:tc>
                  <a:txBody>
                    <a:bodyPr/>
                    <a:lstStyle/>
                    <a:p>
                      <a:pPr algn="l"/>
                      <a:r>
                        <a:rPr lang="en-GB" sz="1200" b="1" dirty="0">
                          <a:solidFill>
                            <a:schemeClr val="tx1"/>
                          </a:solidFill>
                          <a:latin typeface="Century Gothic" panose="020B0502020202020204" pitchFamily="34" charset="0"/>
                        </a:rPr>
                        <a:t>Favourite</a:t>
                      </a:r>
                      <a:r>
                        <a:rPr lang="en-GB" sz="1200" b="1" baseline="0" dirty="0">
                          <a:solidFill>
                            <a:schemeClr val="tx1"/>
                          </a:solidFill>
                          <a:latin typeface="Century Gothic" panose="020B0502020202020204" pitchFamily="34" charset="0"/>
                        </a:rPr>
                        <a:t> School Subject</a:t>
                      </a:r>
                      <a:endParaRPr lang="en-GB" sz="1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96515">
                <a:tc>
                  <a:txBody>
                    <a:bodyPr/>
                    <a:lstStyle/>
                    <a:p>
                      <a:pPr algn="l"/>
                      <a:r>
                        <a:rPr lang="en-GB" sz="1200" b="1" dirty="0">
                          <a:solidFill>
                            <a:schemeClr val="tx1"/>
                          </a:solidFill>
                          <a:latin typeface="Century Gothic" panose="020B0502020202020204" pitchFamily="34" charset="0"/>
                        </a:rPr>
                        <a:t>Best</a:t>
                      </a:r>
                      <a:r>
                        <a:rPr lang="en-GB" sz="1200" b="1" baseline="0" dirty="0">
                          <a:solidFill>
                            <a:schemeClr val="tx1"/>
                          </a:solidFill>
                          <a:latin typeface="Century Gothic" panose="020B0502020202020204" pitchFamily="34" charset="0"/>
                        </a:rPr>
                        <a:t> place I’ve ever been to…</a:t>
                      </a:r>
                      <a:endParaRPr lang="en-GB" sz="1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96515">
                <a:tc>
                  <a:txBody>
                    <a:bodyPr/>
                    <a:lstStyle/>
                    <a:p>
                      <a:pPr algn="l"/>
                      <a:r>
                        <a:rPr lang="en-GB" sz="1200" b="1" dirty="0">
                          <a:solidFill>
                            <a:schemeClr val="tx1"/>
                          </a:solidFill>
                          <a:latin typeface="Century Gothic" panose="020B0502020202020204" pitchFamily="34" charset="0"/>
                        </a:rPr>
                        <a:t>Dream</a:t>
                      </a:r>
                      <a:r>
                        <a:rPr lang="en-GB" sz="1200" b="1" baseline="0" dirty="0">
                          <a:solidFill>
                            <a:schemeClr val="tx1"/>
                          </a:solidFill>
                          <a:latin typeface="Century Gothic" panose="020B0502020202020204" pitchFamily="34" charset="0"/>
                        </a:rPr>
                        <a:t> country to visit…</a:t>
                      </a:r>
                      <a:endParaRPr lang="en-GB" sz="1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96515">
                <a:tc>
                  <a:txBody>
                    <a:bodyPr/>
                    <a:lstStyle/>
                    <a:p>
                      <a:pPr algn="l"/>
                      <a:r>
                        <a:rPr lang="en-GB" sz="1200" b="1" dirty="0">
                          <a:solidFill>
                            <a:schemeClr val="tx1"/>
                          </a:solidFill>
                          <a:latin typeface="Century Gothic" panose="020B0502020202020204" pitchFamily="34" charset="0"/>
                        </a:rPr>
                        <a:t>If I could travel back in time, I’d go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96515">
                <a:tc>
                  <a:txBody>
                    <a:bodyPr/>
                    <a:lstStyle/>
                    <a:p>
                      <a:pPr algn="l"/>
                      <a:r>
                        <a:rPr lang="en-GB" sz="1200" b="1" dirty="0">
                          <a:solidFill>
                            <a:schemeClr val="tx1"/>
                          </a:solidFill>
                          <a:latin typeface="Century Gothic" panose="020B0502020202020204" pitchFamily="34" charset="0"/>
                        </a:rPr>
                        <a:t>My</a:t>
                      </a:r>
                      <a:r>
                        <a:rPr lang="en-GB" sz="1200" b="1" baseline="0" dirty="0">
                          <a:solidFill>
                            <a:schemeClr val="tx1"/>
                          </a:solidFill>
                          <a:latin typeface="Century Gothic" panose="020B0502020202020204" pitchFamily="34" charset="0"/>
                        </a:rPr>
                        <a:t> dream job is…</a:t>
                      </a:r>
                      <a:endParaRPr lang="en-GB" sz="12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9" name="TextBox 8"/>
          <p:cNvSpPr txBox="1"/>
          <p:nvPr/>
        </p:nvSpPr>
        <p:spPr>
          <a:xfrm>
            <a:off x="186612" y="783771"/>
            <a:ext cx="3314700" cy="307777"/>
          </a:xfrm>
          <a:prstGeom prst="rect">
            <a:avLst/>
          </a:prstGeom>
          <a:noFill/>
        </p:spPr>
        <p:txBody>
          <a:bodyPr wrap="square" rtlCol="0">
            <a:spAutoFit/>
          </a:bodyPr>
          <a:lstStyle/>
          <a:p>
            <a:r>
              <a:rPr lang="en-GB" sz="1400" dirty="0"/>
              <a:t>Draw a self portrait here.</a:t>
            </a:r>
          </a:p>
        </p:txBody>
      </p:sp>
    </p:spTree>
    <p:extLst>
      <p:ext uri="{BB962C8B-B14F-4D97-AF65-F5344CB8AC3E}">
        <p14:creationId xmlns:p14="http://schemas.microsoft.com/office/powerpoint/2010/main" val="1434338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52400" y="171450"/>
            <a:ext cx="6496050" cy="95631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p:cNvSpPr txBox="1"/>
          <p:nvPr/>
        </p:nvSpPr>
        <p:spPr>
          <a:xfrm>
            <a:off x="152400" y="171450"/>
            <a:ext cx="6459141" cy="2616101"/>
          </a:xfrm>
          <a:prstGeom prst="rect">
            <a:avLst/>
          </a:prstGeom>
          <a:noFill/>
        </p:spPr>
        <p:txBody>
          <a:bodyPr wrap="square" rtlCol="0">
            <a:spAutoFit/>
          </a:bodyPr>
          <a:lstStyle/>
          <a:p>
            <a:pPr algn="ctr"/>
            <a:r>
              <a:rPr lang="en-GB" sz="3600" dirty="0" smtClean="0">
                <a:latin typeface="Century Gothic" pitchFamily="34" charset="0"/>
              </a:rPr>
              <a:t>A solution – focused approach</a:t>
            </a:r>
          </a:p>
          <a:p>
            <a:pPr algn="ctr"/>
            <a:endParaRPr lang="en-GB" sz="3600" dirty="0">
              <a:latin typeface="Century Gothic" pitchFamily="34" charset="0"/>
            </a:endParaRPr>
          </a:p>
          <a:p>
            <a:pPr algn="ctr"/>
            <a:r>
              <a:rPr lang="en-GB" sz="1400" dirty="0" smtClean="0">
                <a:latin typeface="Century Gothic" pitchFamily="34" charset="0"/>
              </a:rPr>
              <a:t>Think about something that worries you about moving to secondary school</a:t>
            </a:r>
          </a:p>
          <a:p>
            <a:pPr algn="ctr"/>
            <a:endParaRPr lang="en-GB" sz="1400" dirty="0">
              <a:latin typeface="Century Gothic" pitchFamily="34" charset="0"/>
            </a:endParaRPr>
          </a:p>
          <a:p>
            <a:pPr algn="ctr"/>
            <a:endParaRPr lang="en-GB" sz="1400" dirty="0">
              <a:latin typeface="Century Gothic" pitchFamily="34" charset="0"/>
            </a:endParaRPr>
          </a:p>
        </p:txBody>
      </p:sp>
      <p:pic>
        <p:nvPicPr>
          <p:cNvPr id="412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76500"/>
            <a:ext cx="56864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319177" y="5037826"/>
            <a:ext cx="6167887" cy="461665"/>
          </a:xfrm>
          <a:prstGeom prst="rect">
            <a:avLst/>
          </a:prstGeom>
          <a:noFill/>
        </p:spPr>
        <p:txBody>
          <a:bodyPr wrap="square" rtlCol="0">
            <a:spAutoFit/>
          </a:bodyPr>
          <a:lstStyle/>
          <a:p>
            <a:endParaRPr lang="en-GB" sz="1200" dirty="0" smtClean="0">
              <a:latin typeface="Century Gothic" pitchFamily="34" charset="0"/>
            </a:endParaRPr>
          </a:p>
          <a:p>
            <a:endParaRPr lang="en-GB" sz="1200" dirty="0">
              <a:latin typeface="Century Gothic" pitchFamily="34" charset="0"/>
            </a:endParaRPr>
          </a:p>
        </p:txBody>
      </p:sp>
      <p:sp>
        <p:nvSpPr>
          <p:cNvPr id="59" name="Rectangle 58"/>
          <p:cNvSpPr/>
          <p:nvPr/>
        </p:nvSpPr>
        <p:spPr>
          <a:xfrm>
            <a:off x="152400" y="3798838"/>
            <a:ext cx="6496049" cy="5447645"/>
          </a:xfrm>
          <a:prstGeom prst="rect">
            <a:avLst/>
          </a:prstGeom>
        </p:spPr>
        <p:txBody>
          <a:bodyPr wrap="square">
            <a:spAutoFit/>
          </a:bodyPr>
          <a:lstStyle/>
          <a:p>
            <a:r>
              <a:rPr lang="en-GB" sz="1200" dirty="0">
                <a:latin typeface="Century Gothic" pitchFamily="34" charset="0"/>
              </a:rPr>
              <a:t>What is the worry? ________________________________________________________</a:t>
            </a:r>
          </a:p>
          <a:p>
            <a:r>
              <a:rPr lang="en-GB" sz="1200" dirty="0">
                <a:latin typeface="Century Gothic" pitchFamily="34" charset="0"/>
              </a:rPr>
              <a:t> </a:t>
            </a:r>
          </a:p>
          <a:p>
            <a:r>
              <a:rPr lang="en-GB" sz="1200" dirty="0">
                <a:latin typeface="Century Gothic" pitchFamily="34" charset="0"/>
              </a:rPr>
              <a:t>_______________________________________________________________________</a:t>
            </a:r>
          </a:p>
          <a:p>
            <a:r>
              <a:rPr lang="en-GB" sz="1200" dirty="0"/>
              <a:t> </a:t>
            </a:r>
          </a:p>
          <a:p>
            <a:r>
              <a:rPr lang="en-GB" sz="1200" dirty="0" smtClean="0">
                <a:latin typeface="Century Gothic" pitchFamily="34" charset="0"/>
              </a:rPr>
              <a:t>On </a:t>
            </a:r>
            <a:r>
              <a:rPr lang="en-GB" sz="1200" dirty="0">
                <a:latin typeface="Century Gothic" pitchFamily="34" charset="0"/>
              </a:rPr>
              <a:t>the scale of 0 to 10 how worried are you? ___________________________________</a:t>
            </a:r>
          </a:p>
          <a:p>
            <a:r>
              <a:rPr lang="en-GB" sz="1200" dirty="0">
                <a:latin typeface="Century Gothic" pitchFamily="34" charset="0"/>
              </a:rPr>
              <a:t> </a:t>
            </a:r>
          </a:p>
          <a:p>
            <a:r>
              <a:rPr lang="en-GB" sz="1200" dirty="0">
                <a:latin typeface="Century Gothic" pitchFamily="34" charset="0"/>
              </a:rPr>
              <a:t> </a:t>
            </a:r>
          </a:p>
          <a:p>
            <a:r>
              <a:rPr lang="en-GB" sz="1200" dirty="0">
                <a:latin typeface="Century Gothic" pitchFamily="34" charset="0"/>
              </a:rPr>
              <a:t>Think of a time when you have been worried before ______________________________</a:t>
            </a:r>
          </a:p>
          <a:p>
            <a:r>
              <a:rPr lang="en-GB" sz="1200" dirty="0">
                <a:latin typeface="Century Gothic" pitchFamily="34" charset="0"/>
              </a:rPr>
              <a:t> </a:t>
            </a:r>
          </a:p>
          <a:p>
            <a:r>
              <a:rPr lang="en-GB" sz="1200" dirty="0">
                <a:latin typeface="Century Gothic" pitchFamily="34" charset="0"/>
              </a:rPr>
              <a:t>_______________________________________________________________________</a:t>
            </a:r>
          </a:p>
          <a:p>
            <a:r>
              <a:rPr lang="en-GB" sz="1200" dirty="0">
                <a:latin typeface="Century Gothic" pitchFamily="34" charset="0"/>
              </a:rPr>
              <a:t> </a:t>
            </a:r>
          </a:p>
          <a:p>
            <a:r>
              <a:rPr lang="en-GB" sz="1200" dirty="0">
                <a:latin typeface="Century Gothic" pitchFamily="34" charset="0"/>
              </a:rPr>
              <a:t>What helped you move down the scale that time? _______________________________</a:t>
            </a:r>
          </a:p>
          <a:p>
            <a:r>
              <a:rPr lang="en-GB" sz="1200" dirty="0">
                <a:latin typeface="Century Gothic" pitchFamily="34" charset="0"/>
              </a:rPr>
              <a:t> </a:t>
            </a:r>
          </a:p>
          <a:p>
            <a:r>
              <a:rPr lang="en-GB" sz="1200" dirty="0">
                <a:latin typeface="Century Gothic" pitchFamily="34" charset="0"/>
              </a:rPr>
              <a:t>_______________________________________________________________________</a:t>
            </a:r>
          </a:p>
          <a:p>
            <a:r>
              <a:rPr lang="en-GB" sz="1200" dirty="0">
                <a:latin typeface="Century Gothic" pitchFamily="34" charset="0"/>
              </a:rPr>
              <a:t> </a:t>
            </a:r>
          </a:p>
          <a:p>
            <a:r>
              <a:rPr lang="en-GB" sz="1200" dirty="0">
                <a:latin typeface="Century Gothic" pitchFamily="34" charset="0"/>
              </a:rPr>
              <a:t>Where on the scale would you like to feel in a month, 6 months and in a year? </a:t>
            </a:r>
            <a:endParaRPr lang="en-GB" sz="1200" dirty="0" smtClean="0">
              <a:latin typeface="Century Gothic" pitchFamily="34" charset="0"/>
            </a:endParaRPr>
          </a:p>
          <a:p>
            <a:endParaRPr lang="en-GB" sz="1200" dirty="0">
              <a:latin typeface="Century Gothic" pitchFamily="34" charset="0"/>
            </a:endParaRPr>
          </a:p>
          <a:p>
            <a:r>
              <a:rPr lang="en-GB" sz="1200" dirty="0" smtClean="0">
                <a:latin typeface="Century Gothic" pitchFamily="34" charset="0"/>
              </a:rPr>
              <a:t>________________________________________________________________________________</a:t>
            </a:r>
            <a:endParaRPr lang="en-GB" sz="1200" dirty="0">
              <a:latin typeface="Century Gothic" pitchFamily="34" charset="0"/>
            </a:endParaRPr>
          </a:p>
          <a:p>
            <a:r>
              <a:rPr lang="en-GB" sz="1200" dirty="0">
                <a:latin typeface="Century Gothic" pitchFamily="34" charset="0"/>
              </a:rPr>
              <a:t> </a:t>
            </a:r>
          </a:p>
          <a:p>
            <a:r>
              <a:rPr lang="en-GB" sz="1200" dirty="0">
                <a:latin typeface="Century Gothic" pitchFamily="34" charset="0"/>
              </a:rPr>
              <a:t>What would help you move one point nearer? ___________________________________</a:t>
            </a:r>
          </a:p>
          <a:p>
            <a:r>
              <a:rPr lang="en-GB" sz="1200" dirty="0">
                <a:latin typeface="Century Gothic" pitchFamily="34" charset="0"/>
              </a:rPr>
              <a:t> </a:t>
            </a:r>
          </a:p>
          <a:p>
            <a:r>
              <a:rPr lang="en-GB" sz="1200" dirty="0">
                <a:latin typeface="Century Gothic" pitchFamily="34" charset="0"/>
              </a:rPr>
              <a:t>________________________________________________________________________</a:t>
            </a:r>
          </a:p>
          <a:p>
            <a:r>
              <a:rPr lang="en-GB" sz="1200" dirty="0">
                <a:latin typeface="Century Gothic" pitchFamily="34" charset="0"/>
              </a:rPr>
              <a:t> </a:t>
            </a:r>
          </a:p>
          <a:p>
            <a:r>
              <a:rPr lang="en-GB" sz="1200" dirty="0">
                <a:latin typeface="Century Gothic" pitchFamily="34" charset="0"/>
              </a:rPr>
              <a:t>What will have changed so you know you are less worried? ________________________</a:t>
            </a:r>
          </a:p>
          <a:p>
            <a:r>
              <a:rPr lang="en-GB" sz="1200" dirty="0">
                <a:latin typeface="Century Gothic" pitchFamily="34" charset="0"/>
              </a:rPr>
              <a:t> </a:t>
            </a:r>
          </a:p>
          <a:p>
            <a:r>
              <a:rPr lang="en-GB" sz="1200" dirty="0">
                <a:latin typeface="Century Gothic" pitchFamily="34" charset="0"/>
              </a:rPr>
              <a:t>________________________________________________________________________</a:t>
            </a:r>
          </a:p>
          <a:p>
            <a:endParaRPr lang="en-GB" dirty="0"/>
          </a:p>
          <a:p>
            <a:endParaRPr lang="en-GB" dirty="0"/>
          </a:p>
        </p:txBody>
      </p:sp>
    </p:spTree>
    <p:extLst>
      <p:ext uri="{BB962C8B-B14F-4D97-AF65-F5344CB8AC3E}">
        <p14:creationId xmlns:p14="http://schemas.microsoft.com/office/powerpoint/2010/main" val="147673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inding Road On A White Isolated Background Stock Illustr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02" y="1753724"/>
            <a:ext cx="5505058" cy="7307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63458" y="32104"/>
            <a:ext cx="4931085" cy="626935"/>
          </a:xfrm>
          <a:prstGeom prst="rect">
            <a:avLst/>
          </a:prstGeom>
        </p:spPr>
      </p:pic>
      <p:sp>
        <p:nvSpPr>
          <p:cNvPr id="6" name="Rectangle 5"/>
          <p:cNvSpPr/>
          <p:nvPr/>
        </p:nvSpPr>
        <p:spPr>
          <a:xfrm>
            <a:off x="152400" y="566072"/>
            <a:ext cx="6553200" cy="461665"/>
          </a:xfrm>
          <a:prstGeom prst="rect">
            <a:avLst/>
          </a:prstGeom>
        </p:spPr>
        <p:txBody>
          <a:bodyPr wrap="square">
            <a:spAutoFit/>
          </a:bodyPr>
          <a:lstStyle/>
          <a:p>
            <a:pPr algn="ctr"/>
            <a:r>
              <a:rPr lang="en-GB" sz="1200" dirty="0">
                <a:latin typeface="Century Gothic" pitchFamily="34" charset="0"/>
              </a:rPr>
              <a:t>Life is a journey! Think back through primary school and write down your favourite memories or events that have shaped you to become the amazing person you are!</a:t>
            </a:r>
          </a:p>
        </p:txBody>
      </p:sp>
      <p:pic>
        <p:nvPicPr>
          <p:cNvPr id="8" name="Picture 7"/>
          <p:cNvPicPr>
            <a:picLocks noChangeAspect="1"/>
          </p:cNvPicPr>
          <p:nvPr/>
        </p:nvPicPr>
        <p:blipFill rotWithShape="1">
          <a:blip r:embed="rId4"/>
          <a:srcRect l="51826" t="49531" r="24446" b="2850"/>
          <a:stretch/>
        </p:blipFill>
        <p:spPr>
          <a:xfrm>
            <a:off x="5628901" y="1606318"/>
            <a:ext cx="1125473" cy="1080000"/>
          </a:xfrm>
          <a:prstGeom prst="rect">
            <a:avLst/>
          </a:prstGeom>
        </p:spPr>
      </p:pic>
      <p:pic>
        <p:nvPicPr>
          <p:cNvPr id="10" name="Picture 9"/>
          <p:cNvPicPr>
            <a:picLocks noChangeAspect="1"/>
          </p:cNvPicPr>
          <p:nvPr/>
        </p:nvPicPr>
        <p:blipFill rotWithShape="1">
          <a:blip r:embed="rId4"/>
          <a:srcRect l="51826" t="49531" r="24446" b="2850"/>
          <a:stretch/>
        </p:blipFill>
        <p:spPr>
          <a:xfrm>
            <a:off x="4820680" y="3071317"/>
            <a:ext cx="1125473" cy="1080000"/>
          </a:xfrm>
          <a:prstGeom prst="rect">
            <a:avLst/>
          </a:prstGeom>
        </p:spPr>
      </p:pic>
      <p:pic>
        <p:nvPicPr>
          <p:cNvPr id="11" name="Picture 10"/>
          <p:cNvPicPr>
            <a:picLocks noChangeAspect="1"/>
          </p:cNvPicPr>
          <p:nvPr/>
        </p:nvPicPr>
        <p:blipFill rotWithShape="1">
          <a:blip r:embed="rId4"/>
          <a:srcRect l="51826" t="49531" r="24446" b="2850"/>
          <a:stretch/>
        </p:blipFill>
        <p:spPr>
          <a:xfrm>
            <a:off x="1536058" y="3595297"/>
            <a:ext cx="1125473" cy="1080000"/>
          </a:xfrm>
          <a:prstGeom prst="rect">
            <a:avLst/>
          </a:prstGeom>
        </p:spPr>
      </p:pic>
      <p:pic>
        <p:nvPicPr>
          <p:cNvPr id="12" name="Picture 11"/>
          <p:cNvPicPr>
            <a:picLocks noChangeAspect="1"/>
          </p:cNvPicPr>
          <p:nvPr/>
        </p:nvPicPr>
        <p:blipFill rotWithShape="1">
          <a:blip r:embed="rId4"/>
          <a:srcRect l="51826" t="49531" r="24446" b="2850"/>
          <a:stretch/>
        </p:blipFill>
        <p:spPr>
          <a:xfrm>
            <a:off x="4674608" y="4782690"/>
            <a:ext cx="1125473" cy="1080000"/>
          </a:xfrm>
          <a:prstGeom prst="rect">
            <a:avLst/>
          </a:prstGeom>
        </p:spPr>
      </p:pic>
      <p:pic>
        <p:nvPicPr>
          <p:cNvPr id="13" name="Picture 12"/>
          <p:cNvPicPr>
            <a:picLocks noChangeAspect="1"/>
          </p:cNvPicPr>
          <p:nvPr/>
        </p:nvPicPr>
        <p:blipFill rotWithShape="1">
          <a:blip r:embed="rId4"/>
          <a:srcRect l="51826" t="49531" r="24446" b="2850"/>
          <a:stretch/>
        </p:blipFill>
        <p:spPr>
          <a:xfrm>
            <a:off x="2866263" y="6713579"/>
            <a:ext cx="1125473" cy="1080000"/>
          </a:xfrm>
          <a:prstGeom prst="rect">
            <a:avLst/>
          </a:prstGeom>
        </p:spPr>
      </p:pic>
      <p:pic>
        <p:nvPicPr>
          <p:cNvPr id="14" name="Picture 13"/>
          <p:cNvPicPr>
            <a:picLocks noChangeAspect="1"/>
          </p:cNvPicPr>
          <p:nvPr/>
        </p:nvPicPr>
        <p:blipFill rotWithShape="1">
          <a:blip r:embed="rId4"/>
          <a:srcRect l="51826" t="49531" r="24446" b="2850"/>
          <a:stretch/>
        </p:blipFill>
        <p:spPr>
          <a:xfrm>
            <a:off x="471488" y="7911577"/>
            <a:ext cx="1125473" cy="1080000"/>
          </a:xfrm>
          <a:prstGeom prst="rect">
            <a:avLst/>
          </a:prstGeom>
        </p:spPr>
      </p:pic>
    </p:spTree>
    <p:extLst>
      <p:ext uri="{BB962C8B-B14F-4D97-AF65-F5344CB8AC3E}">
        <p14:creationId xmlns:p14="http://schemas.microsoft.com/office/powerpoint/2010/main" val="259243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536029"/>
            <a:ext cx="5829300" cy="1828800"/>
          </a:xfrm>
        </p:spPr>
        <p:txBody>
          <a:bodyPr>
            <a:normAutofit fontScale="90000"/>
          </a:bodyPr>
          <a:lstStyle/>
          <a:p>
            <a:r>
              <a:rPr lang="en-GB" b="1" dirty="0"/>
              <a:t>Going to Secondary School</a:t>
            </a:r>
            <a:br>
              <a:rPr lang="en-GB" b="1" dirty="0"/>
            </a:br>
            <a:r>
              <a:rPr lang="en-GB" b="1" dirty="0"/>
              <a:t>How do you feel?</a:t>
            </a:r>
            <a:br>
              <a:rPr lang="en-GB" b="1" dirty="0"/>
            </a:br>
            <a:endParaRPr lang="en-GB" dirty="0"/>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110359" y="110359"/>
            <a:ext cx="6589986" cy="9632731"/>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10359" y="110359"/>
            <a:ext cx="6589986" cy="4124206"/>
          </a:xfrm>
          <a:prstGeom prst="rect">
            <a:avLst/>
          </a:prstGeom>
          <a:noFill/>
        </p:spPr>
        <p:txBody>
          <a:bodyPr wrap="square" rtlCol="0">
            <a:spAutoFit/>
          </a:bodyPr>
          <a:lstStyle/>
          <a:p>
            <a:pPr algn="ctr"/>
            <a:r>
              <a:rPr lang="en-GB" sz="4400" b="1" dirty="0"/>
              <a:t>Going to Secondary School</a:t>
            </a:r>
          </a:p>
          <a:p>
            <a:pPr algn="ctr"/>
            <a:r>
              <a:rPr lang="en-GB" sz="4400" b="1" dirty="0"/>
              <a:t>How do you feel</a:t>
            </a:r>
            <a:r>
              <a:rPr lang="en-GB" sz="4400" b="1" dirty="0" smtClean="0"/>
              <a:t>?</a:t>
            </a:r>
          </a:p>
          <a:p>
            <a:endParaRPr lang="en-GB" sz="1600" dirty="0" smtClean="0"/>
          </a:p>
          <a:p>
            <a:r>
              <a:rPr lang="en-GB" sz="1400" dirty="0" smtClean="0">
                <a:latin typeface="Century Gothic" pitchFamily="34" charset="0"/>
              </a:rPr>
              <a:t>These </a:t>
            </a:r>
            <a:r>
              <a:rPr lang="en-GB" sz="1400" dirty="0">
                <a:latin typeface="Century Gothic" pitchFamily="34" charset="0"/>
              </a:rPr>
              <a:t>could be useful to think about when you think about changing school.</a:t>
            </a:r>
          </a:p>
          <a:p>
            <a:r>
              <a:rPr lang="en-GB" sz="1400" dirty="0">
                <a:latin typeface="Century Gothic" pitchFamily="34" charset="0"/>
              </a:rPr>
              <a:t> </a:t>
            </a:r>
          </a:p>
          <a:p>
            <a:r>
              <a:rPr lang="en-GB" sz="1400" dirty="0">
                <a:latin typeface="Century Gothic" pitchFamily="34" charset="0"/>
              </a:rPr>
              <a:t>Use two different coloured highlighters, highlight the phrases that you are looking forward to in one colour; use a different colour for those you are worried about.  Or cut them out and stick them into the boxes on the next page</a:t>
            </a:r>
            <a:r>
              <a:rPr lang="en-GB" sz="1400" dirty="0" smtClean="0">
                <a:latin typeface="Century Gothic" pitchFamily="34" charset="0"/>
              </a:rPr>
              <a:t>.</a:t>
            </a:r>
          </a:p>
          <a:p>
            <a:r>
              <a:rPr lang="en-GB" sz="1600" dirty="0"/>
              <a:t> </a:t>
            </a:r>
          </a:p>
          <a:p>
            <a:pPr algn="ctr"/>
            <a:endParaRPr lang="en-GB" sz="44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19" y="3157268"/>
            <a:ext cx="6428467" cy="642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188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103587"/>
            <a:ext cx="5829300" cy="709447"/>
          </a:xfrm>
        </p:spPr>
        <p:txBody>
          <a:bodyPr>
            <a:normAutofit fontScale="90000"/>
          </a:bodyPr>
          <a:lstStyle/>
          <a:p>
            <a:r>
              <a:rPr lang="en-GB" sz="1600" dirty="0">
                <a:latin typeface="+mn-lt"/>
              </a:rPr>
              <a:t>If you have cut out the phrases from the previous page, paste them into the appropriate box.</a:t>
            </a:r>
            <a:br>
              <a:rPr lang="en-GB" sz="1600" dirty="0">
                <a:latin typeface="+mn-lt"/>
              </a:rPr>
            </a:br>
            <a:r>
              <a:rPr lang="en-GB" sz="1600" dirty="0" smtClean="0">
                <a:latin typeface="+mn-lt"/>
              </a:rPr>
              <a:t/>
            </a:r>
            <a:br>
              <a:rPr lang="en-GB" sz="1600" dirty="0" smtClean="0">
                <a:latin typeface="+mn-lt"/>
              </a:rPr>
            </a:br>
            <a:r>
              <a:rPr lang="en-GB" sz="1600" dirty="0" smtClean="0">
                <a:latin typeface="+mn-lt"/>
              </a:rPr>
              <a:t/>
            </a:r>
            <a:br>
              <a:rPr lang="en-GB" sz="1600" dirty="0" smtClean="0">
                <a:latin typeface="+mn-lt"/>
              </a:rPr>
            </a:br>
            <a:endParaRPr lang="en-GB" sz="1600" dirty="0">
              <a:latin typeface="+mn-lt"/>
            </a:endParaRPr>
          </a:p>
        </p:txBody>
      </p:sp>
      <p:sp>
        <p:nvSpPr>
          <p:cNvPr id="3" name="Subtitle 2"/>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5476"/>
            <a:ext cx="6858000" cy="849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351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775" y="0"/>
            <a:ext cx="6648450" cy="59055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9894246"/>
              </p:ext>
            </p:extLst>
          </p:nvPr>
        </p:nvGraphicFramePr>
        <p:xfrm>
          <a:off x="104775" y="590550"/>
          <a:ext cx="6648450" cy="5323620"/>
        </p:xfrm>
        <a:graphic>
          <a:graphicData uri="http://schemas.openxmlformats.org/drawingml/2006/table">
            <a:tbl>
              <a:tblPr firstRow="1" bandRow="1">
                <a:tableStyleId>{5C22544A-7EE6-4342-B048-85BDC9FD1C3A}</a:tableStyleId>
              </a:tblPr>
              <a:tblGrid>
                <a:gridCol w="2258017">
                  <a:extLst>
                    <a:ext uri="{9D8B030D-6E8A-4147-A177-3AD203B41FA5}">
                      <a16:colId xmlns="" xmlns:a16="http://schemas.microsoft.com/office/drawing/2014/main" val="20000"/>
                    </a:ext>
                  </a:extLst>
                </a:gridCol>
                <a:gridCol w="4390433">
                  <a:extLst>
                    <a:ext uri="{9D8B030D-6E8A-4147-A177-3AD203B41FA5}">
                      <a16:colId xmlns="" xmlns:a16="http://schemas.microsoft.com/office/drawing/2014/main" val="20001"/>
                    </a:ext>
                  </a:extLst>
                </a:gridCol>
              </a:tblGrid>
              <a:tr h="496515">
                <a:tc>
                  <a:txBody>
                    <a:bodyPr/>
                    <a:lstStyle/>
                    <a:p>
                      <a:pPr algn="l"/>
                      <a:r>
                        <a:rPr lang="en-GB" b="1" dirty="0">
                          <a:solidFill>
                            <a:schemeClr val="tx1"/>
                          </a:solidFill>
                          <a:latin typeface="Century Gothic" panose="020B0502020202020204" pitchFamily="34" charset="0"/>
                        </a:rPr>
                        <a:t>Full Name of the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96515">
                <a:tc>
                  <a:txBody>
                    <a:bodyPr/>
                    <a:lstStyle/>
                    <a:p>
                      <a:pPr algn="l"/>
                      <a:r>
                        <a:rPr lang="en-GB" b="1" dirty="0">
                          <a:solidFill>
                            <a:schemeClr val="tx1"/>
                          </a:solidFill>
                          <a:latin typeface="Century Gothic" panose="020B0502020202020204" pitchFamily="34" charset="0"/>
                        </a:rPr>
                        <a:t>School 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96515">
                <a:tc>
                  <a:txBody>
                    <a:bodyPr/>
                    <a:lstStyle/>
                    <a:p>
                      <a:pPr algn="l"/>
                      <a:r>
                        <a:rPr lang="en-GB" b="1" dirty="0">
                          <a:solidFill>
                            <a:schemeClr val="tx1"/>
                          </a:solidFill>
                          <a:latin typeface="Century Gothic" panose="020B0502020202020204" pitchFamily="34" charset="0"/>
                        </a:rPr>
                        <a:t>School Telephone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96515">
                <a:tc>
                  <a:txBody>
                    <a:bodyPr/>
                    <a:lstStyle/>
                    <a:p>
                      <a:pPr algn="l"/>
                      <a:r>
                        <a:rPr lang="en-GB" b="1" dirty="0">
                          <a:solidFill>
                            <a:schemeClr val="tx1"/>
                          </a:solidFill>
                          <a:latin typeface="Century Gothic" panose="020B0502020202020204" pitchFamily="34" charset="0"/>
                        </a:rPr>
                        <a:t>Name of the Head Teacher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96515">
                <a:tc>
                  <a:txBody>
                    <a:bodyPr/>
                    <a:lstStyle/>
                    <a:p>
                      <a:pPr algn="l"/>
                      <a:r>
                        <a:rPr lang="en-GB" b="1" dirty="0">
                          <a:solidFill>
                            <a:schemeClr val="tx1"/>
                          </a:solidFill>
                          <a:latin typeface="Century Gothic" panose="020B0502020202020204" pitchFamily="34" charset="0"/>
                        </a:rPr>
                        <a:t>School</a:t>
                      </a:r>
                      <a:r>
                        <a:rPr lang="en-GB" b="1" baseline="0" dirty="0">
                          <a:solidFill>
                            <a:schemeClr val="tx1"/>
                          </a:solidFill>
                          <a:latin typeface="Century Gothic" panose="020B0502020202020204" pitchFamily="34" charset="0"/>
                        </a:rPr>
                        <a:t> Starts at</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96515">
                <a:tc>
                  <a:txBody>
                    <a:bodyPr/>
                    <a:lstStyle/>
                    <a:p>
                      <a:pPr algn="l"/>
                      <a:r>
                        <a:rPr lang="en-GB" b="1" dirty="0">
                          <a:solidFill>
                            <a:schemeClr val="tx1"/>
                          </a:solidFill>
                          <a:latin typeface="Century Gothic" panose="020B0502020202020204" pitchFamily="34" charset="0"/>
                        </a:rPr>
                        <a:t>School Finishes</a:t>
                      </a:r>
                      <a:r>
                        <a:rPr lang="en-GB" b="1" baseline="0" dirty="0">
                          <a:solidFill>
                            <a:schemeClr val="tx1"/>
                          </a:solidFill>
                          <a:latin typeface="Century Gothic" panose="020B0502020202020204" pitchFamily="34" charset="0"/>
                        </a:rPr>
                        <a:t> at</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96515">
                <a:tc>
                  <a:txBody>
                    <a:bodyPr/>
                    <a:lstStyle/>
                    <a:p>
                      <a:pPr algn="l"/>
                      <a:r>
                        <a:rPr lang="en-GB" b="1" dirty="0">
                          <a:solidFill>
                            <a:schemeClr val="tx1"/>
                          </a:solidFill>
                          <a:latin typeface="Century Gothic" panose="020B0502020202020204" pitchFamily="34" charset="0"/>
                        </a:rPr>
                        <a:t>I will get to school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96515">
                <a:tc>
                  <a:txBody>
                    <a:bodyPr/>
                    <a:lstStyle/>
                    <a:p>
                      <a:pPr algn="l"/>
                      <a:r>
                        <a:rPr lang="en-GB" b="1" dirty="0">
                          <a:solidFill>
                            <a:schemeClr val="tx1"/>
                          </a:solidFill>
                          <a:latin typeface="Century Gothic" panose="020B0502020202020204" pitchFamily="34" charset="0"/>
                        </a:rPr>
                        <a:t>How</a:t>
                      </a:r>
                      <a:r>
                        <a:rPr lang="en-GB" b="1" baseline="0" dirty="0">
                          <a:solidFill>
                            <a:schemeClr val="tx1"/>
                          </a:solidFill>
                          <a:latin typeface="Century Gothic" panose="020B0502020202020204" pitchFamily="34" charset="0"/>
                        </a:rPr>
                        <a:t> long will it take you to get to school?</a:t>
                      </a:r>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96515">
                <a:tc>
                  <a:txBody>
                    <a:bodyPr/>
                    <a:lstStyle/>
                    <a:p>
                      <a:pPr algn="l"/>
                      <a:r>
                        <a:rPr lang="en-GB" b="1" dirty="0">
                          <a:solidFill>
                            <a:schemeClr val="tx1"/>
                          </a:solidFill>
                          <a:latin typeface="Century Gothic" panose="020B0502020202020204" pitchFamily="34" charset="0"/>
                        </a:rPr>
                        <a:t>What time will you have to leave home?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
        <p:nvSpPr>
          <p:cNvPr id="9" name="TextBox 8"/>
          <p:cNvSpPr txBox="1"/>
          <p:nvPr/>
        </p:nvSpPr>
        <p:spPr>
          <a:xfrm>
            <a:off x="104775" y="5914170"/>
            <a:ext cx="6648450" cy="461665"/>
          </a:xfrm>
          <a:prstGeom prst="rect">
            <a:avLst/>
          </a:prstGeom>
          <a:noFill/>
        </p:spPr>
        <p:txBody>
          <a:bodyPr wrap="square" rtlCol="0">
            <a:spAutoFit/>
          </a:bodyPr>
          <a:lstStyle/>
          <a:p>
            <a:pPr algn="ctr"/>
            <a:r>
              <a:rPr lang="en-GB" sz="1200" dirty="0"/>
              <a:t>Draw an image that relates to your selected secondary school and then add 10 words around the image to describe your new school</a:t>
            </a:r>
          </a:p>
        </p:txBody>
      </p:sp>
      <p:sp>
        <p:nvSpPr>
          <p:cNvPr id="7" name="Rectangle 6"/>
          <p:cNvSpPr/>
          <p:nvPr/>
        </p:nvSpPr>
        <p:spPr>
          <a:xfrm>
            <a:off x="331076" y="6589986"/>
            <a:ext cx="6274675" cy="29481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lumMod val="95000"/>
                  </a:schemeClr>
                </a:solidFill>
                <a:latin typeface="Century Gothic" panose="020B0502020202020204" pitchFamily="34" charset="0"/>
              </a:rPr>
              <a:t>School image</a:t>
            </a:r>
          </a:p>
        </p:txBody>
      </p:sp>
    </p:spTree>
    <p:extLst>
      <p:ext uri="{BB962C8B-B14F-4D97-AF65-F5344CB8AC3E}">
        <p14:creationId xmlns:p14="http://schemas.microsoft.com/office/powerpoint/2010/main" val="371004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7577"/>
            <a:ext cx="6858000" cy="9202519"/>
          </a:xfrm>
          <a:prstGeom prst="rect">
            <a:avLst/>
          </a:prstGeom>
          <a:noFill/>
        </p:spPr>
        <p:txBody>
          <a:bodyPr wrap="square" rtlCol="0">
            <a:spAutoFit/>
          </a:bodyPr>
          <a:lstStyle/>
          <a:p>
            <a:pPr marL="285750" indent="-285750">
              <a:buFont typeface="Wingdings" panose="05000000000000000000" pitchFamily="2" charset="2"/>
              <a:buChar char="§"/>
            </a:pPr>
            <a:r>
              <a:rPr lang="en-GB" sz="1600" dirty="0">
                <a:latin typeface="Century Gothic" panose="020B0502020202020204" pitchFamily="34" charset="0"/>
              </a:rPr>
              <a:t>List 4 things you are most excited about moving to your selected school</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4 things you are a little worried/nervous about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4 things you would like to know about your selected school</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4 things that will help you when moving to selected school</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285750" indent="-285750">
              <a:buFont typeface="Wingdings" panose="05000000000000000000" pitchFamily="2" charset="2"/>
              <a:buChar char="§"/>
            </a:pPr>
            <a:r>
              <a:rPr lang="en-GB" sz="1600" dirty="0">
                <a:latin typeface="Century Gothic" panose="020B0502020202020204" pitchFamily="34" charset="0"/>
              </a:rPr>
              <a:t>List 4 differences between your primary school and selected school</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a:p>
            <a:pPr marL="800100" lvl="1" indent="-342900">
              <a:lnSpc>
                <a:spcPct val="150000"/>
              </a:lnSpc>
              <a:buFont typeface="+mj-lt"/>
              <a:buAutoNum type="arabicPeriod"/>
            </a:pPr>
            <a:r>
              <a:rPr lang="en-GB" sz="1600" dirty="0">
                <a:latin typeface="Century Gothic" panose="020B0502020202020204" pitchFamily="34" charset="0"/>
              </a:rPr>
              <a:t> </a:t>
            </a:r>
          </a:p>
        </p:txBody>
      </p:sp>
      <p:pic>
        <p:nvPicPr>
          <p:cNvPr id="2" name="Picture 1"/>
          <p:cNvPicPr>
            <a:picLocks noChangeAspect="1"/>
          </p:cNvPicPr>
          <p:nvPr/>
        </p:nvPicPr>
        <p:blipFill>
          <a:blip r:embed="rId2"/>
          <a:stretch>
            <a:fillRect/>
          </a:stretch>
        </p:blipFill>
        <p:spPr>
          <a:xfrm>
            <a:off x="652462" y="121802"/>
            <a:ext cx="5553075" cy="485775"/>
          </a:xfrm>
          <a:prstGeom prst="rect">
            <a:avLst/>
          </a:prstGeom>
        </p:spPr>
      </p:pic>
    </p:spTree>
    <p:extLst>
      <p:ext uri="{BB962C8B-B14F-4D97-AF65-F5344CB8AC3E}">
        <p14:creationId xmlns:p14="http://schemas.microsoft.com/office/powerpoint/2010/main" val="14743034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2044</TotalTime>
  <Words>1673</Words>
  <Application>Microsoft Office PowerPoint</Application>
  <PresentationFormat>A4 Paper (210x297 mm)</PresentationFormat>
  <Paragraphs>636</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Bahnschrift SemiBold SemiConden</vt:lpstr>
      <vt:lpstr>Calibri</vt:lpstr>
      <vt:lpstr>Calibri Light</vt:lpstr>
      <vt:lpstr>Century Gothic</vt:lpstr>
      <vt:lpstr>Comic Sans MS</vt:lpstr>
      <vt:lpstr>Jokerman</vt:lpstr>
      <vt:lpstr>Ravie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Going to Secondary School How do you feel? </vt:lpstr>
      <vt:lpstr>If you have cut out the phrases from the previous page, paste them into the appropriate box.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other questions?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Eloise Marner</dc:creator>
  <cp:lastModifiedBy>Gary Bryan</cp:lastModifiedBy>
  <cp:revision>48</cp:revision>
  <cp:lastPrinted>2020-04-24T11:51:16Z</cp:lastPrinted>
  <dcterms:created xsi:type="dcterms:W3CDTF">2020-04-09T12:00:21Z</dcterms:created>
  <dcterms:modified xsi:type="dcterms:W3CDTF">2020-05-18T08:20:20Z</dcterms:modified>
</cp:coreProperties>
</file>