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7" r:id="rId5"/>
    <p:sldId id="259" r:id="rId6"/>
    <p:sldId id="260" r:id="rId7"/>
    <p:sldId id="289" r:id="rId8"/>
    <p:sldId id="265" r:id="rId9"/>
    <p:sldId id="267" r:id="rId10"/>
    <p:sldId id="273" r:id="rId11"/>
    <p:sldId id="298" r:id="rId12"/>
    <p:sldId id="274" r:id="rId13"/>
    <p:sldId id="275" r:id="rId14"/>
    <p:sldId id="276" r:id="rId15"/>
    <p:sldId id="279" r:id="rId16"/>
    <p:sldId id="296" r:id="rId17"/>
    <p:sldId id="299" r:id="rId18"/>
    <p:sldId id="297" r:id="rId19"/>
    <p:sldId id="287" r:id="rId20"/>
    <p:sldId id="25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DC538-0761-CB3D-4FC5-93B28E51BCC1}" v="37" dt="2023-09-13T06:43:50.800"/>
    <p1510:client id="{3A494A81-E9C4-46CD-993B-77ACA1D0353C}" v="1" dt="2023-09-08T18:01:06.764"/>
    <p1510:client id="{A2F4FFBA-C991-D39A-09B7-A98AB9F8B190}" v="226" dt="2023-09-09T09:34:12.907"/>
    <p1510:client id="{C3697286-0142-42FD-8D21-320396E45A1C}" v="684" dt="2023-09-13T16:13:20.309"/>
    <p1510:client id="{E93C6DA5-2A28-0770-C457-1C6143025210}" v="3" dt="2023-09-10T19:48:29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1FBFB8-2B94-487F-B8AA-74B9A242DB1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D66AE40-C3B4-4B83-A485-A61342F88543}">
      <dgm:prSet/>
      <dgm:spPr/>
      <dgm:t>
        <a:bodyPr/>
        <a:lstStyle/>
        <a:p>
          <a:r>
            <a:rPr lang="en-GB"/>
            <a:t>Being at school every day is so important. Each week those children who have attended every day will have their names placed on a wheel and a winner selected to win a prize. </a:t>
          </a:r>
          <a:endParaRPr lang="en-US"/>
        </a:p>
      </dgm:t>
    </dgm:pt>
    <dgm:pt modelId="{59D18258-3C5B-432A-931F-9E3ED5FBAC53}" type="parTrans" cxnId="{92E40C96-CC60-4380-A854-98F1EFC33075}">
      <dgm:prSet/>
      <dgm:spPr/>
      <dgm:t>
        <a:bodyPr/>
        <a:lstStyle/>
        <a:p>
          <a:endParaRPr lang="en-US"/>
        </a:p>
      </dgm:t>
    </dgm:pt>
    <dgm:pt modelId="{46B66010-F497-4DBC-95E9-7852ED53EB9D}" type="sibTrans" cxnId="{92E40C96-CC60-4380-A854-98F1EFC33075}">
      <dgm:prSet/>
      <dgm:spPr/>
      <dgm:t>
        <a:bodyPr/>
        <a:lstStyle/>
        <a:p>
          <a:endParaRPr lang="en-US"/>
        </a:p>
      </dgm:t>
    </dgm:pt>
    <dgm:pt modelId="{C6F7B7C3-E142-4C15-B419-DF1BB44FDFA6}">
      <dgm:prSet/>
      <dgm:spPr/>
      <dgm:t>
        <a:bodyPr/>
        <a:lstStyle/>
        <a:p>
          <a:r>
            <a:rPr lang="en-GB"/>
            <a:t>Learning starts from the moment the children come through the door some being on time is also very important. </a:t>
          </a:r>
          <a:endParaRPr lang="en-US"/>
        </a:p>
      </dgm:t>
    </dgm:pt>
    <dgm:pt modelId="{1BC130E2-F1D7-4934-928B-806190B0B8FA}" type="parTrans" cxnId="{F1515F23-8049-4314-8C2D-FC71A943BF9C}">
      <dgm:prSet/>
      <dgm:spPr/>
      <dgm:t>
        <a:bodyPr/>
        <a:lstStyle/>
        <a:p>
          <a:endParaRPr lang="en-US"/>
        </a:p>
      </dgm:t>
    </dgm:pt>
    <dgm:pt modelId="{AB21C52C-1E77-44E2-B977-E618CAE148DD}" type="sibTrans" cxnId="{F1515F23-8049-4314-8C2D-FC71A943BF9C}">
      <dgm:prSet/>
      <dgm:spPr/>
      <dgm:t>
        <a:bodyPr/>
        <a:lstStyle/>
        <a:p>
          <a:endParaRPr lang="en-US"/>
        </a:p>
      </dgm:t>
    </dgm:pt>
    <dgm:pt modelId="{3EFF715B-F00B-46A8-8919-B888EA10AEF0}" type="pres">
      <dgm:prSet presAssocID="{BA1FBFB8-2B94-487F-B8AA-74B9A242DB17}" presName="root" presStyleCnt="0">
        <dgm:presLayoutVars>
          <dgm:dir/>
          <dgm:resizeHandles val="exact"/>
        </dgm:presLayoutVars>
      </dgm:prSet>
      <dgm:spPr/>
    </dgm:pt>
    <dgm:pt modelId="{E64E630E-FA34-4CFA-B8F9-D3CDEEA072B0}" type="pres">
      <dgm:prSet presAssocID="{5D66AE40-C3B4-4B83-A485-A61342F88543}" presName="compNode" presStyleCnt="0"/>
      <dgm:spPr/>
    </dgm:pt>
    <dgm:pt modelId="{A6CAC631-2649-4977-92A9-FE3DC9D53AD4}" type="pres">
      <dgm:prSet presAssocID="{5D66AE40-C3B4-4B83-A485-A61342F88543}" presName="bgRect" presStyleLbl="bgShp" presStyleIdx="0" presStyleCnt="2"/>
      <dgm:spPr/>
    </dgm:pt>
    <dgm:pt modelId="{B25DE0D4-C264-43D1-9151-174F8B1836FD}" type="pres">
      <dgm:prSet presAssocID="{5D66AE40-C3B4-4B83-A485-A61342F8854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3756812F-B064-46AF-9A60-4E78EC702AC1}" type="pres">
      <dgm:prSet presAssocID="{5D66AE40-C3B4-4B83-A485-A61342F88543}" presName="spaceRect" presStyleCnt="0"/>
      <dgm:spPr/>
    </dgm:pt>
    <dgm:pt modelId="{230D76F5-3C14-44D4-834B-0AE8B63C2303}" type="pres">
      <dgm:prSet presAssocID="{5D66AE40-C3B4-4B83-A485-A61342F88543}" presName="parTx" presStyleLbl="revTx" presStyleIdx="0" presStyleCnt="2">
        <dgm:presLayoutVars>
          <dgm:chMax val="0"/>
          <dgm:chPref val="0"/>
        </dgm:presLayoutVars>
      </dgm:prSet>
      <dgm:spPr/>
    </dgm:pt>
    <dgm:pt modelId="{4EF2884D-93B1-450C-9DCA-656E049B6A66}" type="pres">
      <dgm:prSet presAssocID="{46B66010-F497-4DBC-95E9-7852ED53EB9D}" presName="sibTrans" presStyleCnt="0"/>
      <dgm:spPr/>
    </dgm:pt>
    <dgm:pt modelId="{C3890690-6B08-4837-98D8-2CC79FDA73AC}" type="pres">
      <dgm:prSet presAssocID="{C6F7B7C3-E142-4C15-B419-DF1BB44FDFA6}" presName="compNode" presStyleCnt="0"/>
      <dgm:spPr/>
    </dgm:pt>
    <dgm:pt modelId="{AA610FE8-A2BC-440A-989B-6EE10335493C}" type="pres">
      <dgm:prSet presAssocID="{C6F7B7C3-E142-4C15-B419-DF1BB44FDFA6}" presName="bgRect" presStyleLbl="bgShp" presStyleIdx="1" presStyleCnt="2"/>
      <dgm:spPr/>
    </dgm:pt>
    <dgm:pt modelId="{C0C90362-8FDC-4DF0-8A56-0B736931C319}" type="pres">
      <dgm:prSet presAssocID="{C6F7B7C3-E142-4C15-B419-DF1BB44FDF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4A178B8-9336-4AC2-A6E3-99B2532CB423}" type="pres">
      <dgm:prSet presAssocID="{C6F7B7C3-E142-4C15-B419-DF1BB44FDFA6}" presName="spaceRect" presStyleCnt="0"/>
      <dgm:spPr/>
    </dgm:pt>
    <dgm:pt modelId="{B8D9BE9D-341B-4609-BFCF-C74A537038D3}" type="pres">
      <dgm:prSet presAssocID="{C6F7B7C3-E142-4C15-B419-DF1BB44FDFA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F0B8118-9076-4A29-8862-20EB8762D6FF}" type="presOf" srcId="{BA1FBFB8-2B94-487F-B8AA-74B9A242DB17}" destId="{3EFF715B-F00B-46A8-8919-B888EA10AEF0}" srcOrd="0" destOrd="0" presId="urn:microsoft.com/office/officeart/2018/2/layout/IconVerticalSolidList"/>
    <dgm:cxn modelId="{F1515F23-8049-4314-8C2D-FC71A943BF9C}" srcId="{BA1FBFB8-2B94-487F-B8AA-74B9A242DB17}" destId="{C6F7B7C3-E142-4C15-B419-DF1BB44FDFA6}" srcOrd="1" destOrd="0" parTransId="{1BC130E2-F1D7-4934-928B-806190B0B8FA}" sibTransId="{AB21C52C-1E77-44E2-B977-E618CAE148DD}"/>
    <dgm:cxn modelId="{2D432667-653D-4FDB-981A-0B7C4B525498}" type="presOf" srcId="{5D66AE40-C3B4-4B83-A485-A61342F88543}" destId="{230D76F5-3C14-44D4-834B-0AE8B63C2303}" srcOrd="0" destOrd="0" presId="urn:microsoft.com/office/officeart/2018/2/layout/IconVerticalSolidList"/>
    <dgm:cxn modelId="{907FB14A-2E4E-45C4-9CBB-AC2DED06ED7B}" type="presOf" srcId="{C6F7B7C3-E142-4C15-B419-DF1BB44FDFA6}" destId="{B8D9BE9D-341B-4609-BFCF-C74A537038D3}" srcOrd="0" destOrd="0" presId="urn:microsoft.com/office/officeart/2018/2/layout/IconVerticalSolidList"/>
    <dgm:cxn modelId="{92E40C96-CC60-4380-A854-98F1EFC33075}" srcId="{BA1FBFB8-2B94-487F-B8AA-74B9A242DB17}" destId="{5D66AE40-C3B4-4B83-A485-A61342F88543}" srcOrd="0" destOrd="0" parTransId="{59D18258-3C5B-432A-931F-9E3ED5FBAC53}" sibTransId="{46B66010-F497-4DBC-95E9-7852ED53EB9D}"/>
    <dgm:cxn modelId="{80F712F4-E221-4D42-868B-3154004E80BB}" type="presParOf" srcId="{3EFF715B-F00B-46A8-8919-B888EA10AEF0}" destId="{E64E630E-FA34-4CFA-B8F9-D3CDEEA072B0}" srcOrd="0" destOrd="0" presId="urn:microsoft.com/office/officeart/2018/2/layout/IconVerticalSolidList"/>
    <dgm:cxn modelId="{D7C6B9EF-A761-4DA9-8725-3D4E8B1B3ADF}" type="presParOf" srcId="{E64E630E-FA34-4CFA-B8F9-D3CDEEA072B0}" destId="{A6CAC631-2649-4977-92A9-FE3DC9D53AD4}" srcOrd="0" destOrd="0" presId="urn:microsoft.com/office/officeart/2018/2/layout/IconVerticalSolidList"/>
    <dgm:cxn modelId="{B55497CF-B198-454E-912B-E2565487A839}" type="presParOf" srcId="{E64E630E-FA34-4CFA-B8F9-D3CDEEA072B0}" destId="{B25DE0D4-C264-43D1-9151-174F8B1836FD}" srcOrd="1" destOrd="0" presId="urn:microsoft.com/office/officeart/2018/2/layout/IconVerticalSolidList"/>
    <dgm:cxn modelId="{79090435-7DEE-4630-BB69-B201626F339C}" type="presParOf" srcId="{E64E630E-FA34-4CFA-B8F9-D3CDEEA072B0}" destId="{3756812F-B064-46AF-9A60-4E78EC702AC1}" srcOrd="2" destOrd="0" presId="urn:microsoft.com/office/officeart/2018/2/layout/IconVerticalSolidList"/>
    <dgm:cxn modelId="{9C39FA86-0D46-4C58-83A2-1E2B49D751DB}" type="presParOf" srcId="{E64E630E-FA34-4CFA-B8F9-D3CDEEA072B0}" destId="{230D76F5-3C14-44D4-834B-0AE8B63C2303}" srcOrd="3" destOrd="0" presId="urn:microsoft.com/office/officeart/2018/2/layout/IconVerticalSolidList"/>
    <dgm:cxn modelId="{052A9E03-0480-4089-A988-26FDFDF9015D}" type="presParOf" srcId="{3EFF715B-F00B-46A8-8919-B888EA10AEF0}" destId="{4EF2884D-93B1-450C-9DCA-656E049B6A66}" srcOrd="1" destOrd="0" presId="urn:microsoft.com/office/officeart/2018/2/layout/IconVerticalSolidList"/>
    <dgm:cxn modelId="{FFA69929-A8EA-4B05-B436-EB45FD03CB4D}" type="presParOf" srcId="{3EFF715B-F00B-46A8-8919-B888EA10AEF0}" destId="{C3890690-6B08-4837-98D8-2CC79FDA73AC}" srcOrd="2" destOrd="0" presId="urn:microsoft.com/office/officeart/2018/2/layout/IconVerticalSolidList"/>
    <dgm:cxn modelId="{C0EAC8BE-ACA9-45B2-B491-A03C40D1291F}" type="presParOf" srcId="{C3890690-6B08-4837-98D8-2CC79FDA73AC}" destId="{AA610FE8-A2BC-440A-989B-6EE10335493C}" srcOrd="0" destOrd="0" presId="urn:microsoft.com/office/officeart/2018/2/layout/IconVerticalSolidList"/>
    <dgm:cxn modelId="{131ACC98-4B37-43E7-8631-A23ECD2BC026}" type="presParOf" srcId="{C3890690-6B08-4837-98D8-2CC79FDA73AC}" destId="{C0C90362-8FDC-4DF0-8A56-0B736931C319}" srcOrd="1" destOrd="0" presId="urn:microsoft.com/office/officeart/2018/2/layout/IconVerticalSolidList"/>
    <dgm:cxn modelId="{77AF08F6-DE41-4B73-8482-D530D783AB20}" type="presParOf" srcId="{C3890690-6B08-4837-98D8-2CC79FDA73AC}" destId="{44A178B8-9336-4AC2-A6E3-99B2532CB423}" srcOrd="2" destOrd="0" presId="urn:microsoft.com/office/officeart/2018/2/layout/IconVerticalSolidList"/>
    <dgm:cxn modelId="{73B74791-5CCB-4B5F-BA73-C05A094E68FF}" type="presParOf" srcId="{C3890690-6B08-4837-98D8-2CC79FDA73AC}" destId="{B8D9BE9D-341B-4609-BFCF-C74A537038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AC631-2649-4977-92A9-FE3DC9D53AD4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DE0D4-C264-43D1-9151-174F8B1836FD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D76F5-3C14-44D4-834B-0AE8B63C2303}">
      <dsp:nvSpPr>
        <dsp:cNvPr id="0" name=""/>
        <dsp:cNvSpPr/>
      </dsp:nvSpPr>
      <dsp:spPr>
        <a:xfrm>
          <a:off x="1418391" y="665190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Being at school every day is so important. Each week those children who have attended every day will have their names placed on a wheel and a winner selected to win a prize. </a:t>
          </a:r>
          <a:endParaRPr lang="en-US" sz="2300" kern="1200"/>
        </a:p>
      </dsp:txBody>
      <dsp:txXfrm>
        <a:off x="1418391" y="665190"/>
        <a:ext cx="8199741" cy="1228044"/>
      </dsp:txXfrm>
    </dsp:sp>
    <dsp:sp modelId="{AA610FE8-A2BC-440A-989B-6EE10335493C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90362-8FDC-4DF0-8A56-0B736931C319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9BE9D-341B-4609-BFCF-C74A537038D3}">
      <dsp:nvSpPr>
        <dsp:cNvPr id="0" name=""/>
        <dsp:cNvSpPr/>
      </dsp:nvSpPr>
      <dsp:spPr>
        <a:xfrm>
          <a:off x="1418391" y="2200246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Learning starts from the moment the children come through the door some being on time is also very important. </a:t>
          </a:r>
          <a:endParaRPr lang="en-US" sz="2300" kern="1200"/>
        </a:p>
      </dsp:txBody>
      <dsp:txXfrm>
        <a:off x="1418391" y="2200246"/>
        <a:ext cx="8199741" cy="1228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E0F63-A272-48B4-999C-3B0B2CFFE517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D871B-F48E-4A8F-A094-DE9CB22130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7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1A9A-D514-40F2-863F-CADE84B1DBB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75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91A9A-D514-40F2-863F-CADE84B1DBB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35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93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9324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40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38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030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99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68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8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21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8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6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73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0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E7FAE-4EFE-44BF-BCD0-6009D021A172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53267B-4BC3-43AB-A50A-C21F83B4F7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7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A7DED34-2571-2D2D-15A4-5446E163495A}"/>
              </a:ext>
            </a:extLst>
          </p:cNvPr>
          <p:cNvGrpSpPr/>
          <p:nvPr/>
        </p:nvGrpSpPr>
        <p:grpSpPr>
          <a:xfrm>
            <a:off x="291471" y="1592580"/>
            <a:ext cx="10927079" cy="3672840"/>
            <a:chOff x="767721" y="4995863"/>
            <a:chExt cx="10927079" cy="36728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0FB9FFF-7CA2-7AE0-9DFF-8B594B35F2C5}"/>
                </a:ext>
              </a:extLst>
            </p:cNvPr>
            <p:cNvSpPr/>
            <p:nvPr/>
          </p:nvSpPr>
          <p:spPr>
            <a:xfrm>
              <a:off x="767721" y="4995863"/>
              <a:ext cx="10927079" cy="3672840"/>
            </a:xfrm>
            <a:prstGeom prst="rect">
              <a:avLst/>
            </a:prstGeom>
            <a:solidFill>
              <a:srgbClr val="4E9D2D">
                <a:alpha val="4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4000" b="1" dirty="0">
                  <a:solidFill>
                    <a:schemeClr val="bg1"/>
                  </a:solidFill>
                  <a:latin typeface="Museo Sans 500"/>
                </a:rPr>
                <a:t>Welcome to Blossom Class</a:t>
              </a:r>
            </a:p>
            <a:p>
              <a:pPr algn="ctr"/>
              <a:r>
                <a:rPr lang="en-GB" sz="4000" b="1" dirty="0">
                  <a:solidFill>
                    <a:schemeClr val="bg1"/>
                  </a:solidFill>
                  <a:latin typeface="Museo Sans 500"/>
                </a:rPr>
                <a:t>Garden City Academy</a:t>
              </a:r>
              <a:endParaRPr lang="en-GB" sz="4000" b="1" dirty="0">
                <a:solidFill>
                  <a:schemeClr val="bg1"/>
                </a:solidFill>
                <a:latin typeface="Museo Sans 500" panose="02000000000000000000" pitchFamily="50" charset="0"/>
              </a:endParaRPr>
            </a:p>
          </p:txBody>
        </p:sp>
        <p:pic>
          <p:nvPicPr>
            <p:cNvPr id="7" name="Picture 6" descr="A close up of a sign&#10;&#10;Description generated with very high confidence">
              <a:extLst>
                <a:ext uri="{FF2B5EF4-FFF2-40B4-BE49-F238E27FC236}">
                  <a16:creationId xmlns:a16="http://schemas.microsoft.com/office/drawing/2014/main" id="{B40DA3EA-39D6-26BD-6197-F431D39D9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0160" y="6487342"/>
              <a:ext cx="1676400" cy="1143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2083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3656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395" y="958177"/>
            <a:ext cx="9606808" cy="50479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Museo Sans 100" panose="02000000000000000000" pitchFamily="50" charset="0"/>
            </a:endParaRPr>
          </a:p>
          <a:p>
            <a:r>
              <a:rPr lang="en-GB" sz="3200" dirty="0">
                <a:solidFill>
                  <a:schemeClr val="tx1"/>
                </a:solidFill>
                <a:latin typeface="Museo Sans 100" panose="02000000000000000000" pitchFamily="50" charset="0"/>
              </a:rPr>
              <a:t>English is taught following The Literacy Tree Scheme</a:t>
            </a:r>
          </a:p>
          <a:p>
            <a:r>
              <a:rPr lang="en-GB" sz="3200" dirty="0">
                <a:solidFill>
                  <a:schemeClr val="tx1"/>
                </a:solidFill>
                <a:latin typeface="Museo Sans 100" panose="02000000000000000000" pitchFamily="50" charset="0"/>
              </a:rPr>
              <a:t>All topics are based on a key text</a:t>
            </a:r>
            <a:endParaRPr lang="en-GB" sz="3200" dirty="0">
              <a:solidFill>
                <a:schemeClr val="tx1"/>
              </a:solidFill>
              <a:latin typeface="Museo Sans 100"/>
            </a:endParaRPr>
          </a:p>
          <a:p>
            <a:r>
              <a:rPr lang="en-GB" sz="3200" dirty="0">
                <a:solidFill>
                  <a:schemeClr val="tx1"/>
                </a:solidFill>
                <a:latin typeface="Museo Sans 100"/>
              </a:rPr>
              <a:t>Banded reading books will be changed weekly</a:t>
            </a:r>
            <a:endParaRPr lang="en-GB" sz="3200" dirty="0">
              <a:solidFill>
                <a:schemeClr val="tx1"/>
              </a:solidFill>
              <a:highlight>
                <a:srgbClr val="FFFF00"/>
              </a:highlight>
              <a:latin typeface="Museo Sans 100"/>
            </a:endParaRPr>
          </a:p>
          <a:p>
            <a:r>
              <a:rPr lang="en-GB" sz="3200" dirty="0">
                <a:solidFill>
                  <a:schemeClr val="tx1"/>
                </a:solidFill>
                <a:latin typeface="Museo Sans 100"/>
              </a:rPr>
              <a:t>Children will have the opportunity to change library books once a week</a:t>
            </a:r>
            <a:endParaRPr lang="en-GB" sz="3200" dirty="0">
              <a:solidFill>
                <a:schemeClr val="tx1"/>
              </a:solidFill>
              <a:latin typeface="Museo Sans 100" panose="02000000000000000000" pitchFamily="50" charset="0"/>
            </a:endParaRPr>
          </a:p>
          <a:p>
            <a:endParaRPr lang="en-GB" sz="3200" dirty="0">
              <a:solidFill>
                <a:schemeClr val="tx1"/>
              </a:solidFill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n-GB" sz="3200" dirty="0">
              <a:solidFill>
                <a:schemeClr val="tx1"/>
              </a:solidFill>
              <a:highlight>
                <a:srgbClr val="FFFF00"/>
              </a:highlight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05D82-C650-BEBC-7CAA-7611E815E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627" y="4540446"/>
            <a:ext cx="1686160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94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335" y="1053636"/>
            <a:ext cx="10128972" cy="5311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300" b="1" dirty="0">
                <a:solidFill>
                  <a:schemeClr val="tx1"/>
                </a:solidFill>
                <a:latin typeface="Museo Sans 100"/>
              </a:rPr>
              <a:t>Reading </a:t>
            </a:r>
            <a:endParaRPr lang="en-GB" sz="2300" dirty="0">
              <a:solidFill>
                <a:schemeClr val="tx1"/>
              </a:solidFill>
              <a:latin typeface="Museo Sans 100" panose="02000000000000000000" pitchFamily="50" charset="0"/>
            </a:endParaRP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We will teach children how to read through daily reading skills sessions.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An adult will listen to the children read individually every week. Each class also has a reading volunteer to assist with this.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Staff will keep a record of this in school.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We will be using planners this year, these need to be brought in to school every day.</a:t>
            </a:r>
          </a:p>
          <a:p>
            <a:pPr marL="0" indent="0">
              <a:buNone/>
            </a:pPr>
            <a:endParaRPr lang="en-GB" sz="2300" dirty="0">
              <a:solidFill>
                <a:schemeClr val="tx1"/>
              </a:solidFill>
              <a:latin typeface="Museo Sans 100"/>
              <a:cs typeface="Segoe UI"/>
            </a:endParaRPr>
          </a:p>
          <a:p>
            <a:pPr marL="0" indent="0">
              <a:buNone/>
            </a:pPr>
            <a:r>
              <a:rPr lang="en-GB" sz="2300" b="1" dirty="0">
                <a:solidFill>
                  <a:srgbClr val="4E9D2D"/>
                </a:solidFill>
                <a:latin typeface="Segoe UI"/>
                <a:cs typeface="Segoe UI"/>
              </a:rPr>
              <a:t>How you can support at home?</a:t>
            </a:r>
            <a:endParaRPr lang="en-GB" dirty="0">
              <a:solidFill>
                <a:srgbClr val="404040"/>
              </a:solidFill>
              <a:latin typeface="Trebuchet MS" panose="020B0603020202020204"/>
              <a:cs typeface="Segoe UI"/>
            </a:endParaRPr>
          </a:p>
          <a:p>
            <a:r>
              <a:rPr lang="en-GB" dirty="0">
                <a:solidFill>
                  <a:srgbClr val="404040"/>
                </a:solidFill>
                <a:latin typeface="Trebuchet MS" panose="020B0603020202020204"/>
                <a:cs typeface="Segoe UI"/>
              </a:rPr>
              <a:t>Listen to your child read their banded book every day, this is done through the My Collins App</a:t>
            </a:r>
            <a:endParaRPr lang="en-GB" sz="2300" b="1" dirty="0">
              <a:solidFill>
                <a:schemeClr val="tx1"/>
              </a:solidFill>
              <a:highlight>
                <a:srgbClr val="FFFF00"/>
              </a:highlight>
              <a:latin typeface="Segoe UI"/>
              <a:cs typeface="Segoe UI"/>
            </a:endParaRPr>
          </a:p>
          <a:p>
            <a:r>
              <a:rPr lang="en-GB" dirty="0">
                <a:solidFill>
                  <a:srgbClr val="404040"/>
                </a:solidFill>
                <a:latin typeface="Trebuchet MS"/>
                <a:cs typeface="Segoe UI"/>
              </a:rPr>
              <a:t>Ask your child questions about what they/you have read</a:t>
            </a:r>
          </a:p>
          <a:p>
            <a:r>
              <a:rPr lang="en-GB" dirty="0">
                <a:solidFill>
                  <a:srgbClr val="404040"/>
                </a:solidFill>
                <a:latin typeface="Trebuchet MS"/>
                <a:cs typeface="Segoe UI"/>
              </a:rPr>
              <a:t>Enjoy any book together and sometimes read to your child </a:t>
            </a:r>
          </a:p>
          <a:p>
            <a:pPr marL="0" indent="0">
              <a:buNone/>
            </a:pPr>
            <a:endParaRPr lang="en-GB" dirty="0">
              <a:solidFill>
                <a:srgbClr val="404040"/>
              </a:solidFill>
              <a:highlight>
                <a:srgbClr val="FFFF00"/>
              </a:highlight>
              <a:latin typeface="Trebuchet MS"/>
              <a:cs typeface="Segoe UI"/>
            </a:endParaRPr>
          </a:p>
          <a:p>
            <a:endParaRPr lang="en-GB" sz="2300" b="1" dirty="0">
              <a:solidFill>
                <a:srgbClr val="4E9D2D"/>
              </a:solidFill>
              <a:latin typeface="Segoe UI"/>
              <a:cs typeface="Segoe U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D7D208B-42A6-EF4E-E85C-EF03AC039C15}"/>
              </a:ext>
            </a:extLst>
          </p:cNvPr>
          <p:cNvSpPr txBox="1">
            <a:spLocks/>
          </p:cNvSpPr>
          <p:nvPr/>
        </p:nvSpPr>
        <p:spPr>
          <a:xfrm>
            <a:off x="301553" y="173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>
                <a:solidFill>
                  <a:srgbClr val="49773B"/>
                </a:solidFill>
                <a:latin typeface="Museo Sans 500" panose="02000000000000000000" pitchFamily="50" charset="0"/>
              </a:rPr>
              <a:t>English</a:t>
            </a:r>
            <a:endParaRPr lang="en-GB" b="1" dirty="0">
              <a:solidFill>
                <a:srgbClr val="49773B"/>
              </a:solidFill>
              <a:latin typeface="Museo Sans 5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6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123568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70" y="1264921"/>
            <a:ext cx="9601389" cy="536765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300" dirty="0">
                <a:solidFill>
                  <a:schemeClr val="tx1"/>
                </a:solidFill>
                <a:latin typeface="Museo Sans 100" panose="02000000000000000000" pitchFamily="50" charset="0"/>
              </a:rPr>
              <a:t>Autumn term: place value, addition and subtraction, geometry. 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 panose="02000000000000000000" pitchFamily="50" charset="0"/>
              </a:rPr>
              <a:t>Spring term: place value, addition and subtraction, length and height and mass and volume. 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 panose="02000000000000000000" pitchFamily="50" charset="0"/>
              </a:rPr>
              <a:t>Summer term: Multiplication and division, fractions, geometry, place value, money and time. </a:t>
            </a:r>
            <a:endParaRPr lang="en-GB" sz="2300" b="1" dirty="0">
              <a:solidFill>
                <a:schemeClr val="tx1"/>
              </a:solidFill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n-GB" sz="2300" b="1" dirty="0">
                <a:solidFill>
                  <a:srgbClr val="4E9D2D"/>
                </a:solidFill>
                <a:latin typeface="Museo Sans 100" panose="02000000000000000000" pitchFamily="50" charset="0"/>
              </a:rPr>
              <a:t>How you can support at home</a:t>
            </a:r>
            <a:endParaRPr lang="en-GB" sz="2300" dirty="0">
              <a:latin typeface="Museo Sans 100" panose="02000000000000000000" pitchFamily="50" charset="0"/>
            </a:endParaRP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Encourage your child to use maths daily, e.g. money/time.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Help your child to learn their times tables (including TTRS)</a:t>
            </a:r>
          </a:p>
          <a:p>
            <a:r>
              <a:rPr lang="en-GB" sz="2300" dirty="0">
                <a:solidFill>
                  <a:schemeClr val="tx1"/>
                </a:solidFill>
                <a:latin typeface="Museo Sans 100"/>
              </a:rPr>
              <a:t>Children are supposed to know all times tables up to 12x12 by the end of Year 4.</a:t>
            </a:r>
            <a:endParaRPr lang="en-GB" sz="2300" dirty="0">
              <a:solidFill>
                <a:schemeClr val="tx1"/>
              </a:solidFill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9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97C68-D558-9208-0F71-76B3063C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GB" dirty="0"/>
              <a:t>Attendance and punctuality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62B87F-EB41-36C7-8235-8DF0F16B6A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844171"/>
              </p:ext>
            </p:extLst>
          </p:nvPr>
        </p:nvGraphicFramePr>
        <p:xfrm>
          <a:off x="1286933" y="124917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50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31F8-4579-3EA7-6033-4674E1793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7764"/>
            <a:ext cx="8596668" cy="1320800"/>
          </a:xfrm>
        </p:spPr>
        <p:txBody>
          <a:bodyPr/>
          <a:lstStyle/>
          <a:p>
            <a:r>
              <a:rPr lang="en-US" dirty="0"/>
              <a:t>Uniform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8BB91-88ED-982B-FEBC-8AD88C4B8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64562"/>
            <a:ext cx="8596668" cy="51646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Museo Sans 100"/>
                <a:cs typeface="Calibri"/>
              </a:rPr>
              <a:t>Please make sure your child comes in wearing the correct school uniform.</a:t>
            </a:r>
          </a:p>
          <a:p>
            <a:r>
              <a:rPr lang="en-US" dirty="0">
                <a:solidFill>
                  <a:schemeClr val="tx1"/>
                </a:solidFill>
                <a:latin typeface="Museo Sans 100"/>
                <a:cs typeface="Calibri"/>
              </a:rPr>
              <a:t>This should be: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Sweatshirt or Cardigan, preferably</a:t>
            </a:r>
            <a:r>
              <a:rPr lang="en-US" b="1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 </a:t>
            </a: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with the school logo</a:t>
            </a:r>
            <a:endParaRPr lang="en-US" dirty="0">
              <a:solidFill>
                <a:schemeClr val="tx1"/>
              </a:solidFill>
              <a:latin typeface="Museo Sans 100"/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Black</a:t>
            </a: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 skirt/pinafore/trousers/shorts</a:t>
            </a:r>
            <a:endParaRPr lang="en-US" dirty="0">
              <a:solidFill>
                <a:schemeClr val="tx1"/>
              </a:solidFill>
              <a:latin typeface="Museo Sans 100"/>
              <a:ea typeface="+mn-lt"/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White </a:t>
            </a: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shirt/polo shirt</a:t>
            </a:r>
            <a:endParaRPr lang="en-US" dirty="0">
              <a:solidFill>
                <a:schemeClr val="tx1"/>
              </a:solidFill>
              <a:latin typeface="Museo Sans 100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Checked or striped dresses in green and white (until October half term)</a:t>
            </a:r>
            <a:endParaRPr lang="en-US" dirty="0">
              <a:solidFill>
                <a:schemeClr val="tx1"/>
              </a:solidFill>
              <a:latin typeface="Museo Sans 100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Museo Sans 100"/>
                <a:ea typeface="+mn-lt"/>
                <a:cs typeface="+mn-lt"/>
              </a:rPr>
              <a:t>White socks</a:t>
            </a:r>
            <a:endParaRPr lang="en-US" dirty="0">
              <a:solidFill>
                <a:schemeClr val="tx1"/>
              </a:solidFill>
              <a:latin typeface="Museo Sans 100"/>
              <a:cs typeface="Calibri"/>
            </a:endParaRPr>
          </a:p>
          <a:p>
            <a:pPr marL="285750" indent="-285750"/>
            <a:r>
              <a:rPr lang="en-US" dirty="0">
                <a:solidFill>
                  <a:schemeClr val="tx1"/>
                </a:solidFill>
                <a:latin typeface="Museo Sans 100"/>
              </a:rPr>
              <a:t>Children should not wear any </a:t>
            </a:r>
            <a:r>
              <a:rPr lang="en-US" dirty="0" err="1">
                <a:solidFill>
                  <a:schemeClr val="tx1"/>
                </a:solidFill>
                <a:latin typeface="Museo Sans 100"/>
              </a:rPr>
              <a:t>jewellery</a:t>
            </a:r>
            <a:r>
              <a:rPr lang="en-US" dirty="0">
                <a:solidFill>
                  <a:schemeClr val="tx1"/>
                </a:solidFill>
                <a:latin typeface="Museo Sans 100"/>
              </a:rPr>
              <a:t> to school – if they do, the class teacher will ask them to remove it and will give it back at the end of the day.</a:t>
            </a:r>
          </a:p>
          <a:p>
            <a:pPr marL="285750" indent="-285750"/>
            <a:r>
              <a:rPr lang="en-US" dirty="0">
                <a:solidFill>
                  <a:schemeClr val="tx1"/>
                </a:solidFill>
                <a:latin typeface="Museo Sans 100"/>
              </a:rPr>
              <a:t>Watches may be worn but for safeguarding reasons these should not be smart watches.</a:t>
            </a:r>
          </a:p>
          <a:p>
            <a:pPr marL="285750" indent="-285750"/>
            <a:r>
              <a:rPr lang="en-US" dirty="0">
                <a:solidFill>
                  <a:schemeClr val="tx1"/>
                </a:solidFill>
                <a:latin typeface="Museo Sans 100"/>
              </a:rPr>
              <a:t>Children should not come to school with nail varnish on.</a:t>
            </a:r>
          </a:p>
          <a:p>
            <a:pPr marL="285750" indent="-285750"/>
            <a:endParaRPr lang="en-US" dirty="0">
              <a:solidFill>
                <a:schemeClr val="tx1"/>
              </a:solidFill>
              <a:latin typeface="Museo Sans 10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Museo Sans 100"/>
              </a:rPr>
              <a:t>We appreciate your support with this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Museo Sans 10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25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A964-3A29-4A2A-3177-BAA818B7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54A13-BCCA-ABE8-3382-D96FC5AAA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Please make sure you name all items of clothing, lunchboxes etc. This makes it much easier to return if it gets lost. </a:t>
            </a:r>
          </a:p>
          <a:p>
            <a:r>
              <a:rPr lang="en-GB" dirty="0"/>
              <a:t>We are a NUT FREE school </a:t>
            </a:r>
          </a:p>
          <a:p>
            <a:endParaRPr lang="en-GB" dirty="0"/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12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Any questions?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  <p:pic>
        <p:nvPicPr>
          <p:cNvPr id="8" name="Picture 9" descr="question-mark">
            <a:extLst>
              <a:ext uri="{FF2B5EF4-FFF2-40B4-BE49-F238E27FC236}">
                <a16:creationId xmlns:a16="http://schemas.microsoft.com/office/drawing/2014/main" id="{D75A1771-071E-4C0F-9CEF-B6A79FD1C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5" y="2991486"/>
            <a:ext cx="2813685" cy="281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389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4E21-0CA5-4E38-80CC-30161E9A8C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A7D43-BC9E-45F0-AD0C-5CA76A3D3E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10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/>
              </a:rPr>
              <a:t>Who’s who in Year One? </a:t>
            </a:r>
            <a:endParaRPr lang="en-GB" b="1" dirty="0">
              <a:solidFill>
                <a:srgbClr val="49773B"/>
              </a:solidFill>
              <a:latin typeface="Museo Sans 500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latin typeface="Museo Sans 100" panose="02000000000000000000" pitchFamily="50" charset="0"/>
              </a:rPr>
              <a:t>Mrs Coley</a:t>
            </a:r>
          </a:p>
          <a:p>
            <a:pPr marL="0" indent="0">
              <a:buNone/>
            </a:pPr>
            <a:r>
              <a:rPr lang="en-GB" sz="4000" dirty="0">
                <a:latin typeface="Museo Sans 100" panose="02000000000000000000" pitchFamily="50" charset="0"/>
              </a:rPr>
              <a:t>Ms Forbes</a:t>
            </a:r>
          </a:p>
          <a:p>
            <a:pPr marL="0" indent="0">
              <a:buNone/>
            </a:pPr>
            <a:r>
              <a:rPr lang="en-GB" sz="4000" dirty="0">
                <a:latin typeface="Museo Sans 100" panose="02000000000000000000" pitchFamily="50" charset="0"/>
              </a:rPr>
              <a:t>Ms Sharp</a:t>
            </a:r>
          </a:p>
          <a:p>
            <a:pPr marL="0" indent="0">
              <a:buNone/>
            </a:pPr>
            <a:r>
              <a:rPr lang="en-GB" sz="4000" dirty="0">
                <a:latin typeface="Museo Sans 100" panose="02000000000000000000" pitchFamily="50" charset="0"/>
              </a:rPr>
              <a:t>Ms Fry </a:t>
            </a:r>
          </a:p>
          <a:p>
            <a:pPr marL="0" indent="0">
              <a:buNone/>
            </a:pPr>
            <a:endParaRPr lang="en-GB" dirty="0"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9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Teaching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573" y="1569309"/>
            <a:ext cx="9081741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Museo Sans 100"/>
              </a:rPr>
              <a:t>Mondays and Wednesdays are our PE days</a:t>
            </a:r>
          </a:p>
          <a:p>
            <a:r>
              <a:rPr lang="en-US" sz="2800" dirty="0">
                <a:solidFill>
                  <a:schemeClr val="tx1"/>
                </a:solidFill>
                <a:latin typeface="Museo Sans 100"/>
              </a:rPr>
              <a:t>Friday is our library day</a:t>
            </a:r>
            <a:endParaRPr lang="en-GB" sz="2800" dirty="0">
              <a:solidFill>
                <a:schemeClr val="tx1"/>
              </a:solidFill>
              <a:latin typeface="Museo Sans 10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0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 panose="02000000000000000000" pitchFamily="50" charset="0"/>
              </a:rPr>
              <a:t>Class timetable- Autumn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EB5BB6-9BDE-0C4C-774E-CAA5B923F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7" y="1143376"/>
            <a:ext cx="10576364" cy="539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0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609" y="682668"/>
            <a:ext cx="9964091" cy="1320800"/>
          </a:xfrm>
        </p:spPr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/>
              </a:rPr>
              <a:t>Routines in Year One at the start of the day</a:t>
            </a:r>
            <a:endParaRPr lang="en-GB" b="1" dirty="0">
              <a:solidFill>
                <a:srgbClr val="49773B"/>
              </a:solidFill>
              <a:latin typeface="Museo Sans 500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3884"/>
            <a:ext cx="9212390" cy="36131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 sz="2400" dirty="0">
                <a:latin typeface="Museo Sans 100" panose="02000000000000000000" pitchFamily="50" charset="0"/>
              </a:rPr>
              <a:t>Doors open at 8.40am, which is when learning commences. </a:t>
            </a:r>
          </a:p>
          <a:p>
            <a:r>
              <a:rPr lang="en-GB" altLang="en-US" sz="2400" dirty="0">
                <a:latin typeface="Museo Sans 100" panose="02000000000000000000" pitchFamily="50" charset="0"/>
              </a:rPr>
              <a:t>Doors close at 8.50am when the register is taken. </a:t>
            </a:r>
          </a:p>
          <a:p>
            <a:r>
              <a:rPr lang="en-GB" sz="2400" dirty="0">
                <a:latin typeface="Museo Sans 100"/>
              </a:rPr>
              <a:t>If you need to speak with your child’s teacher about something, please make an appointment with them through the main office.</a:t>
            </a:r>
            <a:endParaRPr lang="en-GB" sz="2400" dirty="0">
              <a:latin typeface="Museo Sans 100" panose="02000000000000000000" pitchFamily="50" charset="0"/>
            </a:endParaRPr>
          </a:p>
          <a:p>
            <a:r>
              <a:rPr lang="en-GB" sz="2400" dirty="0">
                <a:latin typeface="Museo Sans 100"/>
              </a:rPr>
              <a:t>If you can discourage your children from bringing any toys into school, unless there is a need for them. </a:t>
            </a:r>
            <a:endParaRPr lang="en-GB" sz="2400" dirty="0"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1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99" y="609600"/>
            <a:ext cx="9275160" cy="1320800"/>
          </a:xfrm>
        </p:spPr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/>
              </a:rPr>
              <a:t>Routines in Year One at the end of the day</a:t>
            </a:r>
            <a:endParaRPr lang="en-GB" b="1" dirty="0">
              <a:solidFill>
                <a:srgbClr val="49773B"/>
              </a:solidFill>
              <a:latin typeface="Museo Sans 500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854" y="1459549"/>
            <a:ext cx="9154094" cy="426815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3200" dirty="0">
                <a:solidFill>
                  <a:schemeClr val="tx1"/>
                </a:solidFill>
                <a:latin typeface="Museo Sans 100"/>
              </a:rPr>
              <a:t>At the end of the day the children will wait by the fence.</a:t>
            </a:r>
          </a:p>
          <a:p>
            <a:r>
              <a:rPr lang="en-GB" sz="3200" dirty="0">
                <a:solidFill>
                  <a:schemeClr val="tx1"/>
                </a:solidFill>
                <a:latin typeface="Museo Sans 100"/>
              </a:rPr>
              <a:t>When the member of staff in the class has seen a child’s adult waiting on the playground then they will be called and allowed to leave.</a:t>
            </a:r>
          </a:p>
          <a:p>
            <a:r>
              <a:rPr lang="en-GB" sz="3200" dirty="0">
                <a:solidFill>
                  <a:schemeClr val="tx1"/>
                </a:solidFill>
                <a:latin typeface="Museo Sans 100" panose="02000000000000000000" pitchFamily="50" charset="0"/>
              </a:rPr>
              <a:t>Sometimes, we have to check arrangements with the office - for example if we do not know of, or recognise, an adult collecting a child. We appreciate your patience in waiting whilst we check this.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1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GB" b="1">
                <a:latin typeface="Museo Sans 500" panose="02000000000000000000" pitchFamily="50" charset="0"/>
              </a:rPr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481" y="1337138"/>
            <a:ext cx="4298939" cy="47042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Museo Sans 100"/>
              </a:rPr>
              <a:t>There is a focus on presentation across the school, particularly on layout and expectations of what the children produce. </a:t>
            </a:r>
            <a:endParaRPr lang="en-GB" sz="2400" dirty="0">
              <a:latin typeface="Museo Sans 100" panose="02000000000000000000" pitchFamily="50" charset="0"/>
            </a:endParaRPr>
          </a:p>
          <a:p>
            <a:r>
              <a:rPr lang="en-GB" sz="2400" dirty="0">
                <a:latin typeface="Museo Sans 100"/>
              </a:rPr>
              <a:t>We are working hard to ensure that the quality of work done in school is reflected in the children’s home learning as well, so please support us with this. </a:t>
            </a:r>
            <a:endParaRPr lang="en-GB" sz="24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n-GB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n-GB">
              <a:highlight>
                <a:srgbClr val="FFFF00"/>
              </a:highlight>
              <a:latin typeface="Museo Sans 100" panose="02000000000000000000" pitchFamily="50" charset="0"/>
            </a:endParaRPr>
          </a:p>
        </p:txBody>
      </p:sp>
      <p:pic>
        <p:nvPicPr>
          <p:cNvPr id="4" name="Picture 3" descr="A white paper with black text&#10;&#10;Description automatically generated">
            <a:extLst>
              <a:ext uri="{FF2B5EF4-FFF2-40B4-BE49-F238E27FC236}">
                <a16:creationId xmlns:a16="http://schemas.microsoft.com/office/drawing/2014/main" id="{4C5712E0-773E-60BE-E937-A6A0E7C488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4" r="3" b="3292"/>
          <a:stretch/>
        </p:blipFill>
        <p:spPr>
          <a:xfrm>
            <a:off x="198011" y="1753750"/>
            <a:ext cx="5423429" cy="38823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4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4FC8-79FD-018D-D306-3B758D6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/>
              <a:t>Behaviour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95C8-33A7-7C35-21A3-77A38BA6B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At the beginning of the year the children and I came up with a list of class promises.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We give out dojos as a recognition point for children following our promises, contribution to class, beautiful presentation etc.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Reminder, warning, yellow, red</a:t>
            </a:r>
          </a:p>
        </p:txBody>
      </p:sp>
    </p:spTree>
    <p:extLst>
      <p:ext uri="{BB962C8B-B14F-4D97-AF65-F5344CB8AC3E}">
        <p14:creationId xmlns:p14="http://schemas.microsoft.com/office/powerpoint/2010/main" val="35498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49773B"/>
                </a:solidFill>
                <a:latin typeface="Museo Sans 500"/>
              </a:rPr>
              <a:t>PE </a:t>
            </a:r>
            <a:endParaRPr lang="en-GB" b="1" dirty="0">
              <a:solidFill>
                <a:srgbClr val="49773B"/>
              </a:solidFill>
              <a:highlight>
                <a:srgbClr val="FFFF00"/>
              </a:highlight>
              <a:latin typeface="Museo Sans 500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309"/>
            <a:ext cx="8999326" cy="44720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>
                <a:latin typeface="Museo Sans 100"/>
              </a:rPr>
              <a:t>Children can come to school wearing PE kit on their PE days. Children should be prepared to go outside whatever the weather for PE, so please ensure they have a jumper/hoody. Trainers are definitely required.</a:t>
            </a:r>
            <a:endParaRPr lang="en-GB" sz="2800" dirty="0">
              <a:latin typeface="Museo Sans 100" panose="02000000000000000000" pitchFamily="50" charset="0"/>
            </a:endParaRPr>
          </a:p>
          <a:p>
            <a:r>
              <a:rPr lang="en-GB" sz="2800" dirty="0">
                <a:latin typeface="Museo Sans 100" panose="02000000000000000000" pitchFamily="50" charset="0"/>
              </a:rPr>
              <a:t>PE uniform is green t-shirt, black shorts/joggers and trainers.</a:t>
            </a:r>
          </a:p>
          <a:p>
            <a:r>
              <a:rPr lang="en-GB" sz="2800">
                <a:latin typeface="Museo Sans 100"/>
              </a:rPr>
              <a:t>Long hair should be tied up.</a:t>
            </a:r>
            <a:endParaRPr lang="en-GB" sz="2800" dirty="0">
              <a:latin typeface="Museo Sans 100"/>
            </a:endParaRPr>
          </a:p>
          <a:p>
            <a:r>
              <a:rPr lang="en-GB" sz="2800" dirty="0">
                <a:latin typeface="Museo Sans 100"/>
              </a:rPr>
              <a:t>Stud earrings only.</a:t>
            </a:r>
          </a:p>
          <a:p>
            <a:endParaRPr lang="en-GB" sz="2800" dirty="0">
              <a:latin typeface="Museo Sans 100" panose="020000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75BC2-8396-4824-966E-C1C1039AC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142" y="5727700"/>
            <a:ext cx="17430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773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ba5a2482-dff6-46dd-95a3-b840067f4b93" xsi:nil="true"/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  <SharedWithUsers xmlns="abddf9f3-fb8d-418e-b470-9b0cf08c8d70">
      <UserInfo>
        <DisplayName>Lucy Hopkinson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11E37B-83DB-4F95-8F2B-CD7B72DC07E8}">
  <ds:schemaRefs>
    <ds:schemaRef ds:uri="http://schemas.microsoft.com/office/2006/metadata/properties"/>
    <ds:schemaRef ds:uri="http://schemas.microsoft.com/office/infopath/2007/PartnerControls"/>
    <ds:schemaRef ds:uri="a15df84e-a0e8-4343-8c5f-30167ed4d8e8"/>
    <ds:schemaRef ds:uri="becc07a8-29d5-46c8-a63b-e55b299f6f10"/>
    <ds:schemaRef ds:uri="ba5a2482-dff6-46dd-95a3-b840067f4b93"/>
    <ds:schemaRef ds:uri="abddf9f3-fb8d-418e-b470-9b0cf08c8d70"/>
  </ds:schemaRefs>
</ds:datastoreItem>
</file>

<file path=customXml/itemProps2.xml><?xml version="1.0" encoding="utf-8"?>
<ds:datastoreItem xmlns:ds="http://schemas.openxmlformats.org/officeDocument/2006/customXml" ds:itemID="{28948CB5-3CB4-4BB3-A3EC-2BD9123FC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a2482-dff6-46dd-95a3-b840067f4b93"/>
    <ds:schemaRef ds:uri="abddf9f3-fb8d-418e-b470-9b0cf08c8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6E1586-368F-4A33-8B24-1070503DCD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7988</TotalTime>
  <Words>841</Words>
  <Application>Microsoft Office PowerPoint</Application>
  <PresentationFormat>Widescreen</PresentationFormat>
  <Paragraphs>80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Museo Sans 100</vt:lpstr>
      <vt:lpstr>Museo Sans 500</vt:lpstr>
      <vt:lpstr>Segoe UI</vt:lpstr>
      <vt:lpstr>Trebuchet MS</vt:lpstr>
      <vt:lpstr>Wingdings 3</vt:lpstr>
      <vt:lpstr>Facet</vt:lpstr>
      <vt:lpstr>PowerPoint Presentation</vt:lpstr>
      <vt:lpstr>Who’s who in Year One? </vt:lpstr>
      <vt:lpstr>Teaching Arrangements</vt:lpstr>
      <vt:lpstr>Class timetable- Autumn</vt:lpstr>
      <vt:lpstr>Routines in Year One at the start of the day</vt:lpstr>
      <vt:lpstr>Routines in Year One at the end of the day</vt:lpstr>
      <vt:lpstr>Presentation</vt:lpstr>
      <vt:lpstr>Behaviour</vt:lpstr>
      <vt:lpstr>PE </vt:lpstr>
      <vt:lpstr>English</vt:lpstr>
      <vt:lpstr>PowerPoint Presentation</vt:lpstr>
      <vt:lpstr>Maths</vt:lpstr>
      <vt:lpstr>Attendance and punctuality</vt:lpstr>
      <vt:lpstr>Uniform</vt:lpstr>
      <vt:lpstr>Housekeeping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</dc:creator>
  <cp:lastModifiedBy>Katie Coley</cp:lastModifiedBy>
  <cp:revision>242</cp:revision>
  <dcterms:created xsi:type="dcterms:W3CDTF">2022-08-02T07:55:27Z</dcterms:created>
  <dcterms:modified xsi:type="dcterms:W3CDTF">2023-09-25T19:56:04Z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