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7" r:id="rId5"/>
    <p:sldId id="259" r:id="rId6"/>
    <p:sldId id="260" r:id="rId7"/>
    <p:sldId id="289" r:id="rId8"/>
    <p:sldId id="265" r:id="rId9"/>
    <p:sldId id="267" r:id="rId10"/>
    <p:sldId id="273" r:id="rId11"/>
    <p:sldId id="298" r:id="rId12"/>
    <p:sldId id="274" r:id="rId13"/>
    <p:sldId id="275" r:id="rId14"/>
    <p:sldId id="276" r:id="rId15"/>
    <p:sldId id="279" r:id="rId16"/>
    <p:sldId id="296" r:id="rId17"/>
    <p:sldId id="299" r:id="rId18"/>
    <p:sldId id="297" r:id="rId19"/>
    <p:sldId id="287" r:id="rId20"/>
    <p:sldId id="25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6DC538-0761-CB3D-4FC5-93B28E51BCC1}" v="37" dt="2023-09-13T06:43:50.800"/>
    <p1510:client id="{3A494A81-E9C4-46CD-993B-77ACA1D0353C}" v="1" dt="2023-09-08T18:01:06.764"/>
    <p1510:client id="{910159FC-1038-FFFF-6783-269CEB4CCE8E}" v="573" dt="2023-09-21T16:40:29.223"/>
    <p1510:client id="{A2F4FFBA-C991-D39A-09B7-A98AB9F8B190}" v="226" dt="2023-09-09T09:34:12.907"/>
    <p1510:client id="{C3697286-0142-42FD-8D21-320396E45A1C}" v="684" dt="2023-09-13T16:13:20.309"/>
    <p1510:client id="{E93C6DA5-2A28-0770-C457-1C6143025210}" v="3" dt="2023-09-10T19:48:29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Kennington" userId="S::charlotte.kennington@gardencityacademy.org::a25abe59-716d-499e-b565-5d6e7ee5ecfe" providerId="AD" clId="Web-{910159FC-1038-FFFF-6783-269CEB4CCE8E}"/>
    <pc:docChg chg="modSld">
      <pc:chgData name="Charlotte Kennington" userId="S::charlotte.kennington@gardencityacademy.org::a25abe59-716d-499e-b565-5d6e7ee5ecfe" providerId="AD" clId="Web-{910159FC-1038-FFFF-6783-269CEB4CCE8E}" dt="2023-09-21T16:39:57.253" v="571" actId="20577"/>
      <pc:docMkLst>
        <pc:docMk/>
      </pc:docMkLst>
      <pc:sldChg chg="modSp">
        <pc:chgData name="Charlotte Kennington" userId="S::charlotte.kennington@gardencityacademy.org::a25abe59-716d-499e-b565-5d6e7ee5ecfe" providerId="AD" clId="Web-{910159FC-1038-FFFF-6783-269CEB4CCE8E}" dt="2023-09-21T16:16:41.723" v="5" actId="20577"/>
        <pc:sldMkLst>
          <pc:docMk/>
          <pc:sldMk cId="2242083860" sldId="257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16:41.723" v="5" actId="20577"/>
          <ac:spMkLst>
            <pc:docMk/>
            <pc:sldMk cId="2242083860" sldId="257"/>
            <ac:spMk id="6" creationId="{40FB9FFF-7CA2-7AE0-9DFF-8B594B35F2C5}"/>
          </ac:spMkLst>
        </pc:spChg>
      </pc:sldChg>
      <pc:sldChg chg="modSp">
        <pc:chgData name="Charlotte Kennington" userId="S::charlotte.kennington@gardencityacademy.org::a25abe59-716d-499e-b565-5d6e7ee5ecfe" providerId="AD" clId="Web-{910159FC-1038-FFFF-6783-269CEB4CCE8E}" dt="2023-09-21T16:20:14.636" v="54" actId="20577"/>
        <pc:sldMkLst>
          <pc:docMk/>
          <pc:sldMk cId="2563994873" sldId="259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16:48.520" v="7" actId="20577"/>
          <ac:spMkLst>
            <pc:docMk/>
            <pc:sldMk cId="2563994873" sldId="259"/>
            <ac:spMk id="2" creationId="{00000000-0000-0000-0000-000000000000}"/>
          </ac:spMkLst>
        </pc:spChg>
        <pc:spChg chg="mod">
          <ac:chgData name="Charlotte Kennington" userId="S::charlotte.kennington@gardencityacademy.org::a25abe59-716d-499e-b565-5d6e7ee5ecfe" providerId="AD" clId="Web-{910159FC-1038-FFFF-6783-269CEB4CCE8E}" dt="2023-09-21T16:20:14.636" v="54" actId="20577"/>
          <ac:spMkLst>
            <pc:docMk/>
            <pc:sldMk cId="2563994873" sldId="259"/>
            <ac:spMk id="3" creationId="{00000000-0000-0000-0000-000000000000}"/>
          </ac:spMkLst>
        </pc:spChg>
      </pc:sldChg>
      <pc:sldChg chg="modSp">
        <pc:chgData name="Charlotte Kennington" userId="S::charlotte.kennington@gardencityacademy.org::a25abe59-716d-499e-b565-5d6e7ee5ecfe" providerId="AD" clId="Web-{910159FC-1038-FFFF-6783-269CEB4CCE8E}" dt="2023-09-21T16:21:33.077" v="86" actId="20577"/>
        <pc:sldMkLst>
          <pc:docMk/>
          <pc:sldMk cId="1231500496" sldId="260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21:33.077" v="86" actId="20577"/>
          <ac:spMkLst>
            <pc:docMk/>
            <pc:sldMk cId="1231500496" sldId="260"/>
            <ac:spMk id="3" creationId="{00000000-0000-0000-0000-000000000000}"/>
          </ac:spMkLst>
        </pc:spChg>
      </pc:sldChg>
      <pc:sldChg chg="modSp">
        <pc:chgData name="Charlotte Kennington" userId="S::charlotte.kennington@gardencityacademy.org::a25abe59-716d-499e-b565-5d6e7ee5ecfe" providerId="AD" clId="Web-{910159FC-1038-FFFF-6783-269CEB4CCE8E}" dt="2023-09-21T16:25:10.021" v="171" actId="20577"/>
        <pc:sldMkLst>
          <pc:docMk/>
          <pc:sldMk cId="1897513668" sldId="265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25:10.021" v="171" actId="20577"/>
          <ac:spMkLst>
            <pc:docMk/>
            <pc:sldMk cId="1897513668" sldId="265"/>
            <ac:spMk id="2" creationId="{00000000-0000-0000-0000-000000000000}"/>
          </ac:spMkLst>
        </pc:spChg>
        <pc:spChg chg="mod">
          <ac:chgData name="Charlotte Kennington" userId="S::charlotte.kennington@gardencityacademy.org::a25abe59-716d-499e-b565-5d6e7ee5ecfe" providerId="AD" clId="Web-{910159FC-1038-FFFF-6783-269CEB4CCE8E}" dt="2023-09-21T16:25:01.552" v="169" actId="20577"/>
          <ac:spMkLst>
            <pc:docMk/>
            <pc:sldMk cId="1897513668" sldId="265"/>
            <ac:spMk id="3" creationId="{00000000-0000-0000-0000-000000000000}"/>
          </ac:spMkLst>
        </pc:spChg>
      </pc:sldChg>
      <pc:sldChg chg="addSp modSp">
        <pc:chgData name="Charlotte Kennington" userId="S::charlotte.kennington@gardencityacademy.org::a25abe59-716d-499e-b565-5d6e7ee5ecfe" providerId="AD" clId="Web-{910159FC-1038-FFFF-6783-269CEB4CCE8E}" dt="2023-09-21T16:35:02.728" v="432" actId="1076"/>
        <pc:sldMkLst>
          <pc:docMk/>
          <pc:sldMk cId="2599894687" sldId="275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33:18.021" v="420" actId="20577"/>
          <ac:spMkLst>
            <pc:docMk/>
            <pc:sldMk cId="2599894687" sldId="275"/>
            <ac:spMk id="3" creationId="{00000000-0000-0000-0000-000000000000}"/>
          </ac:spMkLst>
        </pc:spChg>
        <pc:picChg chg="add mod">
          <ac:chgData name="Charlotte Kennington" userId="S::charlotte.kennington@gardencityacademy.org::a25abe59-716d-499e-b565-5d6e7ee5ecfe" providerId="AD" clId="Web-{910159FC-1038-FFFF-6783-269CEB4CCE8E}" dt="2023-09-21T16:35:01.478" v="431" actId="1076"/>
          <ac:picMkLst>
            <pc:docMk/>
            <pc:sldMk cId="2599894687" sldId="275"/>
            <ac:picMk id="4" creationId="{FCC3065F-0C37-F015-775B-97B229466966}"/>
          </ac:picMkLst>
        </pc:picChg>
        <pc:picChg chg="add mod">
          <ac:chgData name="Charlotte Kennington" userId="S::charlotte.kennington@gardencityacademy.org::a25abe59-716d-499e-b565-5d6e7ee5ecfe" providerId="AD" clId="Web-{910159FC-1038-FFFF-6783-269CEB4CCE8E}" dt="2023-09-21T16:35:02.728" v="432" actId="1076"/>
          <ac:picMkLst>
            <pc:docMk/>
            <pc:sldMk cId="2599894687" sldId="275"/>
            <ac:picMk id="5" creationId="{DAD4DBC0-B630-12D3-5CFB-6A0FF358ABCA}"/>
          </ac:picMkLst>
        </pc:picChg>
      </pc:sldChg>
      <pc:sldChg chg="modSp">
        <pc:chgData name="Charlotte Kennington" userId="S::charlotte.kennington@gardencityacademy.org::a25abe59-716d-499e-b565-5d6e7ee5ecfe" providerId="AD" clId="Web-{910159FC-1038-FFFF-6783-269CEB4CCE8E}" dt="2023-09-21T16:36:01.558" v="468" actId="20577"/>
        <pc:sldMkLst>
          <pc:docMk/>
          <pc:sldMk cId="2161362629" sldId="276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36:01.558" v="468" actId="20577"/>
          <ac:spMkLst>
            <pc:docMk/>
            <pc:sldMk cId="2161362629" sldId="276"/>
            <ac:spMk id="3" creationId="{00000000-0000-0000-0000-000000000000}"/>
          </ac:spMkLst>
        </pc:spChg>
      </pc:sldChg>
      <pc:sldChg chg="modSp">
        <pc:chgData name="Charlotte Kennington" userId="S::charlotte.kennington@gardencityacademy.org::a25abe59-716d-499e-b565-5d6e7ee5ecfe" providerId="AD" clId="Web-{910159FC-1038-FFFF-6783-269CEB4CCE8E}" dt="2023-09-21T16:39:33.846" v="570" actId="20577"/>
        <pc:sldMkLst>
          <pc:docMk/>
          <pc:sldMk cId="1211992777" sldId="279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39:33.846" v="570" actId="20577"/>
          <ac:spMkLst>
            <pc:docMk/>
            <pc:sldMk cId="1211992777" sldId="279"/>
            <ac:spMk id="3" creationId="{00000000-0000-0000-0000-000000000000}"/>
          </ac:spMkLst>
        </pc:spChg>
      </pc:sldChg>
      <pc:sldChg chg="addSp delSp modSp">
        <pc:chgData name="Charlotte Kennington" userId="S::charlotte.kennington@gardencityacademy.org::a25abe59-716d-499e-b565-5d6e7ee5ecfe" providerId="AD" clId="Web-{910159FC-1038-FFFF-6783-269CEB4CCE8E}" dt="2023-09-21T16:22:16.937" v="93" actId="1076"/>
        <pc:sldMkLst>
          <pc:docMk/>
          <pc:sldMk cId="2831407128" sldId="289"/>
        </pc:sldMkLst>
        <pc:spChg chg="del">
          <ac:chgData name="Charlotte Kennington" userId="S::charlotte.kennington@gardencityacademy.org::a25abe59-716d-499e-b565-5d6e7ee5ecfe" providerId="AD" clId="Web-{910159FC-1038-FFFF-6783-269CEB4CCE8E}" dt="2023-09-21T16:22:06.015" v="87"/>
          <ac:spMkLst>
            <pc:docMk/>
            <pc:sldMk cId="2831407128" sldId="289"/>
            <ac:spMk id="2" creationId="{5C847F31-EE23-CB77-1E28-1AC36054A862}"/>
          </ac:spMkLst>
        </pc:spChg>
        <pc:picChg chg="add mod">
          <ac:chgData name="Charlotte Kennington" userId="S::charlotte.kennington@gardencityacademy.org::a25abe59-716d-499e-b565-5d6e7ee5ecfe" providerId="AD" clId="Web-{910159FC-1038-FFFF-6783-269CEB4CCE8E}" dt="2023-09-21T16:22:16.937" v="93" actId="1076"/>
          <ac:picMkLst>
            <pc:docMk/>
            <pc:sldMk cId="2831407128" sldId="289"/>
            <ac:picMk id="3" creationId="{FCA7A561-12E2-1DF8-297D-0963035B7E17}"/>
          </ac:picMkLst>
        </pc:picChg>
      </pc:sldChg>
      <pc:sldChg chg="modSp">
        <pc:chgData name="Charlotte Kennington" userId="S::charlotte.kennington@gardencityacademy.org::a25abe59-716d-499e-b565-5d6e7ee5ecfe" providerId="AD" clId="Web-{910159FC-1038-FFFF-6783-269CEB4CCE8E}" dt="2023-09-21T16:39:57.253" v="571" actId="20577"/>
        <pc:sldMkLst>
          <pc:docMk/>
          <pc:sldMk cId="1159129294" sldId="297"/>
        </pc:sldMkLst>
        <pc:spChg chg="mod">
          <ac:chgData name="Charlotte Kennington" userId="S::charlotte.kennington@gardencityacademy.org::a25abe59-716d-499e-b565-5d6e7ee5ecfe" providerId="AD" clId="Web-{910159FC-1038-FFFF-6783-269CEB4CCE8E}" dt="2023-09-21T16:39:57.253" v="571" actId="20577"/>
          <ac:spMkLst>
            <pc:docMk/>
            <pc:sldMk cId="1159129294" sldId="297"/>
            <ac:spMk id="3" creationId="{B1754A13-BCCA-ABE8-3382-D96FC5AAA830}"/>
          </ac:spMkLst>
        </pc:spChg>
      </pc:sldChg>
      <pc:sldChg chg="addSp delSp modSp">
        <pc:chgData name="Charlotte Kennington" userId="S::charlotte.kennington@gardencityacademy.org::a25abe59-716d-499e-b565-5d6e7ee5ecfe" providerId="AD" clId="Web-{910159FC-1038-FFFF-6783-269CEB4CCE8E}" dt="2023-09-21T16:32:57.239" v="416" actId="20577"/>
        <pc:sldMkLst>
          <pc:docMk/>
          <pc:sldMk cId="354987277" sldId="298"/>
        </pc:sldMkLst>
        <pc:spChg chg="del mod">
          <ac:chgData name="Charlotte Kennington" userId="S::charlotte.kennington@gardencityacademy.org::a25abe59-716d-499e-b565-5d6e7ee5ecfe" providerId="AD" clId="Web-{910159FC-1038-FFFF-6783-269CEB4CCE8E}" dt="2023-09-21T16:25:57.851" v="175"/>
          <ac:spMkLst>
            <pc:docMk/>
            <pc:sldMk cId="354987277" sldId="298"/>
            <ac:spMk id="3" creationId="{5DA295C8-33A7-7C35-21A3-77A38BA6B830}"/>
          </ac:spMkLst>
        </pc:spChg>
        <pc:spChg chg="add del mod">
          <ac:chgData name="Charlotte Kennington" userId="S::charlotte.kennington@gardencityacademy.org::a25abe59-716d-499e-b565-5d6e7ee5ecfe" providerId="AD" clId="Web-{910159FC-1038-FFFF-6783-269CEB4CCE8E}" dt="2023-09-21T16:26:11.539" v="178"/>
          <ac:spMkLst>
            <pc:docMk/>
            <pc:sldMk cId="354987277" sldId="298"/>
            <ac:spMk id="8" creationId="{1D5A2F0F-F5A1-B533-EDAA-5F7FFCE63193}"/>
          </ac:spMkLst>
        </pc:spChg>
        <pc:spChg chg="add del mod">
          <ac:chgData name="Charlotte Kennington" userId="S::charlotte.kennington@gardencityacademy.org::a25abe59-716d-499e-b565-5d6e7ee5ecfe" providerId="AD" clId="Web-{910159FC-1038-FFFF-6783-269CEB4CCE8E}" dt="2023-09-21T16:32:57.239" v="416" actId="20577"/>
          <ac:spMkLst>
            <pc:docMk/>
            <pc:sldMk cId="354987277" sldId="298"/>
            <ac:spMk id="11" creationId="{FF536B9E-21E4-237B-CCC0-AC6AD93776AD}"/>
          </ac:spMkLst>
        </pc:spChg>
        <pc:picChg chg="add del mod">
          <ac:chgData name="Charlotte Kennington" userId="S::charlotte.kennington@gardencityacademy.org::a25abe59-716d-499e-b565-5d6e7ee5ecfe" providerId="AD" clId="Web-{910159FC-1038-FFFF-6783-269CEB4CCE8E}" dt="2023-09-21T16:25:50.179" v="173"/>
          <ac:picMkLst>
            <pc:docMk/>
            <pc:sldMk cId="354987277" sldId="298"/>
            <ac:picMk id="4" creationId="{4DABAD2F-0401-5103-9F9C-223A15EA8A13}"/>
          </ac:picMkLst>
        </pc:picChg>
        <pc:picChg chg="add del mod ord">
          <ac:chgData name="Charlotte Kennington" userId="S::charlotte.kennington@gardencityacademy.org::a25abe59-716d-499e-b565-5d6e7ee5ecfe" providerId="AD" clId="Web-{910159FC-1038-FFFF-6783-269CEB4CCE8E}" dt="2023-09-21T16:26:00.038" v="177"/>
          <ac:picMkLst>
            <pc:docMk/>
            <pc:sldMk cId="354987277" sldId="298"/>
            <ac:picMk id="5" creationId="{45BA3EDC-30FC-2D04-1F2B-7C1A74F880F3}"/>
          </ac:picMkLst>
        </pc:picChg>
        <pc:picChg chg="add del mod">
          <ac:chgData name="Charlotte Kennington" userId="S::charlotte.kennington@gardencityacademy.org::a25abe59-716d-499e-b565-5d6e7ee5ecfe" providerId="AD" clId="Web-{910159FC-1038-FFFF-6783-269CEB4CCE8E}" dt="2023-09-21T16:26:17.148" v="181"/>
          <ac:picMkLst>
            <pc:docMk/>
            <pc:sldMk cId="354987277" sldId="298"/>
            <ac:picMk id="6" creationId="{017879E0-FF5C-6C22-6A21-646EAC4EEE4F}"/>
          </ac:picMkLst>
        </pc:picChg>
        <pc:picChg chg="add del mod ord">
          <ac:chgData name="Charlotte Kennington" userId="S::charlotte.kennington@gardencityacademy.org::a25abe59-716d-499e-b565-5d6e7ee5ecfe" providerId="AD" clId="Web-{910159FC-1038-FFFF-6783-269CEB4CCE8E}" dt="2023-09-21T16:26:13.273" v="179"/>
          <ac:picMkLst>
            <pc:docMk/>
            <pc:sldMk cId="354987277" sldId="298"/>
            <ac:picMk id="9" creationId="{84DA66CD-90E7-BA82-D7DE-C0E9768209EC}"/>
          </ac:picMkLst>
        </pc:picChg>
        <pc:picChg chg="add del mod ord">
          <ac:chgData name="Charlotte Kennington" userId="S::charlotte.kennington@gardencityacademy.org::a25abe59-716d-499e-b565-5d6e7ee5ecfe" providerId="AD" clId="Web-{910159FC-1038-FFFF-6783-269CEB4CCE8E}" dt="2023-09-21T16:26:29.961" v="184"/>
          <ac:picMkLst>
            <pc:docMk/>
            <pc:sldMk cId="354987277" sldId="298"/>
            <ac:picMk id="12" creationId="{44C6D8EF-68CB-4AF2-5A2E-0424D17798B2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FBFB8-2B94-487F-B8AA-74B9A242DB1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5D66AE40-C3B4-4B83-A485-A61342F88543}">
      <dgm:prSet/>
      <dgm:spPr/>
      <dgm:t>
        <a:bodyPr/>
        <a:lstStyle/>
        <a:p>
          <a:r>
            <a:rPr lang="en-GB"/>
            <a:t>Being at school every day is so important. Each week those children who have attended every day will have their names placed on a wheel and a winner selected to win a prize. </a:t>
          </a:r>
          <a:endParaRPr lang="en-US"/>
        </a:p>
      </dgm:t>
    </dgm:pt>
    <dgm:pt modelId="{59D18258-3C5B-432A-931F-9E3ED5FBAC53}" type="parTrans" cxnId="{92E40C96-CC60-4380-A854-98F1EFC33075}">
      <dgm:prSet/>
      <dgm:spPr/>
      <dgm:t>
        <a:bodyPr/>
        <a:lstStyle/>
        <a:p>
          <a:endParaRPr lang="en-US"/>
        </a:p>
      </dgm:t>
    </dgm:pt>
    <dgm:pt modelId="{46B66010-F497-4DBC-95E9-7852ED53EB9D}" type="sibTrans" cxnId="{92E40C96-CC60-4380-A854-98F1EFC33075}">
      <dgm:prSet/>
      <dgm:spPr/>
      <dgm:t>
        <a:bodyPr/>
        <a:lstStyle/>
        <a:p>
          <a:endParaRPr lang="en-US"/>
        </a:p>
      </dgm:t>
    </dgm:pt>
    <dgm:pt modelId="{C6F7B7C3-E142-4C15-B419-DF1BB44FDFA6}">
      <dgm:prSet/>
      <dgm:spPr/>
      <dgm:t>
        <a:bodyPr/>
        <a:lstStyle/>
        <a:p>
          <a:r>
            <a:rPr lang="en-GB"/>
            <a:t>Learning starts from the moment the children come through the door some being on time is also very important. </a:t>
          </a:r>
          <a:endParaRPr lang="en-US"/>
        </a:p>
      </dgm:t>
    </dgm:pt>
    <dgm:pt modelId="{1BC130E2-F1D7-4934-928B-806190B0B8FA}" type="parTrans" cxnId="{F1515F23-8049-4314-8C2D-FC71A943BF9C}">
      <dgm:prSet/>
      <dgm:spPr/>
      <dgm:t>
        <a:bodyPr/>
        <a:lstStyle/>
        <a:p>
          <a:endParaRPr lang="en-US"/>
        </a:p>
      </dgm:t>
    </dgm:pt>
    <dgm:pt modelId="{AB21C52C-1E77-44E2-B977-E618CAE148DD}" type="sibTrans" cxnId="{F1515F23-8049-4314-8C2D-FC71A943BF9C}">
      <dgm:prSet/>
      <dgm:spPr/>
      <dgm:t>
        <a:bodyPr/>
        <a:lstStyle/>
        <a:p>
          <a:endParaRPr lang="en-US"/>
        </a:p>
      </dgm:t>
    </dgm:pt>
    <dgm:pt modelId="{3EFF715B-F00B-46A8-8919-B888EA10AEF0}" type="pres">
      <dgm:prSet presAssocID="{BA1FBFB8-2B94-487F-B8AA-74B9A242DB17}" presName="root" presStyleCnt="0">
        <dgm:presLayoutVars>
          <dgm:dir/>
          <dgm:resizeHandles val="exact"/>
        </dgm:presLayoutVars>
      </dgm:prSet>
      <dgm:spPr/>
    </dgm:pt>
    <dgm:pt modelId="{E64E630E-FA34-4CFA-B8F9-D3CDEEA072B0}" type="pres">
      <dgm:prSet presAssocID="{5D66AE40-C3B4-4B83-A485-A61342F88543}" presName="compNode" presStyleCnt="0"/>
      <dgm:spPr/>
    </dgm:pt>
    <dgm:pt modelId="{A6CAC631-2649-4977-92A9-FE3DC9D53AD4}" type="pres">
      <dgm:prSet presAssocID="{5D66AE40-C3B4-4B83-A485-A61342F88543}" presName="bgRect" presStyleLbl="bgShp" presStyleIdx="0" presStyleCnt="2"/>
      <dgm:spPr/>
    </dgm:pt>
    <dgm:pt modelId="{B25DE0D4-C264-43D1-9151-174F8B1836FD}" type="pres">
      <dgm:prSet presAssocID="{5D66AE40-C3B4-4B83-A485-A61342F8854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"/>
        </a:ext>
      </dgm:extLst>
    </dgm:pt>
    <dgm:pt modelId="{3756812F-B064-46AF-9A60-4E78EC702AC1}" type="pres">
      <dgm:prSet presAssocID="{5D66AE40-C3B4-4B83-A485-A61342F88543}" presName="spaceRect" presStyleCnt="0"/>
      <dgm:spPr/>
    </dgm:pt>
    <dgm:pt modelId="{230D76F5-3C14-44D4-834B-0AE8B63C2303}" type="pres">
      <dgm:prSet presAssocID="{5D66AE40-C3B4-4B83-A485-A61342F88543}" presName="parTx" presStyleLbl="revTx" presStyleIdx="0" presStyleCnt="2">
        <dgm:presLayoutVars>
          <dgm:chMax val="0"/>
          <dgm:chPref val="0"/>
        </dgm:presLayoutVars>
      </dgm:prSet>
      <dgm:spPr/>
    </dgm:pt>
    <dgm:pt modelId="{4EF2884D-93B1-450C-9DCA-656E049B6A66}" type="pres">
      <dgm:prSet presAssocID="{46B66010-F497-4DBC-95E9-7852ED53EB9D}" presName="sibTrans" presStyleCnt="0"/>
      <dgm:spPr/>
    </dgm:pt>
    <dgm:pt modelId="{C3890690-6B08-4837-98D8-2CC79FDA73AC}" type="pres">
      <dgm:prSet presAssocID="{C6F7B7C3-E142-4C15-B419-DF1BB44FDFA6}" presName="compNode" presStyleCnt="0"/>
      <dgm:spPr/>
    </dgm:pt>
    <dgm:pt modelId="{AA610FE8-A2BC-440A-989B-6EE10335493C}" type="pres">
      <dgm:prSet presAssocID="{C6F7B7C3-E142-4C15-B419-DF1BB44FDFA6}" presName="bgRect" presStyleLbl="bgShp" presStyleIdx="1" presStyleCnt="2"/>
      <dgm:spPr/>
    </dgm:pt>
    <dgm:pt modelId="{C0C90362-8FDC-4DF0-8A56-0B736931C319}" type="pres">
      <dgm:prSet presAssocID="{C6F7B7C3-E142-4C15-B419-DF1BB44FDFA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4A178B8-9336-4AC2-A6E3-99B2532CB423}" type="pres">
      <dgm:prSet presAssocID="{C6F7B7C3-E142-4C15-B419-DF1BB44FDFA6}" presName="spaceRect" presStyleCnt="0"/>
      <dgm:spPr/>
    </dgm:pt>
    <dgm:pt modelId="{B8D9BE9D-341B-4609-BFCF-C74A537038D3}" type="pres">
      <dgm:prSet presAssocID="{C6F7B7C3-E142-4C15-B419-DF1BB44FDFA6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7F0B8118-9076-4A29-8862-20EB8762D6FF}" type="presOf" srcId="{BA1FBFB8-2B94-487F-B8AA-74B9A242DB17}" destId="{3EFF715B-F00B-46A8-8919-B888EA10AEF0}" srcOrd="0" destOrd="0" presId="urn:microsoft.com/office/officeart/2018/2/layout/IconVerticalSolidList"/>
    <dgm:cxn modelId="{F1515F23-8049-4314-8C2D-FC71A943BF9C}" srcId="{BA1FBFB8-2B94-487F-B8AA-74B9A242DB17}" destId="{C6F7B7C3-E142-4C15-B419-DF1BB44FDFA6}" srcOrd="1" destOrd="0" parTransId="{1BC130E2-F1D7-4934-928B-806190B0B8FA}" sibTransId="{AB21C52C-1E77-44E2-B977-E618CAE148DD}"/>
    <dgm:cxn modelId="{2D432667-653D-4FDB-981A-0B7C4B525498}" type="presOf" srcId="{5D66AE40-C3B4-4B83-A485-A61342F88543}" destId="{230D76F5-3C14-44D4-834B-0AE8B63C2303}" srcOrd="0" destOrd="0" presId="urn:microsoft.com/office/officeart/2018/2/layout/IconVerticalSolidList"/>
    <dgm:cxn modelId="{907FB14A-2E4E-45C4-9CBB-AC2DED06ED7B}" type="presOf" srcId="{C6F7B7C3-E142-4C15-B419-DF1BB44FDFA6}" destId="{B8D9BE9D-341B-4609-BFCF-C74A537038D3}" srcOrd="0" destOrd="0" presId="urn:microsoft.com/office/officeart/2018/2/layout/IconVerticalSolidList"/>
    <dgm:cxn modelId="{92E40C96-CC60-4380-A854-98F1EFC33075}" srcId="{BA1FBFB8-2B94-487F-B8AA-74B9A242DB17}" destId="{5D66AE40-C3B4-4B83-A485-A61342F88543}" srcOrd="0" destOrd="0" parTransId="{59D18258-3C5B-432A-931F-9E3ED5FBAC53}" sibTransId="{46B66010-F497-4DBC-95E9-7852ED53EB9D}"/>
    <dgm:cxn modelId="{80F712F4-E221-4D42-868B-3154004E80BB}" type="presParOf" srcId="{3EFF715B-F00B-46A8-8919-B888EA10AEF0}" destId="{E64E630E-FA34-4CFA-B8F9-D3CDEEA072B0}" srcOrd="0" destOrd="0" presId="urn:microsoft.com/office/officeart/2018/2/layout/IconVerticalSolidList"/>
    <dgm:cxn modelId="{D7C6B9EF-A761-4DA9-8725-3D4E8B1B3ADF}" type="presParOf" srcId="{E64E630E-FA34-4CFA-B8F9-D3CDEEA072B0}" destId="{A6CAC631-2649-4977-92A9-FE3DC9D53AD4}" srcOrd="0" destOrd="0" presId="urn:microsoft.com/office/officeart/2018/2/layout/IconVerticalSolidList"/>
    <dgm:cxn modelId="{B55497CF-B198-454E-912B-E2565487A839}" type="presParOf" srcId="{E64E630E-FA34-4CFA-B8F9-D3CDEEA072B0}" destId="{B25DE0D4-C264-43D1-9151-174F8B1836FD}" srcOrd="1" destOrd="0" presId="urn:microsoft.com/office/officeart/2018/2/layout/IconVerticalSolidList"/>
    <dgm:cxn modelId="{79090435-7DEE-4630-BB69-B201626F339C}" type="presParOf" srcId="{E64E630E-FA34-4CFA-B8F9-D3CDEEA072B0}" destId="{3756812F-B064-46AF-9A60-4E78EC702AC1}" srcOrd="2" destOrd="0" presId="urn:microsoft.com/office/officeart/2018/2/layout/IconVerticalSolidList"/>
    <dgm:cxn modelId="{9C39FA86-0D46-4C58-83A2-1E2B49D751DB}" type="presParOf" srcId="{E64E630E-FA34-4CFA-B8F9-D3CDEEA072B0}" destId="{230D76F5-3C14-44D4-834B-0AE8B63C2303}" srcOrd="3" destOrd="0" presId="urn:microsoft.com/office/officeart/2018/2/layout/IconVerticalSolidList"/>
    <dgm:cxn modelId="{052A9E03-0480-4089-A988-26FDFDF9015D}" type="presParOf" srcId="{3EFF715B-F00B-46A8-8919-B888EA10AEF0}" destId="{4EF2884D-93B1-450C-9DCA-656E049B6A66}" srcOrd="1" destOrd="0" presId="urn:microsoft.com/office/officeart/2018/2/layout/IconVerticalSolidList"/>
    <dgm:cxn modelId="{FFA69929-A8EA-4B05-B436-EB45FD03CB4D}" type="presParOf" srcId="{3EFF715B-F00B-46A8-8919-B888EA10AEF0}" destId="{C3890690-6B08-4837-98D8-2CC79FDA73AC}" srcOrd="2" destOrd="0" presId="urn:microsoft.com/office/officeart/2018/2/layout/IconVerticalSolidList"/>
    <dgm:cxn modelId="{C0EAC8BE-ACA9-45B2-B491-A03C40D1291F}" type="presParOf" srcId="{C3890690-6B08-4837-98D8-2CC79FDA73AC}" destId="{AA610FE8-A2BC-440A-989B-6EE10335493C}" srcOrd="0" destOrd="0" presId="urn:microsoft.com/office/officeart/2018/2/layout/IconVerticalSolidList"/>
    <dgm:cxn modelId="{131ACC98-4B37-43E7-8631-A23ECD2BC026}" type="presParOf" srcId="{C3890690-6B08-4837-98D8-2CC79FDA73AC}" destId="{C0C90362-8FDC-4DF0-8A56-0B736931C319}" srcOrd="1" destOrd="0" presId="urn:microsoft.com/office/officeart/2018/2/layout/IconVerticalSolidList"/>
    <dgm:cxn modelId="{77AF08F6-DE41-4B73-8482-D530D783AB20}" type="presParOf" srcId="{C3890690-6B08-4837-98D8-2CC79FDA73AC}" destId="{44A178B8-9336-4AC2-A6E3-99B2532CB423}" srcOrd="2" destOrd="0" presId="urn:microsoft.com/office/officeart/2018/2/layout/IconVerticalSolidList"/>
    <dgm:cxn modelId="{73B74791-5CCB-4B5F-BA73-C05A094E68FF}" type="presParOf" srcId="{C3890690-6B08-4837-98D8-2CC79FDA73AC}" destId="{B8D9BE9D-341B-4609-BFCF-C74A537038D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CAC631-2649-4977-92A9-FE3DC9D53AD4}">
      <dsp:nvSpPr>
        <dsp:cNvPr id="0" name=""/>
        <dsp:cNvSpPr/>
      </dsp:nvSpPr>
      <dsp:spPr>
        <a:xfrm>
          <a:off x="0" y="665190"/>
          <a:ext cx="9618133" cy="12280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5DE0D4-C264-43D1-9151-174F8B1836FD}">
      <dsp:nvSpPr>
        <dsp:cNvPr id="0" name=""/>
        <dsp:cNvSpPr/>
      </dsp:nvSpPr>
      <dsp:spPr>
        <a:xfrm>
          <a:off x="371483" y="941500"/>
          <a:ext cx="675424" cy="67542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D76F5-3C14-44D4-834B-0AE8B63C2303}">
      <dsp:nvSpPr>
        <dsp:cNvPr id="0" name=""/>
        <dsp:cNvSpPr/>
      </dsp:nvSpPr>
      <dsp:spPr>
        <a:xfrm>
          <a:off x="1418391" y="665190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Being at school every day is so important. Each week those children who have attended every day will have their names placed on a wheel and a winner selected to win a prize. </a:t>
          </a:r>
          <a:endParaRPr lang="en-US" sz="2300" kern="1200"/>
        </a:p>
      </dsp:txBody>
      <dsp:txXfrm>
        <a:off x="1418391" y="665190"/>
        <a:ext cx="8199741" cy="1228044"/>
      </dsp:txXfrm>
    </dsp:sp>
    <dsp:sp modelId="{AA610FE8-A2BC-440A-989B-6EE10335493C}">
      <dsp:nvSpPr>
        <dsp:cNvPr id="0" name=""/>
        <dsp:cNvSpPr/>
      </dsp:nvSpPr>
      <dsp:spPr>
        <a:xfrm>
          <a:off x="0" y="2200246"/>
          <a:ext cx="9618133" cy="12280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C90362-8FDC-4DF0-8A56-0B736931C319}">
      <dsp:nvSpPr>
        <dsp:cNvPr id="0" name=""/>
        <dsp:cNvSpPr/>
      </dsp:nvSpPr>
      <dsp:spPr>
        <a:xfrm>
          <a:off x="371483" y="2476556"/>
          <a:ext cx="675424" cy="67542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D9BE9D-341B-4609-BFCF-C74A537038D3}">
      <dsp:nvSpPr>
        <dsp:cNvPr id="0" name=""/>
        <dsp:cNvSpPr/>
      </dsp:nvSpPr>
      <dsp:spPr>
        <a:xfrm>
          <a:off x="1418391" y="2200246"/>
          <a:ext cx="8199741" cy="12280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968" tIns="129968" rIns="129968" bIns="129968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Learning starts from the moment the children come through the door some being on time is also very important. </a:t>
          </a:r>
          <a:endParaRPr lang="en-US" sz="2300" kern="1200"/>
        </a:p>
      </dsp:txBody>
      <dsp:txXfrm>
        <a:off x="1418391" y="2200246"/>
        <a:ext cx="8199741" cy="1228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E0F63-A272-48B4-999C-3B0B2CFFE517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D871B-F48E-4A8F-A094-DE9CB22130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278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1A9A-D514-40F2-863F-CADE84B1DBB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475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791A9A-D514-40F2-863F-CADE84B1DBB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235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6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293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932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400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38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30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99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68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48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21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28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39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61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2366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737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0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E7FAE-4EFE-44BF-BCD0-6009D021A172}" type="datetimeFigureOut">
              <a:rPr lang="en-GB" smtClean="0"/>
              <a:t>21/09/2023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53267B-4BC3-43AB-A50A-C21F83B4F7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8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8A7DED34-2571-2D2D-15A4-5446E163495A}"/>
              </a:ext>
            </a:extLst>
          </p:cNvPr>
          <p:cNvGrpSpPr/>
          <p:nvPr/>
        </p:nvGrpSpPr>
        <p:grpSpPr>
          <a:xfrm>
            <a:off x="291471" y="1592580"/>
            <a:ext cx="10927079" cy="3672840"/>
            <a:chOff x="767721" y="4995863"/>
            <a:chExt cx="10927079" cy="367284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0FB9FFF-7CA2-7AE0-9DFF-8B594B35F2C5}"/>
                </a:ext>
              </a:extLst>
            </p:cNvPr>
            <p:cNvSpPr/>
            <p:nvPr/>
          </p:nvSpPr>
          <p:spPr>
            <a:xfrm>
              <a:off x="767721" y="4995863"/>
              <a:ext cx="10927079" cy="3672840"/>
            </a:xfrm>
            <a:prstGeom prst="rect">
              <a:avLst/>
            </a:prstGeom>
            <a:solidFill>
              <a:srgbClr val="4E9D2D">
                <a:alpha val="4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Museo Sans 500"/>
                </a:rPr>
                <a:t>Welcome to Lilac Class</a:t>
              </a:r>
            </a:p>
            <a:p>
              <a:pPr algn="ctr"/>
              <a:r>
                <a:rPr lang="en-GB" sz="4000" b="1" dirty="0">
                  <a:solidFill>
                    <a:schemeClr val="bg1"/>
                  </a:solidFill>
                  <a:latin typeface="Museo Sans 500"/>
                </a:rPr>
                <a:t>Garden City Academy</a:t>
              </a:r>
              <a:endParaRPr lang="en-GB" sz="4000" b="1" dirty="0">
                <a:solidFill>
                  <a:schemeClr val="bg1"/>
                </a:solidFill>
                <a:latin typeface="Museo Sans 500" panose="02000000000000000000" pitchFamily="50" charset="0"/>
              </a:endParaRPr>
            </a:p>
          </p:txBody>
        </p:sp>
        <p:pic>
          <p:nvPicPr>
            <p:cNvPr id="7" name="Picture 6" descr="A close up of a sign&#10;&#10;Description generated with very high confidence">
              <a:extLst>
                <a:ext uri="{FF2B5EF4-FFF2-40B4-BE49-F238E27FC236}">
                  <a16:creationId xmlns:a16="http://schemas.microsoft.com/office/drawing/2014/main" id="{B40DA3EA-39D6-26BD-6197-F431D39D9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0160" y="6487342"/>
              <a:ext cx="1676400" cy="11437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0838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83656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 panose="02000000000000000000" pitchFamily="50" charset="0"/>
              </a:rPr>
              <a:t>English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95" y="958177"/>
            <a:ext cx="9606808" cy="50479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en-GB" sz="3200" dirty="0">
                <a:solidFill>
                  <a:schemeClr val="tx1"/>
                </a:solidFill>
                <a:latin typeface="Museo Sans 100" panose="02000000000000000000" pitchFamily="50" charset="0"/>
              </a:rPr>
              <a:t>English is taught following The Literacy Tree Scheme</a:t>
            </a:r>
          </a:p>
          <a:p>
            <a:r>
              <a:rPr lang="en-GB" sz="3200" dirty="0">
                <a:solidFill>
                  <a:schemeClr val="tx1"/>
                </a:solidFill>
                <a:latin typeface="Museo Sans 100" panose="02000000000000000000" pitchFamily="50" charset="0"/>
              </a:rPr>
              <a:t>All topics are based on a key text</a:t>
            </a:r>
          </a:p>
          <a:p>
            <a:r>
              <a:rPr lang="en-GB" sz="3200" dirty="0">
                <a:solidFill>
                  <a:schemeClr val="tx1"/>
                </a:solidFill>
                <a:latin typeface="Museo Sans 100"/>
              </a:rPr>
              <a:t>Guided Reading is taught daily</a:t>
            </a:r>
          </a:p>
          <a:p>
            <a:r>
              <a:rPr lang="en-GB" sz="3200" dirty="0">
                <a:solidFill>
                  <a:schemeClr val="tx1"/>
                </a:solidFill>
                <a:latin typeface="Museo Sans 100"/>
              </a:rPr>
              <a:t>Banded reading books will be changed weekly</a:t>
            </a:r>
            <a:endParaRPr lang="en-GB" sz="3200" dirty="0">
              <a:solidFill>
                <a:schemeClr val="tx1"/>
              </a:solidFill>
              <a:highlight>
                <a:srgbClr val="FFFF00"/>
              </a:highlight>
              <a:latin typeface="Museo Sans 100"/>
            </a:endParaRPr>
          </a:p>
          <a:p>
            <a:r>
              <a:rPr lang="en-GB" sz="3200" dirty="0">
                <a:solidFill>
                  <a:schemeClr val="tx1"/>
                </a:solidFill>
                <a:latin typeface="Museo Sans 100"/>
              </a:rPr>
              <a:t>Children will have the opportunity to change library books once a week- Thursday</a:t>
            </a:r>
            <a:endParaRPr lang="en-GB" sz="32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endParaRPr lang="en-GB" sz="32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endParaRPr lang="en-GB" sz="3200" dirty="0">
              <a:solidFill>
                <a:schemeClr val="tx1"/>
              </a:solidFill>
              <a:highlight>
                <a:srgbClr val="FFFF00"/>
              </a:highlight>
              <a:latin typeface="Museo Sans 1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  <p:pic>
        <p:nvPicPr>
          <p:cNvPr id="4" name="Picture 3" descr="A cover of a book&#10;&#10;Description automatically generated">
            <a:extLst>
              <a:ext uri="{FF2B5EF4-FFF2-40B4-BE49-F238E27FC236}">
                <a16:creationId xmlns:a16="http://schemas.microsoft.com/office/drawing/2014/main" id="{FCC3065F-0C37-F015-775B-97B2294669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054" y="181884"/>
            <a:ext cx="1744718" cy="2276958"/>
          </a:xfrm>
          <a:prstGeom prst="rect">
            <a:avLst/>
          </a:prstGeom>
        </p:spPr>
      </p:pic>
      <p:pic>
        <p:nvPicPr>
          <p:cNvPr id="5" name="Picture 4" descr="A book cover with a mermaid&#10;&#10;Description automatically generated">
            <a:extLst>
              <a:ext uri="{FF2B5EF4-FFF2-40B4-BE49-F238E27FC236}">
                <a16:creationId xmlns:a16="http://schemas.microsoft.com/office/drawing/2014/main" id="{DAD4DBC0-B630-12D3-5CFB-6A0FF358AB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1710" y="2424108"/>
            <a:ext cx="2322787" cy="212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94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335" y="1053636"/>
            <a:ext cx="10128972" cy="531111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300" b="1" dirty="0">
                <a:solidFill>
                  <a:schemeClr val="tx1"/>
                </a:solidFill>
                <a:latin typeface="Museo Sans 100"/>
              </a:rPr>
              <a:t>Reading </a:t>
            </a:r>
            <a:endParaRPr lang="en-GB" sz="2300" dirty="0">
              <a:solidFill>
                <a:schemeClr val="tx1"/>
              </a:solidFill>
              <a:latin typeface="Museo Sans 100" panose="02000000000000000000" pitchFamily="50" charset="0"/>
            </a:endParaRP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We will teach children how to read through daily reading skills sessions.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An adult will listen to the children read individually every week. Each class also has a reading volunteer to assist with this.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Staff will keep a record of this in school.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We are issuing planners shortly to record their reading in.</a:t>
            </a:r>
          </a:p>
          <a:p>
            <a:pPr marL="0" indent="0">
              <a:buNone/>
            </a:pPr>
            <a:endParaRPr lang="en-GB" sz="2300" dirty="0">
              <a:solidFill>
                <a:schemeClr val="tx1"/>
              </a:solidFill>
              <a:latin typeface="Museo Sans 100"/>
              <a:cs typeface="Segoe UI"/>
            </a:endParaRPr>
          </a:p>
          <a:p>
            <a:pPr marL="0" indent="0">
              <a:buNone/>
            </a:pPr>
            <a:r>
              <a:rPr lang="en-GB" sz="2300" b="1" dirty="0">
                <a:solidFill>
                  <a:srgbClr val="4E9D2D"/>
                </a:solidFill>
                <a:latin typeface="Segoe UI"/>
                <a:cs typeface="Segoe UI"/>
              </a:rPr>
              <a:t>How you can support at home?</a:t>
            </a:r>
            <a:endParaRPr lang="en-GB" dirty="0">
              <a:solidFill>
                <a:srgbClr val="404040"/>
              </a:solidFill>
              <a:latin typeface="Trebuchet MS" panose="020B0603020202020204"/>
              <a:cs typeface="Segoe UI"/>
            </a:endParaRPr>
          </a:p>
          <a:p>
            <a:r>
              <a:rPr lang="en-GB">
                <a:solidFill>
                  <a:srgbClr val="404040"/>
                </a:solidFill>
                <a:latin typeface="Trebuchet MS" panose="020B0603020202020204"/>
                <a:cs typeface="Segoe UI"/>
              </a:rPr>
              <a:t>Listen to your child read their banded book every day </a:t>
            </a:r>
            <a:endParaRPr lang="en-GB">
              <a:solidFill>
                <a:schemeClr val="tx1"/>
              </a:solidFill>
              <a:highlight>
                <a:srgbClr val="FFFF00"/>
              </a:highlight>
              <a:latin typeface="Trebuchet MS"/>
              <a:cs typeface="Segoe UI"/>
            </a:endParaRPr>
          </a:p>
          <a:p>
            <a:r>
              <a:rPr lang="en-GB" dirty="0">
                <a:solidFill>
                  <a:srgbClr val="404040"/>
                </a:solidFill>
                <a:latin typeface="Trebuchet MS"/>
                <a:cs typeface="Segoe UI"/>
              </a:rPr>
              <a:t>Ask your child questions about what they/you have read</a:t>
            </a:r>
          </a:p>
          <a:p>
            <a:r>
              <a:rPr lang="en-GB" dirty="0">
                <a:solidFill>
                  <a:srgbClr val="404040"/>
                </a:solidFill>
                <a:latin typeface="Trebuchet MS"/>
                <a:cs typeface="Segoe UI"/>
              </a:rPr>
              <a:t>Enjoy any book together and sometimes read to your child </a:t>
            </a:r>
          </a:p>
          <a:p>
            <a:endParaRPr lang="en-GB" dirty="0">
              <a:solidFill>
                <a:srgbClr val="404040"/>
              </a:solidFill>
              <a:highlight>
                <a:srgbClr val="FFFF00"/>
              </a:highlight>
              <a:latin typeface="Trebuchet MS"/>
              <a:cs typeface="Segoe UI"/>
            </a:endParaRPr>
          </a:p>
          <a:p>
            <a:endParaRPr lang="en-GB" sz="2300" b="1" dirty="0">
              <a:solidFill>
                <a:srgbClr val="4E9D2D"/>
              </a:solidFill>
              <a:latin typeface="Segoe UI"/>
              <a:cs typeface="Segoe U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D7D208B-42A6-EF4E-E85C-EF03AC039C15}"/>
              </a:ext>
            </a:extLst>
          </p:cNvPr>
          <p:cNvSpPr txBox="1">
            <a:spLocks/>
          </p:cNvSpPr>
          <p:nvPr/>
        </p:nvSpPr>
        <p:spPr>
          <a:xfrm>
            <a:off x="301553" y="173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>
                <a:solidFill>
                  <a:srgbClr val="49773B"/>
                </a:solidFill>
                <a:latin typeface="Museo Sans 500" panose="02000000000000000000" pitchFamily="50" charset="0"/>
              </a:rPr>
              <a:t>English</a:t>
            </a:r>
            <a:endParaRPr lang="en-GB" b="1" dirty="0">
              <a:solidFill>
                <a:srgbClr val="49773B"/>
              </a:solidFill>
              <a:latin typeface="Museo Sans 500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362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79" y="123568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 panose="02000000000000000000" pitchFamily="50" charset="0"/>
              </a:rPr>
              <a:t>Maths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170" y="1264921"/>
            <a:ext cx="9601389" cy="536765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Autumn term: place value, addition and subtraction, area and multiplication and division.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Spring term: </a:t>
            </a:r>
            <a:r>
              <a:rPr lang="en-GB" sz="2300" dirty="0">
                <a:solidFill>
                  <a:schemeClr val="tx1"/>
                </a:solidFill>
                <a:latin typeface="Arial"/>
                <a:cs typeface="Arial"/>
              </a:rPr>
              <a:t>multiplication and division, length and perimeter, fractions and decimals.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Summer term: decimals, money, time, shape, statistics and position and direction. </a:t>
            </a:r>
          </a:p>
          <a:p>
            <a:pPr marL="0" indent="0">
              <a:buNone/>
            </a:pPr>
            <a:r>
              <a:rPr lang="en-GB" sz="2300" b="1" dirty="0">
                <a:solidFill>
                  <a:srgbClr val="4E9D2D"/>
                </a:solidFill>
                <a:latin typeface="Museo Sans 100" panose="02000000000000000000" pitchFamily="50" charset="0"/>
              </a:rPr>
              <a:t>How you can support at home</a:t>
            </a:r>
            <a:endParaRPr lang="en-GB" sz="2300" dirty="0">
              <a:latin typeface="Museo Sans 100" panose="02000000000000000000" pitchFamily="50" charset="0"/>
            </a:endParaRP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Encourage your child to use maths daily, e.g. money/time.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Help your child to learn their times tables (including TTRS)</a:t>
            </a:r>
          </a:p>
          <a:p>
            <a:r>
              <a:rPr lang="en-GB" sz="2300" dirty="0">
                <a:solidFill>
                  <a:schemeClr val="tx1"/>
                </a:solidFill>
                <a:latin typeface="Museo Sans 100"/>
              </a:rPr>
              <a:t>Children are supposed to know all times tables up to 12x12 by the end of Year 4. There is a national times table check that will be completed in June by children.</a:t>
            </a:r>
            <a:endParaRPr lang="en-GB" sz="2300" dirty="0">
              <a:solidFill>
                <a:schemeClr val="tx1"/>
              </a:solidFill>
              <a:latin typeface="Museo Sans 1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92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297C68-D558-9208-0F71-76B3063C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en-GB" dirty="0"/>
              <a:t>Attendance and punctuality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362B87F-EB41-36C7-8235-8DF0F16B6A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844171"/>
              </p:ext>
            </p:extLst>
          </p:nvPr>
        </p:nvGraphicFramePr>
        <p:xfrm>
          <a:off x="1286933" y="124917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2508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031F8-4579-3EA7-6033-4674E179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27764"/>
            <a:ext cx="8596668" cy="1320800"/>
          </a:xfrm>
        </p:spPr>
        <p:txBody>
          <a:bodyPr/>
          <a:lstStyle/>
          <a:p>
            <a:r>
              <a:rPr lang="en-US" dirty="0"/>
              <a:t>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BB91-88ED-982B-FEBC-8AD88C4B8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064562"/>
            <a:ext cx="8596668" cy="516469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Museo Sans 100"/>
                <a:cs typeface="Calibri"/>
              </a:rPr>
              <a:t>Please make sure your child comes in wearing the correct school uniform.</a:t>
            </a:r>
          </a:p>
          <a:p>
            <a:r>
              <a:rPr lang="en-US" dirty="0">
                <a:solidFill>
                  <a:schemeClr val="tx1"/>
                </a:solidFill>
                <a:latin typeface="Museo Sans 100"/>
                <a:cs typeface="Calibri"/>
              </a:rPr>
              <a:t>This should be: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Sweatshirt or Cardigan, preferably</a:t>
            </a:r>
            <a:r>
              <a:rPr lang="en-US" b="1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 </a:t>
            </a: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with the school logo</a:t>
            </a:r>
            <a:endParaRPr lang="en-US" dirty="0">
              <a:solidFill>
                <a:schemeClr val="tx1"/>
              </a:solidFill>
              <a:latin typeface="Museo Sans 100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Black</a:t>
            </a: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 skirt/pinafore/trousers/shorts</a:t>
            </a:r>
            <a:endParaRPr lang="en-US" dirty="0">
              <a:solidFill>
                <a:schemeClr val="tx1"/>
              </a:solidFill>
              <a:latin typeface="Museo Sans 100"/>
              <a:ea typeface="+mn-lt"/>
              <a:cs typeface="Calibri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White </a:t>
            </a: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shirt/polo shirt</a:t>
            </a:r>
            <a:endParaRPr lang="en-US" dirty="0">
              <a:solidFill>
                <a:schemeClr val="tx1"/>
              </a:solidFill>
              <a:latin typeface="Museo Sans 100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Checked or striped dresses in green and white (until October half term)</a:t>
            </a:r>
            <a:endParaRPr lang="en-US" dirty="0">
              <a:solidFill>
                <a:schemeClr val="tx1"/>
              </a:solidFill>
              <a:latin typeface="Museo Sans 100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useo Sans 100"/>
                <a:ea typeface="+mn-lt"/>
                <a:cs typeface="+mn-lt"/>
              </a:rPr>
              <a:t>White socks</a:t>
            </a:r>
            <a:endParaRPr lang="en-US" dirty="0">
              <a:solidFill>
                <a:schemeClr val="tx1"/>
              </a:solidFill>
              <a:latin typeface="Museo Sans 100"/>
              <a:cs typeface="Calibri"/>
            </a:endParaRPr>
          </a:p>
          <a:p>
            <a:pPr marL="285750" indent="-285750"/>
            <a:r>
              <a:rPr lang="en-US" dirty="0">
                <a:solidFill>
                  <a:schemeClr val="tx1"/>
                </a:solidFill>
                <a:latin typeface="Museo Sans 100"/>
              </a:rPr>
              <a:t>Children should not wear any </a:t>
            </a:r>
            <a:r>
              <a:rPr lang="en-US" dirty="0" err="1">
                <a:solidFill>
                  <a:schemeClr val="tx1"/>
                </a:solidFill>
                <a:latin typeface="Museo Sans 100"/>
              </a:rPr>
              <a:t>jewellery</a:t>
            </a:r>
            <a:r>
              <a:rPr lang="en-US" dirty="0">
                <a:solidFill>
                  <a:schemeClr val="tx1"/>
                </a:solidFill>
                <a:latin typeface="Museo Sans 100"/>
              </a:rPr>
              <a:t> to school – if they do, the class teacher will ask them to remove it and will give it back at the end of the day.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  <a:latin typeface="Museo Sans 100"/>
              </a:rPr>
              <a:t>Watches may be worn but for safeguarding reasons these should not be smart watches.</a:t>
            </a:r>
          </a:p>
          <a:p>
            <a:pPr marL="285750" indent="-285750"/>
            <a:r>
              <a:rPr lang="en-US" dirty="0">
                <a:solidFill>
                  <a:schemeClr val="tx1"/>
                </a:solidFill>
                <a:latin typeface="Museo Sans 100"/>
              </a:rPr>
              <a:t>Children should not come to school with nail varnish on.</a:t>
            </a:r>
          </a:p>
          <a:p>
            <a:pPr marL="285750" indent="-285750"/>
            <a:endParaRPr lang="en-US" dirty="0">
              <a:solidFill>
                <a:schemeClr val="tx1"/>
              </a:solidFill>
              <a:latin typeface="Museo Sans 10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Museo Sans 100"/>
              </a:rPr>
              <a:t>We appreciate your support with this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latin typeface="Museo Sans 10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25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DA964-3A29-4A2A-3177-BAA818B7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54A13-BCCA-ABE8-3382-D96FC5AAA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Please make sure you name all items of clothing, lunchboxes etc. This makes it much easier to return if it gets lost. </a:t>
            </a:r>
          </a:p>
          <a:p>
            <a:r>
              <a:rPr lang="en-GB" dirty="0"/>
              <a:t>KS2 Please bring a healthy snack to school – fruit, cereal bar, vegetables, crackers etc </a:t>
            </a:r>
          </a:p>
          <a:p>
            <a:r>
              <a:rPr lang="en-GB" dirty="0"/>
              <a:t>We are a NUT FREE school </a:t>
            </a:r>
          </a:p>
          <a:p>
            <a:endParaRPr lang="en-GB" dirty="0"/>
          </a:p>
          <a:p>
            <a:endParaRPr lang="en-GB" dirty="0">
              <a:highlight>
                <a:srgbClr val="FFFF00"/>
              </a:highlight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9129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 panose="02000000000000000000" pitchFamily="50" charset="0"/>
              </a:rPr>
              <a:t>Any questions?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  <p:pic>
        <p:nvPicPr>
          <p:cNvPr id="8" name="Picture 9" descr="question-mark">
            <a:extLst>
              <a:ext uri="{FF2B5EF4-FFF2-40B4-BE49-F238E27FC236}">
                <a16:creationId xmlns:a16="http://schemas.microsoft.com/office/drawing/2014/main" id="{D75A1771-071E-4C0F-9CEF-B6A79FD1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5" y="2991486"/>
            <a:ext cx="2813685" cy="281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38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4E21-0CA5-4E38-80CC-30161E9A8C9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AA7D43-BC9E-45F0-AD0C-5CA76A3D3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100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/>
              </a:rPr>
              <a:t>Who’s who in Year Four? </a:t>
            </a:r>
            <a:endParaRPr lang="en-GB" b="1" dirty="0">
              <a:solidFill>
                <a:srgbClr val="49773B"/>
              </a:solidFill>
              <a:latin typeface="Museo Sans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Museo Sans 100"/>
              </a:rPr>
              <a:t>Miss Kennington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Museo Sans 100"/>
              </a:rPr>
              <a:t>Mrs Morris</a:t>
            </a:r>
            <a:endParaRPr lang="en-GB" dirty="0">
              <a:latin typeface="Museo Sans 100" panose="020000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Museo Sans 100"/>
              </a:rPr>
              <a:t>Mrs Pritchett</a:t>
            </a:r>
            <a:endParaRPr lang="en-GB" dirty="0">
              <a:latin typeface="Museo Sans 100" panose="02000000000000000000" pitchFamily="50" charset="0"/>
            </a:endParaRPr>
          </a:p>
          <a:p>
            <a:pPr marL="0" indent="0">
              <a:buNone/>
            </a:pPr>
            <a:endParaRPr lang="en-GB" dirty="0">
              <a:latin typeface="Museo Sans 100" panose="02000000000000000000" pitchFamily="50" charset="0"/>
            </a:endParaRPr>
          </a:p>
          <a:p>
            <a:pPr marL="0" indent="0">
              <a:buNone/>
            </a:pPr>
            <a:r>
              <a:rPr lang="en-GB" dirty="0">
                <a:latin typeface="Museo Sans 100"/>
              </a:rPr>
              <a:t>Mrs Fry and Mrs Firth- Woodland Room</a:t>
            </a:r>
          </a:p>
          <a:p>
            <a:pPr marL="0" indent="0">
              <a:buNone/>
            </a:pPr>
            <a:endParaRPr lang="en-GB" dirty="0">
              <a:latin typeface="Museo Sans 1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99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 panose="02000000000000000000" pitchFamily="50" charset="0"/>
              </a:rPr>
              <a:t>Teaching Arrangements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573" y="1569309"/>
            <a:ext cx="9081741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800" dirty="0">
              <a:solidFill>
                <a:schemeClr val="tx1"/>
              </a:solidFill>
              <a:highlight>
                <a:srgbClr val="FFFF00"/>
              </a:highlight>
              <a:latin typeface="Museo Sans 100"/>
            </a:endParaRPr>
          </a:p>
          <a:p>
            <a:r>
              <a:rPr lang="en-GB" sz="2600" dirty="0">
                <a:solidFill>
                  <a:schemeClr val="tx1"/>
                </a:solidFill>
                <a:latin typeface="Arial"/>
                <a:cs typeface="Arial"/>
              </a:rPr>
              <a:t>Library is on a Thursday</a:t>
            </a: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600" dirty="0">
                <a:solidFill>
                  <a:schemeClr val="tx1"/>
                </a:solidFill>
                <a:latin typeface="Arial"/>
                <a:cs typeface="Arial"/>
              </a:rPr>
              <a:t>PE is on Tuesday and Thursday</a:t>
            </a:r>
            <a:endParaRPr lang="en-US" sz="2600" dirty="0">
              <a:solidFill>
                <a:schemeClr val="tx1"/>
              </a:solidFill>
              <a:latin typeface="Arial"/>
              <a:cs typeface="Arial"/>
            </a:endParaRPr>
          </a:p>
          <a:p>
            <a:r>
              <a:rPr lang="en-GB" sz="2600" dirty="0">
                <a:solidFill>
                  <a:schemeClr val="tx1"/>
                </a:solidFill>
                <a:latin typeface="Arial"/>
                <a:cs typeface="Arial"/>
              </a:rPr>
              <a:t>Mrs Pritchett covers every Monday afternoon</a:t>
            </a:r>
          </a:p>
          <a:p>
            <a:r>
              <a:rPr lang="en-GB" sz="2600" dirty="0">
                <a:solidFill>
                  <a:schemeClr val="tx1"/>
                </a:solidFill>
                <a:latin typeface="Arial"/>
                <a:cs typeface="Arial"/>
              </a:rPr>
              <a:t>Mrs Morris works in Lilac every afternoon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00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 panose="02000000000000000000" pitchFamily="50" charset="0"/>
              </a:rPr>
              <a:t>Class timetable- Autumn</a:t>
            </a:r>
            <a:endParaRPr lang="en-GB" dirty="0"/>
          </a:p>
        </p:txBody>
      </p:sp>
      <p:pic>
        <p:nvPicPr>
          <p:cNvPr id="3" name="Picture 2" descr="A white grid with black text&#10;&#10;Description automatically generated">
            <a:extLst>
              <a:ext uri="{FF2B5EF4-FFF2-40B4-BE49-F238E27FC236}">
                <a16:creationId xmlns:a16="http://schemas.microsoft.com/office/drawing/2014/main" id="{FCA7A561-12E2-1DF8-297D-0963035B7E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435" y="1232656"/>
            <a:ext cx="9890233" cy="523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0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09" y="682668"/>
            <a:ext cx="9964091" cy="1320800"/>
          </a:xfrm>
        </p:spPr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/>
              </a:rPr>
              <a:t>Routines in Year Four at the start of the day</a:t>
            </a:r>
            <a:endParaRPr lang="en-GB" b="1" dirty="0">
              <a:solidFill>
                <a:srgbClr val="49773B"/>
              </a:solidFill>
              <a:latin typeface="Museo Sans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3884"/>
            <a:ext cx="9212390" cy="36131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altLang="en-US" sz="2400" dirty="0">
                <a:latin typeface="Museo Sans 100"/>
              </a:rPr>
              <a:t>Doors open at 8.45am, which is when learning commences. </a:t>
            </a:r>
            <a:endParaRPr lang="en-GB" altLang="en-US" sz="2400" dirty="0">
              <a:latin typeface="Museo Sans 100" panose="02000000000000000000" pitchFamily="50" charset="0"/>
            </a:endParaRPr>
          </a:p>
          <a:p>
            <a:r>
              <a:rPr lang="en-GB" altLang="en-US" sz="2400" dirty="0">
                <a:latin typeface="Museo Sans 100"/>
              </a:rPr>
              <a:t>Doors close at 8.50am when the register is taken. </a:t>
            </a:r>
            <a:endParaRPr lang="en-GB" altLang="en-US" sz="2400" dirty="0">
              <a:latin typeface="Museo Sans 100" panose="02000000000000000000" pitchFamily="50" charset="0"/>
            </a:endParaRPr>
          </a:p>
          <a:p>
            <a:r>
              <a:rPr lang="en-GB" sz="2400" dirty="0">
                <a:latin typeface="Museo Sans 100"/>
              </a:rPr>
              <a:t>If you need to speak with your child’s teacher about something, please make an appointment with them through the main office.</a:t>
            </a:r>
          </a:p>
          <a:p>
            <a:endParaRPr lang="en-GB" sz="2400" dirty="0">
              <a:latin typeface="Museo Sans 100" panose="02000000000000000000" pitchFamily="50" charset="0"/>
            </a:endParaRPr>
          </a:p>
          <a:p>
            <a:r>
              <a:rPr lang="en-GB" sz="2400" dirty="0">
                <a:latin typeface="Museo Sans 100"/>
              </a:rPr>
              <a:t>In the morning, the children focus on arithmetic skills and then read a book silently. This is also time where the children may be asked to finish off work from the previous day.</a:t>
            </a:r>
            <a:endParaRPr lang="en-GB" sz="2400">
              <a:highlight>
                <a:srgbClr val="FFFF00"/>
              </a:highlight>
              <a:latin typeface="Museo Sans 1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13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499" y="609600"/>
            <a:ext cx="9275160" cy="1320800"/>
          </a:xfrm>
        </p:spPr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/>
              </a:rPr>
              <a:t>Routines in Year Five at the end of the day</a:t>
            </a:r>
            <a:endParaRPr lang="en-GB" b="1" dirty="0">
              <a:solidFill>
                <a:srgbClr val="49773B"/>
              </a:solidFill>
              <a:latin typeface="Museo Sans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854" y="1459549"/>
            <a:ext cx="9154094" cy="426815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sz="3200" dirty="0">
                <a:solidFill>
                  <a:schemeClr val="tx1"/>
                </a:solidFill>
                <a:latin typeface="Museo Sans 100"/>
              </a:rPr>
              <a:t>At the end of the day the children will wait by the door in a line. Parents / carers must wait outside on the playground / outdoor area.</a:t>
            </a:r>
          </a:p>
          <a:p>
            <a:r>
              <a:rPr lang="en-GB" sz="3200" dirty="0">
                <a:solidFill>
                  <a:schemeClr val="tx1"/>
                </a:solidFill>
                <a:latin typeface="Museo Sans 100"/>
              </a:rPr>
              <a:t>When the member of staff in the class has seen a child’s adult waiting on the playground then they will be called and allowed to leave.</a:t>
            </a:r>
          </a:p>
          <a:p>
            <a:r>
              <a:rPr lang="en-GB" sz="3200" dirty="0">
                <a:solidFill>
                  <a:schemeClr val="tx1"/>
                </a:solidFill>
                <a:latin typeface="Museo Sans 100" panose="02000000000000000000" pitchFamily="50" charset="0"/>
              </a:rPr>
              <a:t>Sometimes, we have to check arrangements with the office - for example if we do not know of, or recognise, an adult collecting a child. We appreciate your patience in waiting whilst we check this.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01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en-GB" b="1">
                <a:latin typeface="Museo Sans 500" panose="02000000000000000000" pitchFamily="50" charset="0"/>
              </a:rPr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0481" y="1337138"/>
            <a:ext cx="4298939" cy="470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latin typeface="Museo Sans 100"/>
              </a:rPr>
              <a:t>There is a focus on presentation across the school, particularly on layout and expectations of what the children produce. </a:t>
            </a:r>
            <a:endParaRPr lang="en-GB" sz="2400" dirty="0">
              <a:latin typeface="Museo Sans 100" panose="02000000000000000000" pitchFamily="50" charset="0"/>
            </a:endParaRPr>
          </a:p>
          <a:p>
            <a:r>
              <a:rPr lang="en-GB" sz="2400" dirty="0">
                <a:latin typeface="Museo Sans 100"/>
              </a:rPr>
              <a:t>We are working hard to ensure that the quality of work done in school is reflected in the children’s home learning as well, so please support us with this. </a:t>
            </a:r>
            <a:endParaRPr lang="en-GB" sz="2400" dirty="0">
              <a:latin typeface="Museo Sans 100" panose="02000000000000000000" pitchFamily="50" charset="0"/>
            </a:endParaRPr>
          </a:p>
          <a:p>
            <a:pPr marL="0" indent="0">
              <a:buNone/>
            </a:pPr>
            <a:endParaRPr lang="en-GB">
              <a:latin typeface="Museo Sans 100" panose="02000000000000000000" pitchFamily="50" charset="0"/>
            </a:endParaRPr>
          </a:p>
          <a:p>
            <a:pPr marL="0" indent="0">
              <a:buNone/>
            </a:pPr>
            <a:endParaRPr lang="en-GB">
              <a:highlight>
                <a:srgbClr val="FFFF00"/>
              </a:highlight>
              <a:latin typeface="Museo Sans 100" panose="02000000000000000000" pitchFamily="50" charset="0"/>
            </a:endParaRPr>
          </a:p>
        </p:txBody>
      </p:sp>
      <p:pic>
        <p:nvPicPr>
          <p:cNvPr id="4" name="Picture 3" descr="A white paper with black text&#10;&#10;Description automatically generated">
            <a:extLst>
              <a:ext uri="{FF2B5EF4-FFF2-40B4-BE49-F238E27FC236}">
                <a16:creationId xmlns:a16="http://schemas.microsoft.com/office/drawing/2014/main" id="{4C5712E0-773E-60BE-E937-A6A0E7C488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4" r="3" b="3292"/>
          <a:stretch/>
        </p:blipFill>
        <p:spPr>
          <a:xfrm>
            <a:off x="198011" y="1753750"/>
            <a:ext cx="5423429" cy="38823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449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4FC8-79FD-018D-D306-3B758D6A8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err="1"/>
              <a:t>Behaviour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536B9E-21E4-237B-CCC0-AC6AD937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024" y="2462761"/>
            <a:ext cx="8596668" cy="388077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There are high expectations for behaviour in the classroom and these expectations are calm and consistently expressed to the children.</a:t>
            </a:r>
          </a:p>
          <a:p>
            <a:endParaRPr lang="en-GB" dirty="0"/>
          </a:p>
          <a:p>
            <a:r>
              <a:rPr lang="en-GB" dirty="0"/>
              <a:t>The children designed and voted on our class rules which are referred back to when reminders of expectation are needed.</a:t>
            </a:r>
          </a:p>
          <a:p>
            <a:endParaRPr lang="en-GB" dirty="0"/>
          </a:p>
          <a:p>
            <a:r>
              <a:rPr lang="en-GB" dirty="0"/>
              <a:t>The children receive verbal praise, dojo points, stickers and postcard/notecards home to incentivise the children to make the right choices.</a:t>
            </a:r>
          </a:p>
          <a:p>
            <a:endParaRPr lang="en-GB" dirty="0"/>
          </a:p>
          <a:p>
            <a:r>
              <a:rPr lang="en-GB" dirty="0"/>
              <a:t>The behaviour policy involves 2 warnings and then a 5/10 minute time out for non-positive behaviour. A yellow card is then awarded after this if the behaviour continues. A red card follows this or is given if the child is swearing or displaying physical behaviour. </a:t>
            </a:r>
          </a:p>
        </p:txBody>
      </p:sp>
    </p:spTree>
    <p:extLst>
      <p:ext uri="{BB962C8B-B14F-4D97-AF65-F5344CB8AC3E}">
        <p14:creationId xmlns:p14="http://schemas.microsoft.com/office/powerpoint/2010/main" val="354987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49773B"/>
                </a:solidFill>
                <a:latin typeface="Museo Sans 500"/>
              </a:rPr>
              <a:t>PE </a:t>
            </a:r>
            <a:endParaRPr lang="en-GB" b="1" dirty="0">
              <a:solidFill>
                <a:srgbClr val="49773B"/>
              </a:solidFill>
              <a:highlight>
                <a:srgbClr val="FFFF00"/>
              </a:highlight>
              <a:latin typeface="Museo Sans 500" panose="020000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309"/>
            <a:ext cx="8999326" cy="447205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Museo Sans 100"/>
              </a:rPr>
              <a:t>Children can come to school wearing PE kit on their PE days. Children should be prepared to go outside whatever the weather for PE, so please ensure they have a jumper/hoody. Trainers are definitely required.</a:t>
            </a:r>
            <a:endParaRPr lang="en-GB" sz="2800" dirty="0">
              <a:latin typeface="Museo Sans 100" panose="02000000000000000000" pitchFamily="50" charset="0"/>
            </a:endParaRPr>
          </a:p>
          <a:p>
            <a:r>
              <a:rPr lang="en-GB" sz="2800" dirty="0">
                <a:latin typeface="Museo Sans 100" panose="02000000000000000000" pitchFamily="50" charset="0"/>
              </a:rPr>
              <a:t>PE uniform is green t-shirt, black shorts/joggers and trainers.</a:t>
            </a:r>
          </a:p>
          <a:p>
            <a:r>
              <a:rPr lang="en-GB" sz="2800">
                <a:latin typeface="Museo Sans 100"/>
              </a:rPr>
              <a:t>Long hair should be tied up.</a:t>
            </a:r>
            <a:endParaRPr lang="en-GB" sz="2800" dirty="0">
              <a:latin typeface="Museo Sans 100"/>
            </a:endParaRPr>
          </a:p>
          <a:p>
            <a:r>
              <a:rPr lang="en-GB" sz="2800" dirty="0">
                <a:latin typeface="Museo Sans 100"/>
              </a:rPr>
              <a:t>Stud earrings only.</a:t>
            </a:r>
          </a:p>
          <a:p>
            <a:endParaRPr lang="en-GB" sz="2800" dirty="0">
              <a:latin typeface="Museo Sans 100" panose="02000000000000000000" pitchFamily="50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675BC2-8396-4824-966E-C1C1039AC1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42" y="5727700"/>
            <a:ext cx="1743075" cy="904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736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09FD31160974790EF968AD39A3C1C" ma:contentTypeVersion="14" ma:contentTypeDescription="Create a new document." ma:contentTypeScope="" ma:versionID="1b762759fb7c90c3359e20b32c413b30">
  <xsd:schema xmlns:xsd="http://www.w3.org/2001/XMLSchema" xmlns:xs="http://www.w3.org/2001/XMLSchema" xmlns:p="http://schemas.microsoft.com/office/2006/metadata/properties" xmlns:ns2="ba5a2482-dff6-46dd-95a3-b840067f4b93" xmlns:ns3="abddf9f3-fb8d-418e-b470-9b0cf08c8d70" targetNamespace="http://schemas.microsoft.com/office/2006/metadata/properties" ma:root="true" ma:fieldsID="df2c22d77fe632f36aacda3dfe47cbbd" ns2:_="" ns3:_="">
    <xsd:import namespace="ba5a2482-dff6-46dd-95a3-b840067f4b93"/>
    <xsd:import namespace="abddf9f3-fb8d-418e-b470-9b0cf08c8d7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5a2482-dff6-46dd-95a3-b840067f4b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d9d2af9-c4c4-4881-a912-41534b348c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ddf9f3-fb8d-418e-b470-9b0cf08c8d7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8d026a-47b9-4e8d-af54-2b854d14143e}" ma:internalName="TaxCatchAll" ma:showField="CatchAllData" ma:web="abddf9f3-fb8d-418e-b470-9b0cf08c8d7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LengthInSeconds xmlns="ba5a2482-dff6-46dd-95a3-b840067f4b93" xsi:nil="true"/>
    <TaxCatchAll xmlns="abddf9f3-fb8d-418e-b470-9b0cf08c8d70" xsi:nil="true"/>
    <lcf76f155ced4ddcb4097134ff3c332f xmlns="ba5a2482-dff6-46dd-95a3-b840067f4b93">
      <Terms xmlns="http://schemas.microsoft.com/office/infopath/2007/PartnerControls"/>
    </lcf76f155ced4ddcb4097134ff3c332f>
    <SharedWithUsers xmlns="abddf9f3-fb8d-418e-b470-9b0cf08c8d70">
      <UserInfo>
        <DisplayName>Lucy Hopkinson</DisplayName>
        <AccountId>12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186E1586-368F-4A33-8B24-1070503DCDE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948CB5-3CB4-4BB3-A3EC-2BD9123FC8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5a2482-dff6-46dd-95a3-b840067f4b93"/>
    <ds:schemaRef ds:uri="abddf9f3-fb8d-418e-b470-9b0cf08c8d7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11E37B-83DB-4F95-8F2B-CD7B72DC07E8}">
  <ds:schemaRefs>
    <ds:schemaRef ds:uri="http://schemas.microsoft.com/office/2006/metadata/properties"/>
    <ds:schemaRef ds:uri="http://schemas.microsoft.com/office/infopath/2007/PartnerControls"/>
    <ds:schemaRef ds:uri="a15df84e-a0e8-4343-8c5f-30167ed4d8e8"/>
    <ds:schemaRef ds:uri="becc07a8-29d5-46c8-a63b-e55b299f6f10"/>
    <ds:schemaRef ds:uri="ba5a2482-dff6-46dd-95a3-b840067f4b93"/>
    <ds:schemaRef ds:uri="abddf9f3-fb8d-418e-b470-9b0cf08c8d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756</Words>
  <Application>Microsoft Office PowerPoint</Application>
  <PresentationFormat>Widescreen</PresentationFormat>
  <Paragraphs>73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Facet</vt:lpstr>
      <vt:lpstr>PowerPoint Presentation</vt:lpstr>
      <vt:lpstr>Who’s who in Year Four? </vt:lpstr>
      <vt:lpstr>Teaching Arrangements</vt:lpstr>
      <vt:lpstr>Class timetable- Autumn</vt:lpstr>
      <vt:lpstr>Routines in Year Four at the start of the day</vt:lpstr>
      <vt:lpstr>Routines in Year Five at the end of the day</vt:lpstr>
      <vt:lpstr>Presentation</vt:lpstr>
      <vt:lpstr>Behaviour</vt:lpstr>
      <vt:lpstr>PE </vt:lpstr>
      <vt:lpstr>English</vt:lpstr>
      <vt:lpstr>PowerPoint Presentation</vt:lpstr>
      <vt:lpstr>Maths</vt:lpstr>
      <vt:lpstr>Attendance and punctuality</vt:lpstr>
      <vt:lpstr>Uniform</vt:lpstr>
      <vt:lpstr>Housekeeping</vt:lpstr>
      <vt:lpstr>Any questions?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</dc:creator>
  <cp:lastModifiedBy>Lucy Hopkinson</cp:lastModifiedBy>
  <cp:revision>372</cp:revision>
  <dcterms:created xsi:type="dcterms:W3CDTF">2022-08-02T07:55:27Z</dcterms:created>
  <dcterms:modified xsi:type="dcterms:W3CDTF">2023-09-21T16:40:29Z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0x0101005F309FD31160974790EF968AD39A3C1C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bool>false</vt:bool>
  </property>
</Properties>
</file>