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2"/>
  </p:notesMasterIdLst>
  <p:sldIdLst>
    <p:sldId id="257" r:id="rId5"/>
    <p:sldId id="259" r:id="rId6"/>
    <p:sldId id="260" r:id="rId7"/>
    <p:sldId id="289" r:id="rId8"/>
    <p:sldId id="265" r:id="rId9"/>
    <p:sldId id="267" r:id="rId10"/>
    <p:sldId id="273" r:id="rId11"/>
    <p:sldId id="298" r:id="rId12"/>
    <p:sldId id="274" r:id="rId13"/>
    <p:sldId id="275" r:id="rId14"/>
    <p:sldId id="276" r:id="rId15"/>
    <p:sldId id="279" r:id="rId16"/>
    <p:sldId id="296" r:id="rId17"/>
    <p:sldId id="299" r:id="rId18"/>
    <p:sldId id="297" r:id="rId19"/>
    <p:sldId id="287" r:id="rId20"/>
    <p:sldId id="256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5D9A79A-6CAF-47AF-B483-D0C2AFED2700}" v="2" dt="2023-09-20T10:50:03.94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51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ary Bryan" userId="3fb57143-3898-45c5-b422-d690cd4cbd98" providerId="ADAL" clId="{15D9A79A-6CAF-47AF-B483-D0C2AFED2700}"/>
    <pc:docChg chg="custSel modSld">
      <pc:chgData name="Gary Bryan" userId="3fb57143-3898-45c5-b422-d690cd4cbd98" providerId="ADAL" clId="{15D9A79A-6CAF-47AF-B483-D0C2AFED2700}" dt="2023-09-20T10:53:15.116" v="1084" actId="13926"/>
      <pc:docMkLst>
        <pc:docMk/>
      </pc:docMkLst>
      <pc:sldChg chg="modSp mod">
        <pc:chgData name="Gary Bryan" userId="3fb57143-3898-45c5-b422-d690cd4cbd98" providerId="ADAL" clId="{15D9A79A-6CAF-47AF-B483-D0C2AFED2700}" dt="2023-09-20T10:38:13.125" v="6" actId="13926"/>
        <pc:sldMkLst>
          <pc:docMk/>
          <pc:sldMk cId="2242083860" sldId="257"/>
        </pc:sldMkLst>
        <pc:spChg chg="mod">
          <ac:chgData name="Gary Bryan" userId="3fb57143-3898-45c5-b422-d690cd4cbd98" providerId="ADAL" clId="{15D9A79A-6CAF-47AF-B483-D0C2AFED2700}" dt="2023-09-20T10:38:13.125" v="6" actId="13926"/>
          <ac:spMkLst>
            <pc:docMk/>
            <pc:sldMk cId="2242083860" sldId="257"/>
            <ac:spMk id="6" creationId="{40FB9FFF-7CA2-7AE0-9DFF-8B594B35F2C5}"/>
          </ac:spMkLst>
        </pc:spChg>
      </pc:sldChg>
      <pc:sldChg chg="modSp mod">
        <pc:chgData name="Gary Bryan" userId="3fb57143-3898-45c5-b422-d690cd4cbd98" providerId="ADAL" clId="{15D9A79A-6CAF-47AF-B483-D0C2AFED2700}" dt="2023-09-20T10:39:32.829" v="84" actId="122"/>
        <pc:sldMkLst>
          <pc:docMk/>
          <pc:sldMk cId="2563994873" sldId="259"/>
        </pc:sldMkLst>
        <pc:spChg chg="mod">
          <ac:chgData name="Gary Bryan" userId="3fb57143-3898-45c5-b422-d690cd4cbd98" providerId="ADAL" clId="{15D9A79A-6CAF-47AF-B483-D0C2AFED2700}" dt="2023-09-20T10:39:32.829" v="84" actId="122"/>
          <ac:spMkLst>
            <pc:docMk/>
            <pc:sldMk cId="2563994873" sldId="259"/>
            <ac:spMk id="2" creationId="{00000000-0000-0000-0000-000000000000}"/>
          </ac:spMkLst>
        </pc:spChg>
        <pc:spChg chg="mod">
          <ac:chgData name="Gary Bryan" userId="3fb57143-3898-45c5-b422-d690cd4cbd98" providerId="ADAL" clId="{15D9A79A-6CAF-47AF-B483-D0C2AFED2700}" dt="2023-09-20T10:39:25.805" v="82" actId="13926"/>
          <ac:spMkLst>
            <pc:docMk/>
            <pc:sldMk cId="2563994873" sldId="259"/>
            <ac:spMk id="3" creationId="{00000000-0000-0000-0000-000000000000}"/>
          </ac:spMkLst>
        </pc:spChg>
      </pc:sldChg>
      <pc:sldChg chg="modSp mod">
        <pc:chgData name="Gary Bryan" userId="3fb57143-3898-45c5-b422-d690cd4cbd98" providerId="ADAL" clId="{15D9A79A-6CAF-47AF-B483-D0C2AFED2700}" dt="2023-09-20T10:41:59.457" v="375" actId="13926"/>
        <pc:sldMkLst>
          <pc:docMk/>
          <pc:sldMk cId="1231500496" sldId="260"/>
        </pc:sldMkLst>
        <pc:spChg chg="mod">
          <ac:chgData name="Gary Bryan" userId="3fb57143-3898-45c5-b422-d690cd4cbd98" providerId="ADAL" clId="{15D9A79A-6CAF-47AF-B483-D0C2AFED2700}" dt="2023-09-20T10:41:59.457" v="375" actId="13926"/>
          <ac:spMkLst>
            <pc:docMk/>
            <pc:sldMk cId="1231500496" sldId="260"/>
            <ac:spMk id="3" creationId="{00000000-0000-0000-0000-000000000000}"/>
          </ac:spMkLst>
        </pc:spChg>
      </pc:sldChg>
      <pc:sldChg chg="modSp mod">
        <pc:chgData name="Gary Bryan" userId="3fb57143-3898-45c5-b422-d690cd4cbd98" providerId="ADAL" clId="{15D9A79A-6CAF-47AF-B483-D0C2AFED2700}" dt="2023-09-20T10:44:24.403" v="494" actId="20577"/>
        <pc:sldMkLst>
          <pc:docMk/>
          <pc:sldMk cId="1897513668" sldId="265"/>
        </pc:sldMkLst>
        <pc:spChg chg="mod">
          <ac:chgData name="Gary Bryan" userId="3fb57143-3898-45c5-b422-d690cd4cbd98" providerId="ADAL" clId="{15D9A79A-6CAF-47AF-B483-D0C2AFED2700}" dt="2023-09-20T10:43:09.352" v="384" actId="20577"/>
          <ac:spMkLst>
            <pc:docMk/>
            <pc:sldMk cId="1897513668" sldId="265"/>
            <ac:spMk id="2" creationId="{00000000-0000-0000-0000-000000000000}"/>
          </ac:spMkLst>
        </pc:spChg>
        <pc:spChg chg="mod">
          <ac:chgData name="Gary Bryan" userId="3fb57143-3898-45c5-b422-d690cd4cbd98" providerId="ADAL" clId="{15D9A79A-6CAF-47AF-B483-D0C2AFED2700}" dt="2023-09-20T10:44:24.403" v="494" actId="20577"/>
          <ac:spMkLst>
            <pc:docMk/>
            <pc:sldMk cId="1897513668" sldId="265"/>
            <ac:spMk id="3" creationId="{00000000-0000-0000-0000-000000000000}"/>
          </ac:spMkLst>
        </pc:spChg>
      </pc:sldChg>
      <pc:sldChg chg="modSp mod">
        <pc:chgData name="Gary Bryan" userId="3fb57143-3898-45c5-b422-d690cd4cbd98" providerId="ADAL" clId="{15D9A79A-6CAF-47AF-B483-D0C2AFED2700}" dt="2023-09-20T10:44:34.456" v="497" actId="20577"/>
        <pc:sldMkLst>
          <pc:docMk/>
          <pc:sldMk cId="3241015527" sldId="267"/>
        </pc:sldMkLst>
        <pc:spChg chg="mod">
          <ac:chgData name="Gary Bryan" userId="3fb57143-3898-45c5-b422-d690cd4cbd98" providerId="ADAL" clId="{15D9A79A-6CAF-47AF-B483-D0C2AFED2700}" dt="2023-09-20T10:44:34.456" v="497" actId="20577"/>
          <ac:spMkLst>
            <pc:docMk/>
            <pc:sldMk cId="3241015527" sldId="267"/>
            <ac:spMk id="2" creationId="{00000000-0000-0000-0000-000000000000}"/>
          </ac:spMkLst>
        </pc:spChg>
      </pc:sldChg>
      <pc:sldChg chg="addSp modSp mod">
        <pc:chgData name="Gary Bryan" userId="3fb57143-3898-45c5-b422-d690cd4cbd98" providerId="ADAL" clId="{15D9A79A-6CAF-47AF-B483-D0C2AFED2700}" dt="2023-09-20T10:50:12.497" v="928" actId="14100"/>
        <pc:sldMkLst>
          <pc:docMk/>
          <pc:sldMk cId="2599894687" sldId="275"/>
        </pc:sldMkLst>
        <pc:spChg chg="mod">
          <ac:chgData name="Gary Bryan" userId="3fb57143-3898-45c5-b422-d690cd4cbd98" providerId="ADAL" clId="{15D9A79A-6CAF-47AF-B483-D0C2AFED2700}" dt="2023-09-20T10:48:55.046" v="919" actId="5793"/>
          <ac:spMkLst>
            <pc:docMk/>
            <pc:sldMk cId="2599894687" sldId="275"/>
            <ac:spMk id="3" creationId="{00000000-0000-0000-0000-000000000000}"/>
          </ac:spMkLst>
        </pc:spChg>
        <pc:picChg chg="add mod">
          <ac:chgData name="Gary Bryan" userId="3fb57143-3898-45c5-b422-d690cd4cbd98" providerId="ADAL" clId="{15D9A79A-6CAF-47AF-B483-D0C2AFED2700}" dt="2023-09-20T10:49:35.752" v="924" actId="1076"/>
          <ac:picMkLst>
            <pc:docMk/>
            <pc:sldMk cId="2599894687" sldId="275"/>
            <ac:picMk id="4" creationId="{89EAAEF7-91A7-4F9C-BD47-FEEC2E05F8AB}"/>
          </ac:picMkLst>
        </pc:picChg>
        <pc:picChg chg="add mod">
          <ac:chgData name="Gary Bryan" userId="3fb57143-3898-45c5-b422-d690cd4cbd98" providerId="ADAL" clId="{15D9A79A-6CAF-47AF-B483-D0C2AFED2700}" dt="2023-09-20T10:50:12.497" v="928" actId="14100"/>
          <ac:picMkLst>
            <pc:docMk/>
            <pc:sldMk cId="2599894687" sldId="275"/>
            <ac:picMk id="5" creationId="{55A4EFC0-2A7C-8AA0-A54A-0C29083A4AD5}"/>
          </ac:picMkLst>
        </pc:picChg>
      </pc:sldChg>
      <pc:sldChg chg="modSp mod">
        <pc:chgData name="Gary Bryan" userId="3fb57143-3898-45c5-b422-d690cd4cbd98" providerId="ADAL" clId="{15D9A79A-6CAF-47AF-B483-D0C2AFED2700}" dt="2023-09-20T10:51:07.053" v="935" actId="5793"/>
        <pc:sldMkLst>
          <pc:docMk/>
          <pc:sldMk cId="2161362629" sldId="276"/>
        </pc:sldMkLst>
        <pc:spChg chg="mod">
          <ac:chgData name="Gary Bryan" userId="3fb57143-3898-45c5-b422-d690cd4cbd98" providerId="ADAL" clId="{15D9A79A-6CAF-47AF-B483-D0C2AFED2700}" dt="2023-09-20T10:51:07.053" v="935" actId="5793"/>
          <ac:spMkLst>
            <pc:docMk/>
            <pc:sldMk cId="2161362629" sldId="276"/>
            <ac:spMk id="3" creationId="{00000000-0000-0000-0000-000000000000}"/>
          </ac:spMkLst>
        </pc:spChg>
      </pc:sldChg>
      <pc:sldChg chg="addSp delSp modSp mod">
        <pc:chgData name="Gary Bryan" userId="3fb57143-3898-45c5-b422-d690cd4cbd98" providerId="ADAL" clId="{15D9A79A-6CAF-47AF-B483-D0C2AFED2700}" dt="2023-09-20T10:42:57.207" v="381" actId="1076"/>
        <pc:sldMkLst>
          <pc:docMk/>
          <pc:sldMk cId="2831407128" sldId="289"/>
        </pc:sldMkLst>
        <pc:spChg chg="del mod">
          <ac:chgData name="Gary Bryan" userId="3fb57143-3898-45c5-b422-d690cd4cbd98" providerId="ADAL" clId="{15D9A79A-6CAF-47AF-B483-D0C2AFED2700}" dt="2023-09-20T10:42:51.275" v="378"/>
          <ac:spMkLst>
            <pc:docMk/>
            <pc:sldMk cId="2831407128" sldId="289"/>
            <ac:spMk id="2" creationId="{5C847F31-EE23-CB77-1E28-1AC36054A862}"/>
          </ac:spMkLst>
        </pc:spChg>
        <pc:picChg chg="add mod">
          <ac:chgData name="Gary Bryan" userId="3fb57143-3898-45c5-b422-d690cd4cbd98" providerId="ADAL" clId="{15D9A79A-6CAF-47AF-B483-D0C2AFED2700}" dt="2023-09-20T10:42:57.207" v="381" actId="1076"/>
          <ac:picMkLst>
            <pc:docMk/>
            <pc:sldMk cId="2831407128" sldId="289"/>
            <ac:picMk id="4" creationId="{463AD23A-2CA6-9526-BABB-5840F22637BF}"/>
          </ac:picMkLst>
        </pc:picChg>
      </pc:sldChg>
      <pc:sldChg chg="modSp mod">
        <pc:chgData name="Gary Bryan" userId="3fb57143-3898-45c5-b422-d690cd4cbd98" providerId="ADAL" clId="{15D9A79A-6CAF-47AF-B483-D0C2AFED2700}" dt="2023-09-20T10:53:15.116" v="1084" actId="13926"/>
        <pc:sldMkLst>
          <pc:docMk/>
          <pc:sldMk cId="1159129294" sldId="297"/>
        </pc:sldMkLst>
        <pc:spChg chg="mod">
          <ac:chgData name="Gary Bryan" userId="3fb57143-3898-45c5-b422-d690cd4cbd98" providerId="ADAL" clId="{15D9A79A-6CAF-47AF-B483-D0C2AFED2700}" dt="2023-09-20T10:53:15.116" v="1084" actId="13926"/>
          <ac:spMkLst>
            <pc:docMk/>
            <pc:sldMk cId="1159129294" sldId="297"/>
            <ac:spMk id="3" creationId="{B1754A13-BCCA-ABE8-3382-D96FC5AAA830}"/>
          </ac:spMkLst>
        </pc:spChg>
      </pc:sldChg>
      <pc:sldChg chg="modSp mod">
        <pc:chgData name="Gary Bryan" userId="3fb57143-3898-45c5-b422-d690cd4cbd98" providerId="ADAL" clId="{15D9A79A-6CAF-47AF-B483-D0C2AFED2700}" dt="2023-09-20T10:48:06.426" v="916" actId="13926"/>
        <pc:sldMkLst>
          <pc:docMk/>
          <pc:sldMk cId="354987277" sldId="298"/>
        </pc:sldMkLst>
        <pc:spChg chg="mod">
          <ac:chgData name="Gary Bryan" userId="3fb57143-3898-45c5-b422-d690cd4cbd98" providerId="ADAL" clId="{15D9A79A-6CAF-47AF-B483-D0C2AFED2700}" dt="2023-09-20T10:48:06.426" v="916" actId="13926"/>
          <ac:spMkLst>
            <pc:docMk/>
            <pc:sldMk cId="354987277" sldId="298"/>
            <ac:spMk id="3" creationId="{5DA295C8-33A7-7C35-21A3-77A38BA6B830}"/>
          </ac:spMkLst>
        </pc:spChg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svg"/><Relationship Id="rId1" Type="http://schemas.openxmlformats.org/officeDocument/2006/relationships/image" Target="../media/image7.png"/><Relationship Id="rId4" Type="http://schemas.openxmlformats.org/officeDocument/2006/relationships/image" Target="../media/image10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svg"/><Relationship Id="rId1" Type="http://schemas.openxmlformats.org/officeDocument/2006/relationships/image" Target="../media/image7.png"/><Relationship Id="rId4" Type="http://schemas.openxmlformats.org/officeDocument/2006/relationships/image" Target="../media/image10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A1FBFB8-2B94-487F-B8AA-74B9A242DB17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5D66AE40-C3B4-4B83-A485-A61342F88543}">
      <dgm:prSet/>
      <dgm:spPr/>
      <dgm:t>
        <a:bodyPr/>
        <a:lstStyle/>
        <a:p>
          <a:r>
            <a:rPr lang="en-GB"/>
            <a:t>Being at school every day is so important. Each week those children who have attended every day will have their names placed on a wheel and a winner selected to win a prize. </a:t>
          </a:r>
          <a:endParaRPr lang="en-US"/>
        </a:p>
      </dgm:t>
    </dgm:pt>
    <dgm:pt modelId="{59D18258-3C5B-432A-931F-9E3ED5FBAC53}" type="parTrans" cxnId="{92E40C96-CC60-4380-A854-98F1EFC33075}">
      <dgm:prSet/>
      <dgm:spPr/>
      <dgm:t>
        <a:bodyPr/>
        <a:lstStyle/>
        <a:p>
          <a:endParaRPr lang="en-US"/>
        </a:p>
      </dgm:t>
    </dgm:pt>
    <dgm:pt modelId="{46B66010-F497-4DBC-95E9-7852ED53EB9D}" type="sibTrans" cxnId="{92E40C96-CC60-4380-A854-98F1EFC33075}">
      <dgm:prSet/>
      <dgm:spPr/>
      <dgm:t>
        <a:bodyPr/>
        <a:lstStyle/>
        <a:p>
          <a:endParaRPr lang="en-US"/>
        </a:p>
      </dgm:t>
    </dgm:pt>
    <dgm:pt modelId="{C6F7B7C3-E142-4C15-B419-DF1BB44FDFA6}">
      <dgm:prSet/>
      <dgm:spPr/>
      <dgm:t>
        <a:bodyPr/>
        <a:lstStyle/>
        <a:p>
          <a:r>
            <a:rPr lang="en-GB"/>
            <a:t>Learning starts from the moment the children come through the door some being on time is also very important. </a:t>
          </a:r>
          <a:endParaRPr lang="en-US"/>
        </a:p>
      </dgm:t>
    </dgm:pt>
    <dgm:pt modelId="{1BC130E2-F1D7-4934-928B-806190B0B8FA}" type="parTrans" cxnId="{F1515F23-8049-4314-8C2D-FC71A943BF9C}">
      <dgm:prSet/>
      <dgm:spPr/>
      <dgm:t>
        <a:bodyPr/>
        <a:lstStyle/>
        <a:p>
          <a:endParaRPr lang="en-US"/>
        </a:p>
      </dgm:t>
    </dgm:pt>
    <dgm:pt modelId="{AB21C52C-1E77-44E2-B977-E618CAE148DD}" type="sibTrans" cxnId="{F1515F23-8049-4314-8C2D-FC71A943BF9C}">
      <dgm:prSet/>
      <dgm:spPr/>
      <dgm:t>
        <a:bodyPr/>
        <a:lstStyle/>
        <a:p>
          <a:endParaRPr lang="en-US"/>
        </a:p>
      </dgm:t>
    </dgm:pt>
    <dgm:pt modelId="{3EFF715B-F00B-46A8-8919-B888EA10AEF0}" type="pres">
      <dgm:prSet presAssocID="{BA1FBFB8-2B94-487F-B8AA-74B9A242DB17}" presName="root" presStyleCnt="0">
        <dgm:presLayoutVars>
          <dgm:dir/>
          <dgm:resizeHandles val="exact"/>
        </dgm:presLayoutVars>
      </dgm:prSet>
      <dgm:spPr/>
    </dgm:pt>
    <dgm:pt modelId="{E64E630E-FA34-4CFA-B8F9-D3CDEEA072B0}" type="pres">
      <dgm:prSet presAssocID="{5D66AE40-C3B4-4B83-A485-A61342F88543}" presName="compNode" presStyleCnt="0"/>
      <dgm:spPr/>
    </dgm:pt>
    <dgm:pt modelId="{A6CAC631-2649-4977-92A9-FE3DC9D53AD4}" type="pres">
      <dgm:prSet presAssocID="{5D66AE40-C3B4-4B83-A485-A61342F88543}" presName="bgRect" presStyleLbl="bgShp" presStyleIdx="0" presStyleCnt="2"/>
      <dgm:spPr/>
    </dgm:pt>
    <dgm:pt modelId="{B25DE0D4-C264-43D1-9151-174F8B1836FD}" type="pres">
      <dgm:prSet presAssocID="{5D66AE40-C3B4-4B83-A485-A61342F88543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rophy"/>
        </a:ext>
      </dgm:extLst>
    </dgm:pt>
    <dgm:pt modelId="{3756812F-B064-46AF-9A60-4E78EC702AC1}" type="pres">
      <dgm:prSet presAssocID="{5D66AE40-C3B4-4B83-A485-A61342F88543}" presName="spaceRect" presStyleCnt="0"/>
      <dgm:spPr/>
    </dgm:pt>
    <dgm:pt modelId="{230D76F5-3C14-44D4-834B-0AE8B63C2303}" type="pres">
      <dgm:prSet presAssocID="{5D66AE40-C3B4-4B83-A485-A61342F88543}" presName="parTx" presStyleLbl="revTx" presStyleIdx="0" presStyleCnt="2">
        <dgm:presLayoutVars>
          <dgm:chMax val="0"/>
          <dgm:chPref val="0"/>
        </dgm:presLayoutVars>
      </dgm:prSet>
      <dgm:spPr/>
    </dgm:pt>
    <dgm:pt modelId="{4EF2884D-93B1-450C-9DCA-656E049B6A66}" type="pres">
      <dgm:prSet presAssocID="{46B66010-F497-4DBC-95E9-7852ED53EB9D}" presName="sibTrans" presStyleCnt="0"/>
      <dgm:spPr/>
    </dgm:pt>
    <dgm:pt modelId="{C3890690-6B08-4837-98D8-2CC79FDA73AC}" type="pres">
      <dgm:prSet presAssocID="{C6F7B7C3-E142-4C15-B419-DF1BB44FDFA6}" presName="compNode" presStyleCnt="0"/>
      <dgm:spPr/>
    </dgm:pt>
    <dgm:pt modelId="{AA610FE8-A2BC-440A-989B-6EE10335493C}" type="pres">
      <dgm:prSet presAssocID="{C6F7B7C3-E142-4C15-B419-DF1BB44FDFA6}" presName="bgRect" presStyleLbl="bgShp" presStyleIdx="1" presStyleCnt="2"/>
      <dgm:spPr/>
    </dgm:pt>
    <dgm:pt modelId="{C0C90362-8FDC-4DF0-8A56-0B736931C319}" type="pres">
      <dgm:prSet presAssocID="{C6F7B7C3-E142-4C15-B419-DF1BB44FDFA6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lassroom"/>
        </a:ext>
      </dgm:extLst>
    </dgm:pt>
    <dgm:pt modelId="{44A178B8-9336-4AC2-A6E3-99B2532CB423}" type="pres">
      <dgm:prSet presAssocID="{C6F7B7C3-E142-4C15-B419-DF1BB44FDFA6}" presName="spaceRect" presStyleCnt="0"/>
      <dgm:spPr/>
    </dgm:pt>
    <dgm:pt modelId="{B8D9BE9D-341B-4609-BFCF-C74A537038D3}" type="pres">
      <dgm:prSet presAssocID="{C6F7B7C3-E142-4C15-B419-DF1BB44FDFA6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7F0B8118-9076-4A29-8862-20EB8762D6FF}" type="presOf" srcId="{BA1FBFB8-2B94-487F-B8AA-74B9A242DB17}" destId="{3EFF715B-F00B-46A8-8919-B888EA10AEF0}" srcOrd="0" destOrd="0" presId="urn:microsoft.com/office/officeart/2018/2/layout/IconVerticalSolidList"/>
    <dgm:cxn modelId="{F1515F23-8049-4314-8C2D-FC71A943BF9C}" srcId="{BA1FBFB8-2B94-487F-B8AA-74B9A242DB17}" destId="{C6F7B7C3-E142-4C15-B419-DF1BB44FDFA6}" srcOrd="1" destOrd="0" parTransId="{1BC130E2-F1D7-4934-928B-806190B0B8FA}" sibTransId="{AB21C52C-1E77-44E2-B977-E618CAE148DD}"/>
    <dgm:cxn modelId="{2D432667-653D-4FDB-981A-0B7C4B525498}" type="presOf" srcId="{5D66AE40-C3B4-4B83-A485-A61342F88543}" destId="{230D76F5-3C14-44D4-834B-0AE8B63C2303}" srcOrd="0" destOrd="0" presId="urn:microsoft.com/office/officeart/2018/2/layout/IconVerticalSolidList"/>
    <dgm:cxn modelId="{907FB14A-2E4E-45C4-9CBB-AC2DED06ED7B}" type="presOf" srcId="{C6F7B7C3-E142-4C15-B419-DF1BB44FDFA6}" destId="{B8D9BE9D-341B-4609-BFCF-C74A537038D3}" srcOrd="0" destOrd="0" presId="urn:microsoft.com/office/officeart/2018/2/layout/IconVerticalSolidList"/>
    <dgm:cxn modelId="{92E40C96-CC60-4380-A854-98F1EFC33075}" srcId="{BA1FBFB8-2B94-487F-B8AA-74B9A242DB17}" destId="{5D66AE40-C3B4-4B83-A485-A61342F88543}" srcOrd="0" destOrd="0" parTransId="{59D18258-3C5B-432A-931F-9E3ED5FBAC53}" sibTransId="{46B66010-F497-4DBC-95E9-7852ED53EB9D}"/>
    <dgm:cxn modelId="{80F712F4-E221-4D42-868B-3154004E80BB}" type="presParOf" srcId="{3EFF715B-F00B-46A8-8919-B888EA10AEF0}" destId="{E64E630E-FA34-4CFA-B8F9-D3CDEEA072B0}" srcOrd="0" destOrd="0" presId="urn:microsoft.com/office/officeart/2018/2/layout/IconVerticalSolidList"/>
    <dgm:cxn modelId="{D7C6B9EF-A761-4DA9-8725-3D4E8B1B3ADF}" type="presParOf" srcId="{E64E630E-FA34-4CFA-B8F9-D3CDEEA072B0}" destId="{A6CAC631-2649-4977-92A9-FE3DC9D53AD4}" srcOrd="0" destOrd="0" presId="urn:microsoft.com/office/officeart/2018/2/layout/IconVerticalSolidList"/>
    <dgm:cxn modelId="{B55497CF-B198-454E-912B-E2565487A839}" type="presParOf" srcId="{E64E630E-FA34-4CFA-B8F9-D3CDEEA072B0}" destId="{B25DE0D4-C264-43D1-9151-174F8B1836FD}" srcOrd="1" destOrd="0" presId="urn:microsoft.com/office/officeart/2018/2/layout/IconVerticalSolidList"/>
    <dgm:cxn modelId="{79090435-7DEE-4630-BB69-B201626F339C}" type="presParOf" srcId="{E64E630E-FA34-4CFA-B8F9-D3CDEEA072B0}" destId="{3756812F-B064-46AF-9A60-4E78EC702AC1}" srcOrd="2" destOrd="0" presId="urn:microsoft.com/office/officeart/2018/2/layout/IconVerticalSolidList"/>
    <dgm:cxn modelId="{9C39FA86-0D46-4C58-83A2-1E2B49D751DB}" type="presParOf" srcId="{E64E630E-FA34-4CFA-B8F9-D3CDEEA072B0}" destId="{230D76F5-3C14-44D4-834B-0AE8B63C2303}" srcOrd="3" destOrd="0" presId="urn:microsoft.com/office/officeart/2018/2/layout/IconVerticalSolidList"/>
    <dgm:cxn modelId="{052A9E03-0480-4089-A988-26FDFDF9015D}" type="presParOf" srcId="{3EFF715B-F00B-46A8-8919-B888EA10AEF0}" destId="{4EF2884D-93B1-450C-9DCA-656E049B6A66}" srcOrd="1" destOrd="0" presId="urn:microsoft.com/office/officeart/2018/2/layout/IconVerticalSolidList"/>
    <dgm:cxn modelId="{FFA69929-A8EA-4B05-B436-EB45FD03CB4D}" type="presParOf" srcId="{3EFF715B-F00B-46A8-8919-B888EA10AEF0}" destId="{C3890690-6B08-4837-98D8-2CC79FDA73AC}" srcOrd="2" destOrd="0" presId="urn:microsoft.com/office/officeart/2018/2/layout/IconVerticalSolidList"/>
    <dgm:cxn modelId="{C0EAC8BE-ACA9-45B2-B491-A03C40D1291F}" type="presParOf" srcId="{C3890690-6B08-4837-98D8-2CC79FDA73AC}" destId="{AA610FE8-A2BC-440A-989B-6EE10335493C}" srcOrd="0" destOrd="0" presId="urn:microsoft.com/office/officeart/2018/2/layout/IconVerticalSolidList"/>
    <dgm:cxn modelId="{131ACC98-4B37-43E7-8631-A23ECD2BC026}" type="presParOf" srcId="{C3890690-6B08-4837-98D8-2CC79FDA73AC}" destId="{C0C90362-8FDC-4DF0-8A56-0B736931C319}" srcOrd="1" destOrd="0" presId="urn:microsoft.com/office/officeart/2018/2/layout/IconVerticalSolidList"/>
    <dgm:cxn modelId="{77AF08F6-DE41-4B73-8482-D530D783AB20}" type="presParOf" srcId="{C3890690-6B08-4837-98D8-2CC79FDA73AC}" destId="{44A178B8-9336-4AC2-A6E3-99B2532CB423}" srcOrd="2" destOrd="0" presId="urn:microsoft.com/office/officeart/2018/2/layout/IconVerticalSolidList"/>
    <dgm:cxn modelId="{73B74791-5CCB-4B5F-BA73-C05A094E68FF}" type="presParOf" srcId="{C3890690-6B08-4837-98D8-2CC79FDA73AC}" destId="{B8D9BE9D-341B-4609-BFCF-C74A537038D3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CAC631-2649-4977-92A9-FE3DC9D53AD4}">
      <dsp:nvSpPr>
        <dsp:cNvPr id="0" name=""/>
        <dsp:cNvSpPr/>
      </dsp:nvSpPr>
      <dsp:spPr>
        <a:xfrm>
          <a:off x="0" y="665190"/>
          <a:ext cx="9618133" cy="122804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5DE0D4-C264-43D1-9151-174F8B1836FD}">
      <dsp:nvSpPr>
        <dsp:cNvPr id="0" name=""/>
        <dsp:cNvSpPr/>
      </dsp:nvSpPr>
      <dsp:spPr>
        <a:xfrm>
          <a:off x="371483" y="941500"/>
          <a:ext cx="675424" cy="67542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0D76F5-3C14-44D4-834B-0AE8B63C2303}">
      <dsp:nvSpPr>
        <dsp:cNvPr id="0" name=""/>
        <dsp:cNvSpPr/>
      </dsp:nvSpPr>
      <dsp:spPr>
        <a:xfrm>
          <a:off x="1418391" y="665190"/>
          <a:ext cx="8199741" cy="12280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968" tIns="129968" rIns="129968" bIns="129968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kern="1200"/>
            <a:t>Being at school every day is so important. Each week those children who have attended every day will have their names placed on a wheel and a winner selected to win a prize. </a:t>
          </a:r>
          <a:endParaRPr lang="en-US" sz="2300" kern="1200"/>
        </a:p>
      </dsp:txBody>
      <dsp:txXfrm>
        <a:off x="1418391" y="665190"/>
        <a:ext cx="8199741" cy="1228044"/>
      </dsp:txXfrm>
    </dsp:sp>
    <dsp:sp modelId="{AA610FE8-A2BC-440A-989B-6EE10335493C}">
      <dsp:nvSpPr>
        <dsp:cNvPr id="0" name=""/>
        <dsp:cNvSpPr/>
      </dsp:nvSpPr>
      <dsp:spPr>
        <a:xfrm>
          <a:off x="0" y="2200246"/>
          <a:ext cx="9618133" cy="122804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0C90362-8FDC-4DF0-8A56-0B736931C319}">
      <dsp:nvSpPr>
        <dsp:cNvPr id="0" name=""/>
        <dsp:cNvSpPr/>
      </dsp:nvSpPr>
      <dsp:spPr>
        <a:xfrm>
          <a:off x="371483" y="2476556"/>
          <a:ext cx="675424" cy="67542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D9BE9D-341B-4609-BFCF-C74A537038D3}">
      <dsp:nvSpPr>
        <dsp:cNvPr id="0" name=""/>
        <dsp:cNvSpPr/>
      </dsp:nvSpPr>
      <dsp:spPr>
        <a:xfrm>
          <a:off x="1418391" y="2200246"/>
          <a:ext cx="8199741" cy="12280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968" tIns="129968" rIns="129968" bIns="129968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kern="1200"/>
            <a:t>Learning starts from the moment the children come through the door some being on time is also very important. </a:t>
          </a:r>
          <a:endParaRPr lang="en-US" sz="2300" kern="1200"/>
        </a:p>
      </dsp:txBody>
      <dsp:txXfrm>
        <a:off x="1418391" y="2200246"/>
        <a:ext cx="8199741" cy="12280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FE0F63-A272-48B4-999C-3B0B2CFFE517}" type="datetimeFigureOut">
              <a:rPr lang="en-GB" smtClean="0"/>
              <a:t>20/09/2023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7D871B-F48E-4A8F-A094-DE9CB22130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12780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791A9A-D514-40F2-863F-CADE84B1DBB0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47519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791A9A-D514-40F2-863F-CADE84B1DBB0}" type="slidenum">
              <a:rPr lang="en-GB" smtClean="0"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23545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E7FAE-4EFE-44BF-BCD0-6009D021A172}" type="datetimeFigureOut">
              <a:rPr lang="en-GB" smtClean="0"/>
              <a:t>20/09/2023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3267B-4BC3-43AB-A50A-C21F83B4F7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8369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E7FAE-4EFE-44BF-BCD0-6009D021A172}" type="datetimeFigureOut">
              <a:rPr lang="en-GB" smtClean="0"/>
              <a:t>20/09/2023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3267B-4BC3-43AB-A50A-C21F83B4F7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2931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E7FAE-4EFE-44BF-BCD0-6009D021A172}" type="datetimeFigureOut">
              <a:rPr lang="en-GB" smtClean="0"/>
              <a:t>20/09/2023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3267B-4BC3-43AB-A50A-C21F83B4F7AC}" type="slidenum">
              <a:rPr lang="en-GB" smtClean="0"/>
              <a:t>‹#›</a:t>
            </a:fld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393243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E7FAE-4EFE-44BF-BCD0-6009D021A172}" type="datetimeFigureOut">
              <a:rPr lang="en-GB" smtClean="0"/>
              <a:t>20/09/2023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3267B-4BC3-43AB-A50A-C21F83B4F7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69400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E7FAE-4EFE-44BF-BCD0-6009D021A172}" type="datetimeFigureOut">
              <a:rPr lang="en-GB" smtClean="0"/>
              <a:t>20/09/2023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3267B-4BC3-43AB-A50A-C21F83B4F7AC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83873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E7FAE-4EFE-44BF-BCD0-6009D021A172}" type="datetimeFigureOut">
              <a:rPr lang="en-GB" smtClean="0"/>
              <a:t>20/09/2023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3267B-4BC3-43AB-A50A-C21F83B4F7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10307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E7FAE-4EFE-44BF-BCD0-6009D021A172}" type="datetimeFigureOut">
              <a:rPr lang="en-GB" smtClean="0"/>
              <a:t>20/09/2023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3267B-4BC3-43AB-A50A-C21F83B4F7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2996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E7FAE-4EFE-44BF-BCD0-6009D021A172}" type="datetimeFigureOut">
              <a:rPr lang="en-GB" smtClean="0"/>
              <a:t>20/09/2023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3267B-4BC3-43AB-A50A-C21F83B4F7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3684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E7FAE-4EFE-44BF-BCD0-6009D021A172}" type="datetimeFigureOut">
              <a:rPr lang="en-GB" smtClean="0"/>
              <a:t>20/09/2023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3267B-4BC3-43AB-A50A-C21F83B4F7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0481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E7FAE-4EFE-44BF-BCD0-6009D021A172}" type="datetimeFigureOut">
              <a:rPr lang="en-GB" smtClean="0"/>
              <a:t>20/09/2023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3267B-4BC3-43AB-A50A-C21F83B4F7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1211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E7FAE-4EFE-44BF-BCD0-6009D021A172}" type="datetimeFigureOut">
              <a:rPr lang="en-GB" smtClean="0"/>
              <a:t>20/09/2023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3267B-4BC3-43AB-A50A-C21F83B4F7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5283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E7FAE-4EFE-44BF-BCD0-6009D021A172}" type="datetimeFigureOut">
              <a:rPr lang="en-GB" smtClean="0"/>
              <a:t>20/09/2023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3267B-4BC3-43AB-A50A-C21F83B4F7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439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E7FAE-4EFE-44BF-BCD0-6009D021A172}" type="datetimeFigureOut">
              <a:rPr lang="en-GB" smtClean="0"/>
              <a:t>20/09/2023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3267B-4BC3-43AB-A50A-C21F83B4F7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7612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E7FAE-4EFE-44BF-BCD0-6009D021A172}" type="datetimeFigureOut">
              <a:rPr lang="en-GB" smtClean="0"/>
              <a:t>20/09/2023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3267B-4BC3-43AB-A50A-C21F83B4F7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2366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E7FAE-4EFE-44BF-BCD0-6009D021A172}" type="datetimeFigureOut">
              <a:rPr lang="en-GB" smtClean="0"/>
              <a:t>20/09/2023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3267B-4BC3-43AB-A50A-C21F83B4F7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7737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E7FAE-4EFE-44BF-BCD0-6009D021A172}" type="datetimeFigureOut">
              <a:rPr lang="en-GB" smtClean="0"/>
              <a:t>20/09/2023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3267B-4BC3-43AB-A50A-C21F83B4F7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1907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4E7FAE-4EFE-44BF-BCD0-6009D021A172}" type="datetimeFigureOut">
              <a:rPr lang="en-GB" smtClean="0"/>
              <a:t>20/09/2023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653267B-4BC3-43AB-A50A-C21F83B4F7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0872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8A7DED34-2571-2D2D-15A4-5446E163495A}"/>
              </a:ext>
            </a:extLst>
          </p:cNvPr>
          <p:cNvGrpSpPr/>
          <p:nvPr/>
        </p:nvGrpSpPr>
        <p:grpSpPr>
          <a:xfrm>
            <a:off x="291471" y="1592580"/>
            <a:ext cx="10927079" cy="3672840"/>
            <a:chOff x="767721" y="4995863"/>
            <a:chExt cx="10927079" cy="3672840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40FB9FFF-7CA2-7AE0-9DFF-8B594B35F2C5}"/>
                </a:ext>
              </a:extLst>
            </p:cNvPr>
            <p:cNvSpPr/>
            <p:nvPr/>
          </p:nvSpPr>
          <p:spPr>
            <a:xfrm>
              <a:off x="767721" y="4995863"/>
              <a:ext cx="10927079" cy="3672840"/>
            </a:xfrm>
            <a:prstGeom prst="rect">
              <a:avLst/>
            </a:prstGeom>
            <a:solidFill>
              <a:srgbClr val="4E9D2D">
                <a:alpha val="4902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r>
                <a:rPr lang="en-GB" sz="4000" b="1" dirty="0">
                  <a:solidFill>
                    <a:schemeClr val="bg1"/>
                  </a:solidFill>
                  <a:latin typeface="Museo Sans 500"/>
                </a:rPr>
                <a:t>Welcome to Cedar Class</a:t>
              </a:r>
            </a:p>
            <a:p>
              <a:pPr algn="ctr"/>
              <a:r>
                <a:rPr lang="en-GB" sz="4000" b="1" dirty="0">
                  <a:solidFill>
                    <a:schemeClr val="bg1"/>
                  </a:solidFill>
                  <a:latin typeface="Museo Sans 500"/>
                </a:rPr>
                <a:t>Garden City Academy</a:t>
              </a:r>
              <a:endParaRPr lang="en-GB" sz="4000" b="1" dirty="0">
                <a:solidFill>
                  <a:schemeClr val="bg1"/>
                </a:solidFill>
                <a:latin typeface="Museo Sans 500" panose="02000000000000000000" pitchFamily="50" charset="0"/>
              </a:endParaRPr>
            </a:p>
          </p:txBody>
        </p:sp>
        <p:pic>
          <p:nvPicPr>
            <p:cNvPr id="7" name="Picture 6" descr="A close up of a sign&#10;&#10;Description generated with very high confidence">
              <a:extLst>
                <a:ext uri="{FF2B5EF4-FFF2-40B4-BE49-F238E27FC236}">
                  <a16:creationId xmlns:a16="http://schemas.microsoft.com/office/drawing/2014/main" id="{B40DA3EA-39D6-26BD-6197-F431D39D997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80160" y="6487342"/>
              <a:ext cx="1676400" cy="114370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420838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83656"/>
            <a:ext cx="10515600" cy="1325563"/>
          </a:xfrm>
        </p:spPr>
        <p:txBody>
          <a:bodyPr/>
          <a:lstStyle/>
          <a:p>
            <a:r>
              <a:rPr lang="en-GB" b="1" dirty="0">
                <a:solidFill>
                  <a:srgbClr val="49773B"/>
                </a:solidFill>
                <a:latin typeface="Museo Sans 500" panose="02000000000000000000" pitchFamily="50" charset="0"/>
              </a:rPr>
              <a:t>English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395" y="958177"/>
            <a:ext cx="9606808" cy="504793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GB" sz="2800" dirty="0">
              <a:solidFill>
                <a:schemeClr val="tx1"/>
              </a:solidFill>
              <a:latin typeface="Museo Sans 100" panose="02000000000000000000" pitchFamily="50" charset="0"/>
            </a:endParaRPr>
          </a:p>
          <a:p>
            <a:r>
              <a:rPr lang="en-GB" sz="3200" dirty="0">
                <a:solidFill>
                  <a:schemeClr val="tx1"/>
                </a:solidFill>
                <a:latin typeface="Museo Sans 100" panose="02000000000000000000" pitchFamily="50" charset="0"/>
              </a:rPr>
              <a:t>English is taught following The Literacy Tree Scheme</a:t>
            </a:r>
          </a:p>
          <a:p>
            <a:r>
              <a:rPr lang="en-GB" sz="3200" dirty="0">
                <a:solidFill>
                  <a:schemeClr val="tx1"/>
                </a:solidFill>
                <a:latin typeface="Museo Sans 100" panose="02000000000000000000" pitchFamily="50" charset="0"/>
              </a:rPr>
              <a:t>All topics are based on a key text</a:t>
            </a:r>
          </a:p>
          <a:p>
            <a:r>
              <a:rPr lang="en-GB" sz="3200" dirty="0">
                <a:solidFill>
                  <a:schemeClr val="tx1"/>
                </a:solidFill>
                <a:latin typeface="Museo Sans 100"/>
              </a:rPr>
              <a:t>Guided Reading is taught daily</a:t>
            </a:r>
          </a:p>
          <a:p>
            <a:r>
              <a:rPr lang="en-GB" sz="3200" dirty="0">
                <a:solidFill>
                  <a:schemeClr val="tx1"/>
                </a:solidFill>
                <a:latin typeface="Museo Sans 100"/>
              </a:rPr>
              <a:t>Banded reading books will be changed weekly</a:t>
            </a:r>
            <a:endParaRPr lang="en-GB" sz="3200" dirty="0">
              <a:solidFill>
                <a:schemeClr val="tx1"/>
              </a:solidFill>
              <a:highlight>
                <a:srgbClr val="FFFF00"/>
              </a:highlight>
              <a:latin typeface="Museo Sans 100"/>
            </a:endParaRPr>
          </a:p>
          <a:p>
            <a:r>
              <a:rPr lang="en-GB" sz="3200" dirty="0">
                <a:solidFill>
                  <a:schemeClr val="tx1"/>
                </a:solidFill>
                <a:latin typeface="Museo Sans 100"/>
              </a:rPr>
              <a:t>Children will have the opportunity to change library books once a week</a:t>
            </a:r>
            <a:endParaRPr lang="en-GB" sz="3200" dirty="0">
              <a:solidFill>
                <a:schemeClr val="tx1"/>
              </a:solidFill>
              <a:latin typeface="Museo Sans 100" panose="02000000000000000000" pitchFamily="50" charset="0"/>
            </a:endParaRPr>
          </a:p>
          <a:p>
            <a:pPr marL="0" indent="0">
              <a:buNone/>
            </a:pPr>
            <a:endParaRPr lang="en-GB" sz="3200" dirty="0">
              <a:solidFill>
                <a:schemeClr val="tx1"/>
              </a:solidFill>
              <a:latin typeface="Museo Sans 100" panose="02000000000000000000" pitchFamily="50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C675BC2-8396-4824-966E-C1C1039AC1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4142" y="5727700"/>
            <a:ext cx="1743075" cy="90487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89EAAEF7-91A7-4F9C-BD47-FEEC2E05F8A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33612" y="4651727"/>
            <a:ext cx="1562388" cy="212890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5A4EFC0-2A7C-8AA0-A54A-0C29083A4AD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93411" y="4633835"/>
            <a:ext cx="1562389" cy="2146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98946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0335" y="1053636"/>
            <a:ext cx="10128972" cy="531111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GB" sz="2300" b="1" dirty="0">
                <a:solidFill>
                  <a:schemeClr val="tx1"/>
                </a:solidFill>
                <a:latin typeface="Museo Sans 100"/>
              </a:rPr>
              <a:t>Reading </a:t>
            </a:r>
            <a:endParaRPr lang="en-GB" sz="2300" dirty="0">
              <a:solidFill>
                <a:schemeClr val="tx1"/>
              </a:solidFill>
              <a:latin typeface="Museo Sans 100" panose="02000000000000000000" pitchFamily="50" charset="0"/>
            </a:endParaRPr>
          </a:p>
          <a:p>
            <a:r>
              <a:rPr lang="en-GB" sz="2300" dirty="0">
                <a:solidFill>
                  <a:schemeClr val="tx1"/>
                </a:solidFill>
                <a:latin typeface="Museo Sans 100"/>
              </a:rPr>
              <a:t>We will teach children how to read through daily reading skills sessions.</a:t>
            </a:r>
          </a:p>
          <a:p>
            <a:r>
              <a:rPr lang="en-GB" sz="2300" dirty="0">
                <a:solidFill>
                  <a:schemeClr val="tx1"/>
                </a:solidFill>
                <a:latin typeface="Museo Sans 100"/>
              </a:rPr>
              <a:t>An adult will listen to the children read individually every week. Each class also has a reading volunteer to assist with this.</a:t>
            </a:r>
          </a:p>
          <a:p>
            <a:r>
              <a:rPr lang="en-GB" sz="2300" dirty="0">
                <a:solidFill>
                  <a:schemeClr val="tx1"/>
                </a:solidFill>
                <a:latin typeface="Museo Sans 100"/>
              </a:rPr>
              <a:t>Staff will keep a record of this in school.</a:t>
            </a:r>
          </a:p>
          <a:p>
            <a:endParaRPr lang="en-GB" sz="2300" dirty="0">
              <a:solidFill>
                <a:schemeClr val="tx1"/>
              </a:solidFill>
              <a:latin typeface="Museo Sans 100"/>
              <a:cs typeface="Segoe UI"/>
            </a:endParaRPr>
          </a:p>
          <a:p>
            <a:pPr marL="0" indent="0">
              <a:buNone/>
            </a:pPr>
            <a:r>
              <a:rPr lang="en-GB" sz="2300" b="1" dirty="0">
                <a:solidFill>
                  <a:srgbClr val="4E9D2D"/>
                </a:solidFill>
                <a:latin typeface="Segoe UI"/>
                <a:cs typeface="Segoe UI"/>
              </a:rPr>
              <a:t>How you can support at home?</a:t>
            </a:r>
            <a:endParaRPr lang="en-GB" dirty="0">
              <a:solidFill>
                <a:srgbClr val="404040"/>
              </a:solidFill>
              <a:latin typeface="Trebuchet MS" panose="020B0603020202020204"/>
              <a:cs typeface="Segoe UI"/>
            </a:endParaRPr>
          </a:p>
          <a:p>
            <a:r>
              <a:rPr lang="en-GB" dirty="0">
                <a:solidFill>
                  <a:srgbClr val="404040"/>
                </a:solidFill>
                <a:latin typeface="Trebuchet MS" panose="020B0603020202020204"/>
                <a:cs typeface="Segoe UI"/>
              </a:rPr>
              <a:t>Listen to your child read their banded book every day</a:t>
            </a:r>
            <a:endParaRPr lang="en-GB" sz="2300" b="1" dirty="0">
              <a:solidFill>
                <a:schemeClr val="tx1"/>
              </a:solidFill>
              <a:highlight>
                <a:srgbClr val="FFFF00"/>
              </a:highlight>
              <a:latin typeface="Segoe UI"/>
              <a:cs typeface="Segoe UI"/>
            </a:endParaRPr>
          </a:p>
          <a:p>
            <a:r>
              <a:rPr lang="en-GB" dirty="0">
                <a:solidFill>
                  <a:srgbClr val="404040"/>
                </a:solidFill>
                <a:latin typeface="Trebuchet MS"/>
                <a:cs typeface="Segoe UI"/>
              </a:rPr>
              <a:t>Ask your child questions about what they/you have read</a:t>
            </a:r>
          </a:p>
          <a:p>
            <a:r>
              <a:rPr lang="en-GB" dirty="0">
                <a:solidFill>
                  <a:srgbClr val="404040"/>
                </a:solidFill>
                <a:latin typeface="Trebuchet MS"/>
                <a:cs typeface="Segoe UI"/>
              </a:rPr>
              <a:t>Enjoy any book together and sometimes read to your child </a:t>
            </a:r>
          </a:p>
          <a:p>
            <a:pPr marL="0" indent="0">
              <a:buNone/>
            </a:pPr>
            <a:endParaRPr lang="en-GB" sz="2300" b="1" dirty="0">
              <a:solidFill>
                <a:srgbClr val="4E9D2D"/>
              </a:solidFill>
              <a:latin typeface="Segoe UI"/>
              <a:cs typeface="Segoe UI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C675BC2-8396-4824-966E-C1C1039AC1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4142" y="5727700"/>
            <a:ext cx="1743075" cy="904875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FD7D208B-42A6-EF4E-E85C-EF03AC039C15}"/>
              </a:ext>
            </a:extLst>
          </p:cNvPr>
          <p:cNvSpPr txBox="1">
            <a:spLocks/>
          </p:cNvSpPr>
          <p:nvPr/>
        </p:nvSpPr>
        <p:spPr>
          <a:xfrm>
            <a:off x="301553" y="17321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GB" b="1">
                <a:solidFill>
                  <a:srgbClr val="49773B"/>
                </a:solidFill>
                <a:latin typeface="Museo Sans 500" panose="02000000000000000000" pitchFamily="50" charset="0"/>
              </a:rPr>
              <a:t>English</a:t>
            </a:r>
            <a:endParaRPr lang="en-GB" b="1" dirty="0">
              <a:solidFill>
                <a:srgbClr val="49773B"/>
              </a:solidFill>
              <a:latin typeface="Museo Sans 5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13626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79" y="123568"/>
            <a:ext cx="10515600" cy="1325563"/>
          </a:xfrm>
        </p:spPr>
        <p:txBody>
          <a:bodyPr/>
          <a:lstStyle/>
          <a:p>
            <a:r>
              <a:rPr lang="en-GB" b="1" dirty="0">
                <a:solidFill>
                  <a:srgbClr val="49773B"/>
                </a:solidFill>
                <a:latin typeface="Museo Sans 500" panose="02000000000000000000" pitchFamily="50" charset="0"/>
              </a:rPr>
              <a:t>Maths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170" y="1264921"/>
            <a:ext cx="9601389" cy="5367654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GB" sz="2300" dirty="0">
                <a:solidFill>
                  <a:schemeClr val="tx1"/>
                </a:solidFill>
                <a:latin typeface="Museo Sans 100" panose="02000000000000000000" pitchFamily="50" charset="0"/>
              </a:rPr>
              <a:t>Autumn term: place value, addition and subtraction, statistics, multiplication and division, perimeter and area</a:t>
            </a:r>
          </a:p>
          <a:p>
            <a:r>
              <a:rPr lang="en-GB" sz="2300" dirty="0">
                <a:solidFill>
                  <a:schemeClr val="tx1"/>
                </a:solidFill>
                <a:latin typeface="Museo Sans 100" panose="02000000000000000000" pitchFamily="50" charset="0"/>
              </a:rPr>
              <a:t>Spring term: fractions, decimals and percentages</a:t>
            </a:r>
          </a:p>
          <a:p>
            <a:r>
              <a:rPr lang="en-GB" sz="2300" dirty="0">
                <a:solidFill>
                  <a:schemeClr val="tx1"/>
                </a:solidFill>
                <a:latin typeface="Museo Sans 100" panose="02000000000000000000" pitchFamily="50" charset="0"/>
              </a:rPr>
              <a:t>Summer term: properties of shape, position and direction, converting units, volume</a:t>
            </a:r>
            <a:endParaRPr lang="en-GB" sz="2300" b="1" dirty="0">
              <a:solidFill>
                <a:schemeClr val="tx1"/>
              </a:solidFill>
              <a:latin typeface="Museo Sans 100" panose="02000000000000000000" pitchFamily="50" charset="0"/>
            </a:endParaRPr>
          </a:p>
          <a:p>
            <a:pPr marL="0" indent="0">
              <a:buNone/>
            </a:pPr>
            <a:r>
              <a:rPr lang="en-GB" sz="2300" b="1" dirty="0">
                <a:solidFill>
                  <a:srgbClr val="4E9D2D"/>
                </a:solidFill>
                <a:latin typeface="Museo Sans 100" panose="02000000000000000000" pitchFamily="50" charset="0"/>
              </a:rPr>
              <a:t>How you can support at home</a:t>
            </a:r>
            <a:endParaRPr lang="en-GB" sz="2300" dirty="0">
              <a:latin typeface="Museo Sans 100" panose="02000000000000000000" pitchFamily="50" charset="0"/>
            </a:endParaRPr>
          </a:p>
          <a:p>
            <a:r>
              <a:rPr lang="en-GB" sz="2300" dirty="0">
                <a:solidFill>
                  <a:schemeClr val="tx1"/>
                </a:solidFill>
                <a:latin typeface="Museo Sans 100"/>
              </a:rPr>
              <a:t>Encourage your child to use maths daily, e.g. money/time.</a:t>
            </a:r>
          </a:p>
          <a:p>
            <a:r>
              <a:rPr lang="en-GB" sz="2300" dirty="0">
                <a:solidFill>
                  <a:schemeClr val="tx1"/>
                </a:solidFill>
                <a:latin typeface="Museo Sans 100"/>
              </a:rPr>
              <a:t>Help your child to learn their times tables (including TTRS)</a:t>
            </a:r>
          </a:p>
          <a:p>
            <a:r>
              <a:rPr lang="en-GB" sz="2300" dirty="0">
                <a:solidFill>
                  <a:schemeClr val="tx1"/>
                </a:solidFill>
                <a:latin typeface="Museo Sans 100"/>
              </a:rPr>
              <a:t>Children are supposed to know all times tables up to 12x12 by the end of Year 4.</a:t>
            </a:r>
            <a:endParaRPr lang="en-GB" sz="2300" dirty="0">
              <a:solidFill>
                <a:schemeClr val="tx1"/>
              </a:solidFill>
              <a:latin typeface="Museo Sans 100" panose="02000000000000000000" pitchFamily="50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C675BC2-8396-4824-966E-C1C1039AC1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4142" y="5727700"/>
            <a:ext cx="1743075" cy="904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19927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3297C68-D558-9208-0F71-76B3063C75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6933" y="609600"/>
            <a:ext cx="10197494" cy="1099457"/>
          </a:xfrm>
        </p:spPr>
        <p:txBody>
          <a:bodyPr>
            <a:normAutofit/>
          </a:bodyPr>
          <a:lstStyle/>
          <a:p>
            <a:r>
              <a:rPr lang="en-GB" dirty="0"/>
              <a:t>Attendance and punctuality</a:t>
            </a:r>
          </a:p>
        </p:txBody>
      </p:sp>
      <p:sp>
        <p:nvSpPr>
          <p:cNvPr id="11" name="Isosceles Triangle 10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GB"/>
          </a:p>
        </p:txBody>
      </p:sp>
      <p:sp>
        <p:nvSpPr>
          <p:cNvPr id="13" name="Isosceles Triangle 12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GB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7362B87F-EB41-36C7-8235-8DF0F16B6A6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3844171"/>
              </p:ext>
            </p:extLst>
          </p:nvPr>
        </p:nvGraphicFramePr>
        <p:xfrm>
          <a:off x="1286933" y="1249173"/>
          <a:ext cx="9618133" cy="40934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025087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1031F8-4579-3EA7-6033-4674E17931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327764"/>
            <a:ext cx="8596668" cy="1320800"/>
          </a:xfrm>
        </p:spPr>
        <p:txBody>
          <a:bodyPr/>
          <a:lstStyle/>
          <a:p>
            <a:r>
              <a:rPr lang="en-US" dirty="0"/>
              <a:t>Uniform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48BB91-88ED-982B-FEBC-8AD88C4B8D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064562"/>
            <a:ext cx="8596668" cy="516469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solidFill>
                  <a:schemeClr val="tx1"/>
                </a:solidFill>
                <a:latin typeface="Museo Sans 100"/>
                <a:cs typeface="Calibri"/>
              </a:rPr>
              <a:t>Please make sure your child comes in wearing the correct school uniform.</a:t>
            </a:r>
          </a:p>
          <a:p>
            <a:r>
              <a:rPr lang="en-US" dirty="0">
                <a:solidFill>
                  <a:schemeClr val="tx1"/>
                </a:solidFill>
                <a:latin typeface="Museo Sans 100"/>
                <a:cs typeface="Calibri"/>
              </a:rPr>
              <a:t>This should be: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Museo Sans 100"/>
                <a:ea typeface="+mn-lt"/>
                <a:cs typeface="+mn-lt"/>
              </a:rPr>
              <a:t>Sweatshirt or Cardigan, preferably</a:t>
            </a:r>
            <a:r>
              <a:rPr lang="en-US" b="1" dirty="0">
                <a:solidFill>
                  <a:schemeClr val="tx1"/>
                </a:solidFill>
                <a:latin typeface="Museo Sans 100"/>
                <a:ea typeface="+mn-lt"/>
                <a:cs typeface="+mn-lt"/>
              </a:rPr>
              <a:t> </a:t>
            </a:r>
            <a:r>
              <a:rPr lang="en-US" dirty="0">
                <a:solidFill>
                  <a:schemeClr val="tx1"/>
                </a:solidFill>
                <a:latin typeface="Museo Sans 100"/>
                <a:ea typeface="+mn-lt"/>
                <a:cs typeface="+mn-lt"/>
              </a:rPr>
              <a:t>with the school logo</a:t>
            </a:r>
            <a:endParaRPr lang="en-US" dirty="0">
              <a:solidFill>
                <a:schemeClr val="tx1"/>
              </a:solidFill>
              <a:latin typeface="Museo Sans 100"/>
              <a:cs typeface="Calibri"/>
            </a:endParaRPr>
          </a:p>
          <a:p>
            <a:pPr marL="0" indent="0">
              <a:buNone/>
            </a:pPr>
            <a:r>
              <a:rPr lang="en-US" b="1" dirty="0">
                <a:solidFill>
                  <a:schemeClr val="tx1"/>
                </a:solidFill>
                <a:latin typeface="Museo Sans 100"/>
                <a:ea typeface="+mn-lt"/>
                <a:cs typeface="+mn-lt"/>
              </a:rPr>
              <a:t>Black</a:t>
            </a:r>
            <a:r>
              <a:rPr lang="en-US" dirty="0">
                <a:solidFill>
                  <a:schemeClr val="tx1"/>
                </a:solidFill>
                <a:latin typeface="Museo Sans 100"/>
                <a:ea typeface="+mn-lt"/>
                <a:cs typeface="+mn-lt"/>
              </a:rPr>
              <a:t> skirt/pinafore/trousers/shorts</a:t>
            </a:r>
            <a:endParaRPr lang="en-US" dirty="0">
              <a:solidFill>
                <a:schemeClr val="tx1"/>
              </a:solidFill>
              <a:latin typeface="Museo Sans 100"/>
              <a:ea typeface="+mn-lt"/>
              <a:cs typeface="Calibri"/>
            </a:endParaRPr>
          </a:p>
          <a:p>
            <a:pPr marL="0" indent="0">
              <a:buNone/>
            </a:pPr>
            <a:r>
              <a:rPr lang="en-US" b="1" dirty="0">
                <a:solidFill>
                  <a:schemeClr val="tx1"/>
                </a:solidFill>
                <a:latin typeface="Museo Sans 100"/>
                <a:ea typeface="+mn-lt"/>
                <a:cs typeface="+mn-lt"/>
              </a:rPr>
              <a:t>White </a:t>
            </a:r>
            <a:r>
              <a:rPr lang="en-US" dirty="0">
                <a:solidFill>
                  <a:schemeClr val="tx1"/>
                </a:solidFill>
                <a:latin typeface="Museo Sans 100"/>
                <a:ea typeface="+mn-lt"/>
                <a:cs typeface="+mn-lt"/>
              </a:rPr>
              <a:t>shirt/polo shirt</a:t>
            </a:r>
            <a:endParaRPr lang="en-US" dirty="0">
              <a:solidFill>
                <a:schemeClr val="tx1"/>
              </a:solidFill>
              <a:latin typeface="Museo Sans 100"/>
              <a:cs typeface="Calibri"/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Museo Sans 100"/>
                <a:ea typeface="+mn-lt"/>
                <a:cs typeface="+mn-lt"/>
              </a:rPr>
              <a:t>Checked or striped dresses in green and white (until October half term)</a:t>
            </a:r>
            <a:endParaRPr lang="en-US" dirty="0">
              <a:solidFill>
                <a:schemeClr val="tx1"/>
              </a:solidFill>
              <a:latin typeface="Museo Sans 100"/>
              <a:cs typeface="Calibri"/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Museo Sans 100"/>
                <a:ea typeface="+mn-lt"/>
                <a:cs typeface="+mn-lt"/>
              </a:rPr>
              <a:t>White socks</a:t>
            </a:r>
            <a:endParaRPr lang="en-US" dirty="0">
              <a:solidFill>
                <a:schemeClr val="tx1"/>
              </a:solidFill>
              <a:latin typeface="Museo Sans 100"/>
              <a:cs typeface="Calibri"/>
            </a:endParaRPr>
          </a:p>
          <a:p>
            <a:pPr marL="285750" indent="-285750"/>
            <a:r>
              <a:rPr lang="en-US" dirty="0">
                <a:solidFill>
                  <a:schemeClr val="tx1"/>
                </a:solidFill>
                <a:latin typeface="Museo Sans 100"/>
              </a:rPr>
              <a:t>Children should not wear any </a:t>
            </a:r>
            <a:r>
              <a:rPr lang="en-US" dirty="0" err="1">
                <a:solidFill>
                  <a:schemeClr val="tx1"/>
                </a:solidFill>
                <a:latin typeface="Museo Sans 100"/>
              </a:rPr>
              <a:t>jewellery</a:t>
            </a:r>
            <a:r>
              <a:rPr lang="en-US" dirty="0">
                <a:solidFill>
                  <a:schemeClr val="tx1"/>
                </a:solidFill>
                <a:latin typeface="Museo Sans 100"/>
              </a:rPr>
              <a:t> to school – if they do, the class teacher will ask them to remove it and will give it back at the end of the day.</a:t>
            </a:r>
          </a:p>
          <a:p>
            <a:pPr marL="285750" indent="-285750"/>
            <a:r>
              <a:rPr lang="en-US" dirty="0">
                <a:solidFill>
                  <a:schemeClr val="tx1"/>
                </a:solidFill>
                <a:latin typeface="Museo Sans 100"/>
              </a:rPr>
              <a:t>Watches may be worn but for safeguarding reasons these should not be smart watches.</a:t>
            </a:r>
          </a:p>
          <a:p>
            <a:pPr marL="285750" indent="-285750"/>
            <a:r>
              <a:rPr lang="en-US" dirty="0">
                <a:solidFill>
                  <a:schemeClr val="tx1"/>
                </a:solidFill>
                <a:latin typeface="Museo Sans 100"/>
              </a:rPr>
              <a:t>Children should not come to school with nail varnish on.</a:t>
            </a:r>
          </a:p>
          <a:p>
            <a:pPr marL="285750" indent="-285750"/>
            <a:endParaRPr lang="en-US" dirty="0">
              <a:solidFill>
                <a:schemeClr val="tx1"/>
              </a:solidFill>
              <a:latin typeface="Museo Sans 100"/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Museo Sans 100"/>
              </a:rPr>
              <a:t>We appreciate your support with this</a:t>
            </a:r>
          </a:p>
          <a:p>
            <a:pPr marL="0" indent="0">
              <a:buNone/>
            </a:pPr>
            <a:endParaRPr lang="en-US" dirty="0">
              <a:solidFill>
                <a:srgbClr val="000000"/>
              </a:solidFill>
              <a:latin typeface="Museo Sans 10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12253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DDA964-3A29-4A2A-3177-BAA818B7C6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Housekeeping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754A13-BCCA-ABE8-3382-D96FC5AAA8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GB" dirty="0"/>
              <a:t>Please make sure you name all items of clothing, lunchboxes etc. This makes it much easier to return if it gets lost. </a:t>
            </a:r>
          </a:p>
          <a:p>
            <a:r>
              <a:rPr lang="en-GB" dirty="0"/>
              <a:t>KS2 Please bring a healthy snack to school – fruit, cereal bar, vegetables, crackers etc </a:t>
            </a:r>
          </a:p>
          <a:p>
            <a:r>
              <a:rPr lang="en-GB" dirty="0"/>
              <a:t>We are a NUT FREE school </a:t>
            </a:r>
          </a:p>
          <a:p>
            <a:endParaRPr lang="en-GB" dirty="0"/>
          </a:p>
          <a:p>
            <a:r>
              <a:rPr lang="en-GB" dirty="0"/>
              <a:t>Please be here for 8.30 (really important not to miss this half hour of arithmetic)</a:t>
            </a:r>
          </a:p>
          <a:p>
            <a:r>
              <a:rPr lang="en-GB" dirty="0"/>
              <a:t>We will also have a separate meeting about SATS nearer the time.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91292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49773B"/>
                </a:solidFill>
                <a:latin typeface="Museo Sans 500" panose="02000000000000000000" pitchFamily="50" charset="0"/>
              </a:rPr>
              <a:t>Any questions?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C675BC2-8396-4824-966E-C1C1039AC1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4142" y="5727700"/>
            <a:ext cx="1743075" cy="904875"/>
          </a:xfrm>
          <a:prstGeom prst="rect">
            <a:avLst/>
          </a:prstGeom>
        </p:spPr>
      </p:pic>
      <p:pic>
        <p:nvPicPr>
          <p:cNvPr id="8" name="Picture 9" descr="question-mark">
            <a:extLst>
              <a:ext uri="{FF2B5EF4-FFF2-40B4-BE49-F238E27FC236}">
                <a16:creationId xmlns:a16="http://schemas.microsoft.com/office/drawing/2014/main" id="{D75A1771-071E-4C0F-9CEF-B6A79FD1C9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55" y="2991486"/>
            <a:ext cx="2813685" cy="28136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423898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4C4E21-0CA5-4E38-80CC-30161E9A8C9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AA7D43-BC9E-45F0-AD0C-5CA76A3D3E3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01007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>
                <a:solidFill>
                  <a:srgbClr val="49773B"/>
                </a:solidFill>
                <a:latin typeface="Museo Sans 500"/>
              </a:rPr>
              <a:t>Who’s who in Year six? </a:t>
            </a:r>
            <a:endParaRPr lang="en-GB" b="1" dirty="0">
              <a:solidFill>
                <a:srgbClr val="49773B"/>
              </a:solidFill>
              <a:latin typeface="Museo Sans 500" panose="02000000000000000000" pitchFamily="50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GB" sz="3200" dirty="0">
                <a:latin typeface="Museo Sans 100" panose="02000000000000000000" pitchFamily="50" charset="0"/>
              </a:rPr>
              <a:t>Mr Bryan</a:t>
            </a:r>
          </a:p>
          <a:p>
            <a:pPr marL="0" indent="0" algn="ctr">
              <a:buNone/>
            </a:pPr>
            <a:endParaRPr lang="en-GB" sz="3200" dirty="0">
              <a:latin typeface="Museo Sans 100" panose="02000000000000000000" pitchFamily="50" charset="0"/>
            </a:endParaRPr>
          </a:p>
          <a:p>
            <a:pPr marL="0" indent="0" algn="ctr">
              <a:buNone/>
            </a:pPr>
            <a:r>
              <a:rPr lang="en-GB" sz="3200" dirty="0">
                <a:latin typeface="Museo Sans 100" panose="02000000000000000000" pitchFamily="50" charset="0"/>
              </a:rPr>
              <a:t>Mrs </a:t>
            </a:r>
            <a:r>
              <a:rPr lang="en-GB" sz="3200" dirty="0" err="1">
                <a:latin typeface="Museo Sans 100" panose="02000000000000000000" pitchFamily="50" charset="0"/>
              </a:rPr>
              <a:t>Pavolovic</a:t>
            </a:r>
            <a:endParaRPr lang="en-GB" sz="3200" dirty="0">
              <a:latin typeface="Museo Sans 100" panose="02000000000000000000" pitchFamily="50" charset="0"/>
            </a:endParaRPr>
          </a:p>
          <a:p>
            <a:pPr marL="0" indent="0" algn="ctr">
              <a:buNone/>
            </a:pPr>
            <a:endParaRPr lang="en-GB" sz="3200" dirty="0">
              <a:latin typeface="Museo Sans 100" panose="02000000000000000000" pitchFamily="50" charset="0"/>
            </a:endParaRPr>
          </a:p>
          <a:p>
            <a:pPr marL="0" indent="0" algn="ctr">
              <a:buNone/>
            </a:pPr>
            <a:r>
              <a:rPr lang="en-GB" sz="3200" dirty="0">
                <a:latin typeface="Museo Sans 100" panose="02000000000000000000" pitchFamily="50" charset="0"/>
              </a:rPr>
              <a:t>Mrs Doyle (cover)</a:t>
            </a:r>
          </a:p>
          <a:p>
            <a:pPr marL="0" indent="0" algn="ctr">
              <a:buNone/>
            </a:pPr>
            <a:endParaRPr lang="en-GB" sz="3200" dirty="0">
              <a:latin typeface="Museo Sans 100" panose="02000000000000000000" pitchFamily="50" charset="0"/>
            </a:endParaRPr>
          </a:p>
          <a:p>
            <a:pPr marL="0" indent="0" algn="ctr">
              <a:buNone/>
            </a:pPr>
            <a:r>
              <a:rPr lang="en-GB" sz="3200" dirty="0">
                <a:latin typeface="Museo Sans 100" panose="02000000000000000000" pitchFamily="50" charset="0"/>
              </a:rPr>
              <a:t>Mrs Pritchett (cover)</a:t>
            </a:r>
          </a:p>
          <a:p>
            <a:pPr marL="0" indent="0">
              <a:buNone/>
            </a:pPr>
            <a:endParaRPr lang="en-GB" dirty="0">
              <a:latin typeface="Museo Sans 100" panose="02000000000000000000" pitchFamily="50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C675BC2-8396-4824-966E-C1C1039AC1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4142" y="5727700"/>
            <a:ext cx="1743075" cy="904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39948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49773B"/>
                </a:solidFill>
                <a:latin typeface="Museo Sans 500" panose="02000000000000000000" pitchFamily="50" charset="0"/>
              </a:rPr>
              <a:t>Teaching Arrangements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573" y="1569309"/>
            <a:ext cx="9081741" cy="3880773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GB" sz="2800" dirty="0">
                <a:solidFill>
                  <a:schemeClr val="tx1"/>
                </a:solidFill>
                <a:latin typeface="Museo Sans 100"/>
              </a:rPr>
              <a:t>Library is on a Monday</a:t>
            </a:r>
          </a:p>
          <a:p>
            <a:r>
              <a:rPr lang="en-GB" sz="2800" dirty="0">
                <a:solidFill>
                  <a:schemeClr val="tx1"/>
                </a:solidFill>
                <a:latin typeface="Museo Sans 100"/>
              </a:rPr>
              <a:t>PE is on Thursday and Friday</a:t>
            </a:r>
          </a:p>
          <a:p>
            <a:r>
              <a:rPr lang="en-GB" sz="2800" dirty="0">
                <a:solidFill>
                  <a:schemeClr val="tx1"/>
                </a:solidFill>
                <a:latin typeface="Museo Sans 100"/>
              </a:rPr>
              <a:t>Mrs Doyle covers on a Tuesday morning and Wednesday afternoon</a:t>
            </a:r>
          </a:p>
          <a:p>
            <a:r>
              <a:rPr lang="en-GB" sz="2800" dirty="0">
                <a:solidFill>
                  <a:schemeClr val="tx1"/>
                </a:solidFill>
                <a:latin typeface="Museo Sans 100"/>
              </a:rPr>
              <a:t>Mrs Pritchett covers every other Friday morning</a:t>
            </a:r>
          </a:p>
          <a:p>
            <a:endParaRPr lang="en-GB" sz="2800" dirty="0">
              <a:solidFill>
                <a:schemeClr val="tx1"/>
              </a:solidFill>
              <a:latin typeface="Museo Sans 100"/>
            </a:endParaRPr>
          </a:p>
          <a:p>
            <a:pPr marL="0" indent="0">
              <a:buNone/>
            </a:pPr>
            <a:r>
              <a:rPr lang="en-GB" sz="2800" dirty="0">
                <a:solidFill>
                  <a:schemeClr val="tx1"/>
                </a:solidFill>
                <a:latin typeface="Museo Sans 100"/>
              </a:rPr>
              <a:t>We split the class into small groups for core subjects, to allow a more personal approach to the children’s learning.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C675BC2-8396-4824-966E-C1C1039AC1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4142" y="5727700"/>
            <a:ext cx="1743075" cy="904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15004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49773B"/>
                </a:solidFill>
                <a:latin typeface="Museo Sans 500" panose="02000000000000000000" pitchFamily="50" charset="0"/>
              </a:rPr>
              <a:t>Class timetable- Autumn</a:t>
            </a: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63AD23A-2CA6-9526-BABB-5840F22637B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3681" y="1393184"/>
            <a:ext cx="9605639" cy="4984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14071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609" y="682668"/>
            <a:ext cx="9964091" cy="1320800"/>
          </a:xfrm>
        </p:spPr>
        <p:txBody>
          <a:bodyPr/>
          <a:lstStyle/>
          <a:p>
            <a:r>
              <a:rPr lang="en-GB" b="1" dirty="0">
                <a:solidFill>
                  <a:srgbClr val="49773B"/>
                </a:solidFill>
                <a:latin typeface="Museo Sans 500"/>
              </a:rPr>
              <a:t>Routines in Year six at the start of the day</a:t>
            </a:r>
            <a:endParaRPr lang="en-GB" b="1" dirty="0">
              <a:solidFill>
                <a:srgbClr val="49773B"/>
              </a:solidFill>
              <a:latin typeface="Museo Sans 500" panose="02000000000000000000" pitchFamily="50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43884"/>
            <a:ext cx="9212390" cy="361312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 altLang="en-US" sz="2400" dirty="0">
                <a:latin typeface="Museo Sans 100" panose="02000000000000000000" pitchFamily="50" charset="0"/>
              </a:rPr>
              <a:t>Doors open at 8.30am, which is when learning commences. </a:t>
            </a:r>
          </a:p>
          <a:p>
            <a:r>
              <a:rPr lang="en-GB" altLang="en-US" sz="2400" dirty="0">
                <a:latin typeface="Museo Sans 100" panose="02000000000000000000" pitchFamily="50" charset="0"/>
              </a:rPr>
              <a:t>Doors close at 8.50am when the register is taken. </a:t>
            </a:r>
          </a:p>
          <a:p>
            <a:r>
              <a:rPr lang="en-GB" sz="2400" dirty="0">
                <a:latin typeface="Museo Sans 100"/>
              </a:rPr>
              <a:t>If you need to speak with your child’s teacher about something, please make an appointment with them through the main office.</a:t>
            </a:r>
          </a:p>
          <a:p>
            <a:endParaRPr lang="en-GB" sz="2400" dirty="0">
              <a:latin typeface="Museo Sans 100" panose="02000000000000000000" pitchFamily="50" charset="0"/>
            </a:endParaRPr>
          </a:p>
          <a:p>
            <a:r>
              <a:rPr lang="en-GB" sz="2400" dirty="0">
                <a:latin typeface="Museo Sans 100"/>
              </a:rPr>
              <a:t>Mobile phones are put in my cupboard</a:t>
            </a:r>
          </a:p>
          <a:p>
            <a:r>
              <a:rPr lang="en-GB" sz="2400" dirty="0">
                <a:latin typeface="Museo Sans 100"/>
              </a:rPr>
              <a:t>We use this time to fill learning gaps and work on arithmetic</a:t>
            </a:r>
            <a:endParaRPr lang="en-GB" sz="2400" dirty="0">
              <a:latin typeface="Museo Sans 100" panose="02000000000000000000" pitchFamily="50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C675BC2-8396-4824-966E-C1C1039AC1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4142" y="5727700"/>
            <a:ext cx="1743075" cy="904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75136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499" y="609600"/>
            <a:ext cx="9275160" cy="1320800"/>
          </a:xfrm>
        </p:spPr>
        <p:txBody>
          <a:bodyPr/>
          <a:lstStyle/>
          <a:p>
            <a:r>
              <a:rPr lang="en-GB" b="1" dirty="0">
                <a:solidFill>
                  <a:srgbClr val="49773B"/>
                </a:solidFill>
                <a:latin typeface="Museo Sans 500"/>
              </a:rPr>
              <a:t>Routines in Year six at the end of the day</a:t>
            </a:r>
            <a:endParaRPr lang="en-GB" b="1" dirty="0">
              <a:solidFill>
                <a:srgbClr val="49773B"/>
              </a:solidFill>
              <a:latin typeface="Museo Sans 500" panose="02000000000000000000" pitchFamily="50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854" y="1459549"/>
            <a:ext cx="9154094" cy="4268151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en-GB" sz="3200" dirty="0">
                <a:solidFill>
                  <a:schemeClr val="tx1"/>
                </a:solidFill>
                <a:latin typeface="Museo Sans 100"/>
              </a:rPr>
              <a:t>At the end of the day the children will wait by the door in a line. Parents / carers must wait outside on the playground / outdoor area.</a:t>
            </a:r>
          </a:p>
          <a:p>
            <a:r>
              <a:rPr lang="en-GB" sz="3200" dirty="0">
                <a:solidFill>
                  <a:schemeClr val="tx1"/>
                </a:solidFill>
                <a:latin typeface="Museo Sans 100"/>
              </a:rPr>
              <a:t>When the member of staff in the class has seen a child’s adult waiting on the playground then they will be called and allowed to leave.</a:t>
            </a:r>
          </a:p>
          <a:p>
            <a:r>
              <a:rPr lang="en-GB" sz="3200" dirty="0">
                <a:solidFill>
                  <a:schemeClr val="tx1"/>
                </a:solidFill>
                <a:latin typeface="Museo Sans 100" panose="02000000000000000000" pitchFamily="50" charset="0"/>
              </a:rPr>
              <a:t>Sometimes, we have to check arrangements with the office - for example if we do not know of, or recognise, an adult collecting a child. We appreciate your patience in waiting whilst we check this.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C675BC2-8396-4824-966E-C1C1039AC1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4142" y="5727700"/>
            <a:ext cx="1743075" cy="904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10155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 anchor="t">
            <a:normAutofit/>
          </a:bodyPr>
          <a:lstStyle/>
          <a:p>
            <a:r>
              <a:rPr lang="en-GB" b="1">
                <a:latin typeface="Museo Sans 500" panose="02000000000000000000" pitchFamily="50" charset="0"/>
              </a:rPr>
              <a:t>Presentation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0481" y="1337138"/>
            <a:ext cx="4298939" cy="470422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 sz="2400" dirty="0">
                <a:latin typeface="Museo Sans 100"/>
              </a:rPr>
              <a:t>There is a focus on presentation across the school, particularly on layout and expectations of what the children produce. </a:t>
            </a:r>
            <a:endParaRPr lang="en-GB" sz="2400" dirty="0">
              <a:latin typeface="Museo Sans 100" panose="02000000000000000000" pitchFamily="50" charset="0"/>
            </a:endParaRPr>
          </a:p>
          <a:p>
            <a:r>
              <a:rPr lang="en-GB" sz="2400" dirty="0">
                <a:latin typeface="Museo Sans 100"/>
              </a:rPr>
              <a:t>We are working hard to ensure that the quality of work done in school is reflected in the children’s home learning as well, so please support us with this. </a:t>
            </a:r>
            <a:endParaRPr lang="en-GB" sz="2400" dirty="0">
              <a:latin typeface="Museo Sans 100" panose="02000000000000000000" pitchFamily="50" charset="0"/>
            </a:endParaRPr>
          </a:p>
          <a:p>
            <a:pPr marL="0" indent="0">
              <a:buNone/>
            </a:pPr>
            <a:endParaRPr lang="en-GB">
              <a:latin typeface="Museo Sans 100" panose="02000000000000000000" pitchFamily="50" charset="0"/>
            </a:endParaRPr>
          </a:p>
          <a:p>
            <a:pPr marL="0" indent="0">
              <a:buNone/>
            </a:pPr>
            <a:endParaRPr lang="en-GB">
              <a:highlight>
                <a:srgbClr val="FFFF00"/>
              </a:highlight>
              <a:latin typeface="Museo Sans 100" panose="02000000000000000000" pitchFamily="50" charset="0"/>
            </a:endParaRPr>
          </a:p>
        </p:txBody>
      </p:sp>
      <p:pic>
        <p:nvPicPr>
          <p:cNvPr id="4" name="Picture 3" descr="A white paper with black text&#10;&#10;Description automatically generated">
            <a:extLst>
              <a:ext uri="{FF2B5EF4-FFF2-40B4-BE49-F238E27FC236}">
                <a16:creationId xmlns:a16="http://schemas.microsoft.com/office/drawing/2014/main" id="{4C5712E0-773E-60BE-E937-A6A0E7C488B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624" r="3" b="3292"/>
          <a:stretch/>
        </p:blipFill>
        <p:spPr>
          <a:xfrm>
            <a:off x="198011" y="1753750"/>
            <a:ext cx="5423429" cy="388236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C675BC2-8396-4824-966E-C1C1039AC19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4142" y="5727700"/>
            <a:ext cx="1743075" cy="904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94492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224FC8-79FD-018D-D306-3B758D6A8A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err="1"/>
              <a:t>Behaviour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A295C8-33A7-7C35-21A3-77A38BA6B8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We have very high expectations in Year 6 and are beginning the process of transitioning to Year 7.</a:t>
            </a:r>
          </a:p>
          <a:p>
            <a:r>
              <a:rPr lang="en-US" sz="2400" dirty="0">
                <a:solidFill>
                  <a:schemeClr val="tx1"/>
                </a:solidFill>
              </a:rPr>
              <a:t>We have a class charter as well as different arrangements for break and lunch times.</a:t>
            </a:r>
          </a:p>
          <a:p>
            <a:r>
              <a:rPr lang="en-US" sz="2400" dirty="0">
                <a:solidFill>
                  <a:schemeClr val="tx1"/>
                </a:solidFill>
              </a:rPr>
              <a:t>When a child does something above the average or out of the ordinary they are rewarded with a dojo.</a:t>
            </a:r>
          </a:p>
          <a:p>
            <a:r>
              <a:rPr lang="en-US" sz="2400" dirty="0">
                <a:solidFill>
                  <a:schemeClr val="tx1"/>
                </a:solidFill>
              </a:rPr>
              <a:t>The </a:t>
            </a:r>
            <a:r>
              <a:rPr lang="en-US" sz="2400" dirty="0" err="1">
                <a:solidFill>
                  <a:schemeClr val="tx1"/>
                </a:solidFill>
              </a:rPr>
              <a:t>behaviour</a:t>
            </a:r>
            <a:r>
              <a:rPr lang="en-US" sz="2400" dirty="0">
                <a:solidFill>
                  <a:schemeClr val="tx1"/>
                </a:solidFill>
              </a:rPr>
              <a:t> policy still has a yellow and red card system – this is not just for </a:t>
            </a:r>
            <a:r>
              <a:rPr lang="en-US" sz="2400" dirty="0" err="1">
                <a:solidFill>
                  <a:schemeClr val="tx1"/>
                </a:solidFill>
              </a:rPr>
              <a:t>behaviour</a:t>
            </a:r>
            <a:r>
              <a:rPr lang="en-US" sz="2400" dirty="0">
                <a:solidFill>
                  <a:schemeClr val="tx1"/>
                </a:solidFill>
              </a:rPr>
              <a:t> but for their focus on their learning.</a:t>
            </a:r>
          </a:p>
        </p:txBody>
      </p:sp>
    </p:spTree>
    <p:extLst>
      <p:ext uri="{BB962C8B-B14F-4D97-AF65-F5344CB8AC3E}">
        <p14:creationId xmlns:p14="http://schemas.microsoft.com/office/powerpoint/2010/main" val="3549872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49773B"/>
                </a:solidFill>
                <a:latin typeface="Museo Sans 500"/>
              </a:rPr>
              <a:t>PE </a:t>
            </a:r>
            <a:endParaRPr lang="en-GB" b="1" dirty="0">
              <a:solidFill>
                <a:srgbClr val="49773B"/>
              </a:solidFill>
              <a:highlight>
                <a:srgbClr val="FFFF00"/>
              </a:highlight>
              <a:latin typeface="Museo Sans 500" panose="02000000000000000000" pitchFamily="50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69309"/>
            <a:ext cx="8999326" cy="447205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 sz="2800" dirty="0">
                <a:latin typeface="Museo Sans 100"/>
              </a:rPr>
              <a:t>Children can come to school wearing PE kit on their PE days. Children should be prepared to go outside whatever the weather for PE, so please ensure they have a jumper/hoody. Trainers are definitely required.</a:t>
            </a:r>
            <a:endParaRPr lang="en-GB" sz="2800" dirty="0">
              <a:latin typeface="Museo Sans 100" panose="02000000000000000000" pitchFamily="50" charset="0"/>
            </a:endParaRPr>
          </a:p>
          <a:p>
            <a:r>
              <a:rPr lang="en-GB" sz="2800" dirty="0">
                <a:latin typeface="Museo Sans 100" panose="02000000000000000000" pitchFamily="50" charset="0"/>
              </a:rPr>
              <a:t>PE uniform is green t-shirt, black shorts/joggers and trainers.</a:t>
            </a:r>
          </a:p>
          <a:p>
            <a:r>
              <a:rPr lang="en-GB" sz="2800">
                <a:latin typeface="Museo Sans 100"/>
              </a:rPr>
              <a:t>Long hair should be tied up.</a:t>
            </a:r>
            <a:endParaRPr lang="en-GB" sz="2800" dirty="0">
              <a:latin typeface="Museo Sans 100"/>
            </a:endParaRPr>
          </a:p>
          <a:p>
            <a:r>
              <a:rPr lang="en-GB" sz="2800" dirty="0">
                <a:latin typeface="Museo Sans 100"/>
              </a:rPr>
              <a:t>Stud earrings only.</a:t>
            </a:r>
          </a:p>
          <a:p>
            <a:endParaRPr lang="en-GB" sz="2800" dirty="0">
              <a:latin typeface="Museo Sans 100" panose="02000000000000000000" pitchFamily="50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C675BC2-8396-4824-966E-C1C1039AC1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4142" y="5727700"/>
            <a:ext cx="1743075" cy="904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877736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F309FD31160974790EF968AD39A3C1C" ma:contentTypeVersion="14" ma:contentTypeDescription="Create a new document." ma:contentTypeScope="" ma:versionID="1b762759fb7c90c3359e20b32c413b30">
  <xsd:schema xmlns:xsd="http://www.w3.org/2001/XMLSchema" xmlns:xs="http://www.w3.org/2001/XMLSchema" xmlns:p="http://schemas.microsoft.com/office/2006/metadata/properties" xmlns:ns2="ba5a2482-dff6-46dd-95a3-b840067f4b93" xmlns:ns3="abddf9f3-fb8d-418e-b470-9b0cf08c8d70" targetNamespace="http://schemas.microsoft.com/office/2006/metadata/properties" ma:root="true" ma:fieldsID="df2c22d77fe632f36aacda3dfe47cbbd" ns2:_="" ns3:_="">
    <xsd:import namespace="ba5a2482-dff6-46dd-95a3-b840067f4b93"/>
    <xsd:import namespace="abddf9f3-fb8d-418e-b470-9b0cf08c8d7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5a2482-dff6-46dd-95a3-b840067f4b9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cd9d2af9-c4c4-4881-a912-41534b348c0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dexed="true" ma:internalName="MediaServiceLocation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ddf9f3-fb8d-418e-b470-9b0cf08c8d70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c68d026a-47b9-4e8d-af54-2b854d14143e}" ma:internalName="TaxCatchAll" ma:showField="CatchAllData" ma:web="abddf9f3-fb8d-418e-b470-9b0cf08c8d7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LengthInSeconds xmlns="ba5a2482-dff6-46dd-95a3-b840067f4b93" xsi:nil="true"/>
    <TaxCatchAll xmlns="abddf9f3-fb8d-418e-b470-9b0cf08c8d70" xsi:nil="true"/>
    <lcf76f155ced4ddcb4097134ff3c332f xmlns="ba5a2482-dff6-46dd-95a3-b840067f4b93">
      <Terms xmlns="http://schemas.microsoft.com/office/infopath/2007/PartnerControls"/>
    </lcf76f155ced4ddcb4097134ff3c332f>
    <SharedWithUsers xmlns="abddf9f3-fb8d-418e-b470-9b0cf08c8d70">
      <UserInfo>
        <DisplayName>Lucy Hopkinson</DisplayName>
        <AccountId>12</AccountId>
        <AccountType/>
      </UserInfo>
    </SharedWithUser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8948CB5-3CB4-4BB3-A3EC-2BD9123FC83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a5a2482-dff6-46dd-95a3-b840067f4b93"/>
    <ds:schemaRef ds:uri="abddf9f3-fb8d-418e-b470-9b0cf08c8d7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611E37B-83DB-4F95-8F2B-CD7B72DC07E8}">
  <ds:schemaRefs>
    <ds:schemaRef ds:uri="http://schemas.microsoft.com/office/2006/metadata/properties"/>
    <ds:schemaRef ds:uri="http://schemas.microsoft.com/office/infopath/2007/PartnerControls"/>
    <ds:schemaRef ds:uri="a15df84e-a0e8-4343-8c5f-30167ed4d8e8"/>
    <ds:schemaRef ds:uri="becc07a8-29d5-46c8-a63b-e55b299f6f10"/>
    <ds:schemaRef ds:uri="ba5a2482-dff6-46dd-95a3-b840067f4b93"/>
    <ds:schemaRef ds:uri="abddf9f3-fb8d-418e-b470-9b0cf08c8d70"/>
  </ds:schemaRefs>
</ds:datastoreItem>
</file>

<file path=customXml/itemProps3.xml><?xml version="1.0" encoding="utf-8"?>
<ds:datastoreItem xmlns:ds="http://schemas.openxmlformats.org/officeDocument/2006/customXml" ds:itemID="{186E1586-368F-4A33-8B24-1070503DCDE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</TotalTime>
  <Words>951</Words>
  <Application>Microsoft Office PowerPoint</Application>
  <PresentationFormat>Widescreen</PresentationFormat>
  <Paragraphs>93</Paragraphs>
  <Slides>17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Arial</vt:lpstr>
      <vt:lpstr>Calibri</vt:lpstr>
      <vt:lpstr>Museo Sans 100</vt:lpstr>
      <vt:lpstr>Museo Sans 500</vt:lpstr>
      <vt:lpstr>Segoe UI</vt:lpstr>
      <vt:lpstr>Trebuchet MS</vt:lpstr>
      <vt:lpstr>Wingdings 3</vt:lpstr>
      <vt:lpstr>Facet</vt:lpstr>
      <vt:lpstr>PowerPoint Presentation</vt:lpstr>
      <vt:lpstr>Who’s who in Year six? </vt:lpstr>
      <vt:lpstr>Teaching Arrangements</vt:lpstr>
      <vt:lpstr>Class timetable- Autumn</vt:lpstr>
      <vt:lpstr>Routines in Year six at the start of the day</vt:lpstr>
      <vt:lpstr>Routines in Year six at the end of the day</vt:lpstr>
      <vt:lpstr>Presentation</vt:lpstr>
      <vt:lpstr>Behaviour</vt:lpstr>
      <vt:lpstr>PE </vt:lpstr>
      <vt:lpstr>English</vt:lpstr>
      <vt:lpstr>PowerPoint Presentation</vt:lpstr>
      <vt:lpstr>Maths</vt:lpstr>
      <vt:lpstr>Attendance and punctuality</vt:lpstr>
      <vt:lpstr>Uniform</vt:lpstr>
      <vt:lpstr>Housekeeping</vt:lpstr>
      <vt:lpstr>Any questions?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Head</dc:creator>
  <cp:lastModifiedBy>Gary Bryan</cp:lastModifiedBy>
  <cp:revision>239</cp:revision>
  <dcterms:created xsi:type="dcterms:W3CDTF">2022-08-02T07:55:27Z</dcterms:created>
  <dcterms:modified xsi:type="dcterms:W3CDTF">2023-09-20T10:53:20Z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0x0101005F309FD31160974790EF968AD39A3C1C</vt:lpwstr>
  </property>
  <property fmtid="{D5CDD505-2E9C-101B-9397-08002B2CF9AE}" pid="3" name="MediaServiceImageTags">
    <vt:lpwstr/>
  </property>
  <property fmtid="{D5CDD505-2E9C-101B-9397-08002B2CF9AE}" pid="4" name="xd_ProgID">
    <vt:lpwstr/>
  </property>
  <property fmtid="{D5CDD505-2E9C-101B-9397-08002B2CF9AE}" pid="5" name="ComplianceAssetId">
    <vt:lpwstr/>
  </property>
  <property fmtid="{D5CDD505-2E9C-101B-9397-08002B2CF9AE}" pid="6" name="TemplateUrl">
    <vt:lpwstr/>
  </property>
  <property fmtid="{D5CDD505-2E9C-101B-9397-08002B2CF9AE}" pid="7" name="_ExtendedDescription">
    <vt:lpwstr/>
  </property>
  <property fmtid="{D5CDD505-2E9C-101B-9397-08002B2CF9AE}" pid="8" name="TriggerFlowInfo">
    <vt:lpwstr/>
  </property>
  <property fmtid="{D5CDD505-2E9C-101B-9397-08002B2CF9AE}" pid="9" name="xd_Signature">
    <vt:bool>false</vt:bool>
  </property>
</Properties>
</file>