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9" r:id="rId2"/>
    <p:sldId id="719" r:id="rId3"/>
    <p:sldId id="720" r:id="rId4"/>
    <p:sldId id="721" r:id="rId5"/>
    <p:sldId id="722" r:id="rId6"/>
    <p:sldId id="723" r:id="rId7"/>
    <p:sldId id="724" r:id="rId8"/>
    <p:sldId id="725" r:id="rId9"/>
    <p:sldId id="734" r:id="rId10"/>
    <p:sldId id="726" r:id="rId11"/>
    <p:sldId id="727" r:id="rId12"/>
    <p:sldId id="728" r:id="rId13"/>
    <p:sldId id="731" r:id="rId14"/>
    <p:sldId id="736" r:id="rId15"/>
    <p:sldId id="737" r:id="rId16"/>
    <p:sldId id="740" r:id="rId17"/>
    <p:sldId id="753" r:id="rId18"/>
    <p:sldId id="754" r:id="rId19"/>
    <p:sldId id="760" r:id="rId20"/>
    <p:sldId id="759" r:id="rId21"/>
    <p:sldId id="765" r:id="rId22"/>
    <p:sldId id="771" r:id="rId23"/>
    <p:sldId id="772" r:id="rId24"/>
    <p:sldId id="767" r:id="rId25"/>
    <p:sldId id="768" r:id="rId26"/>
    <p:sldId id="769" r:id="rId27"/>
    <p:sldId id="77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8CDA"/>
    <a:srgbClr val="DA2E41"/>
    <a:srgbClr val="FADF47"/>
    <a:srgbClr val="C73A43"/>
    <a:srgbClr val="13BD8A"/>
    <a:srgbClr val="EE7C3E"/>
    <a:srgbClr val="0CC1D9"/>
    <a:srgbClr val="ECEEF1"/>
    <a:srgbClr val="8A9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96" autoAdjust="0"/>
    <p:restoredTop sz="94660"/>
  </p:normalViewPr>
  <p:slideViewPr>
    <p:cSldViewPr snapToGrid="0">
      <p:cViewPr>
        <p:scale>
          <a:sx n="125" d="100"/>
          <a:sy n="125" d="100"/>
        </p:scale>
        <p:origin x="-121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29D1C-8C3E-4310-9EF0-019410E55AD5}" type="datetimeFigureOut">
              <a:rPr lang="en-GB" smtClean="0"/>
              <a:t>25/01/2019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EE0C4-5D00-42C4-BE61-F78AE99EEBB0}" type="slidenum">
              <a:rPr lang="en-GB" smtClean="0"/>
              <a:t>‹#›</a:t>
            </a:fld>
            <a:endParaRPr lang="en-GB"/>
          </a:p>
        </p:txBody>
      </p:sp>
    </p:spTree>
    <p:extLst>
      <p:ext uri="{BB962C8B-B14F-4D97-AF65-F5344CB8AC3E}">
        <p14:creationId xmlns:p14="http://schemas.microsoft.com/office/powerpoint/2010/main" val="3878308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9C8BFF-404A-4EAA-B238-E4635752C783}" type="slidenum">
              <a:rPr lang="en-GB" smtClean="0"/>
              <a:t>1</a:t>
            </a:fld>
            <a:endParaRPr lang="en-GB"/>
          </a:p>
        </p:txBody>
      </p:sp>
    </p:spTree>
    <p:extLst>
      <p:ext uri="{BB962C8B-B14F-4D97-AF65-F5344CB8AC3E}">
        <p14:creationId xmlns:p14="http://schemas.microsoft.com/office/powerpoint/2010/main" val="482878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thirdspacelearning.com/ub-interventions-general/?utm_source=download&amp;utm_medium=resource&amp;utm_campaign=tsl_december_2018&amp;utm_content=21_12_18_wr_ppt_year3_multiplication+division_sp1"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1" dirty="0">
                <a:solidFill>
                  <a:schemeClr val="bg1"/>
                </a:solidFill>
                <a:latin typeface="Arial" panose="020B0604020202020204" pitchFamily="34" charset="0"/>
                <a:ea typeface="Tahoma"/>
                <a:cs typeface="Arial" panose="020B0604020202020204" pitchFamily="34" charset="0"/>
              </a:rPr>
              <a:t>Year 6 SATs 2019 Presentation for Parents, </a:t>
            </a:r>
            <a:r>
              <a:rPr lang="en-US" sz="1200" b="1" dirty="0" err="1">
                <a:solidFill>
                  <a:schemeClr val="bg1"/>
                </a:solidFill>
                <a:latin typeface="Arial" panose="020B0604020202020204" pitchFamily="34" charset="0"/>
                <a:ea typeface="Tahoma"/>
                <a:cs typeface="Arial" panose="020B0604020202020204" pitchFamily="34" charset="0"/>
              </a:rPr>
              <a:t>Carers</a:t>
            </a:r>
            <a:r>
              <a:rPr lang="en-US" sz="1200" b="1" dirty="0">
                <a:solidFill>
                  <a:schemeClr val="bg1"/>
                </a:solidFill>
                <a:latin typeface="Arial" panose="020B0604020202020204" pitchFamily="34" charset="0"/>
                <a:ea typeface="Tahoma"/>
                <a:cs typeface="Arial" panose="020B0604020202020204" pitchFamily="34" charset="0"/>
              </a:rPr>
              <a:t> &amp; Guardians</a:t>
            </a:r>
          </a:p>
        </p:txBody>
      </p:sp>
      <p:sp>
        <p:nvSpPr>
          <p:cNvPr id="11" name="Rectangle 10">
            <a:extLst>
              <a:ext uri="{FF2B5EF4-FFF2-40B4-BE49-F238E27FC236}">
                <a16:creationId xmlns="" xmlns:a16="http://schemas.microsoft.com/office/drawing/2014/main" id="{95E977A0-D59B-4127-B988-0357B17748EC}"/>
              </a:ext>
            </a:extLst>
          </p:cNvPr>
          <p:cNvSpPr/>
          <p:nvPr userDrawn="1"/>
        </p:nvSpPr>
        <p:spPr>
          <a:xfrm>
            <a:off x="-35226" y="6408064"/>
            <a:ext cx="9179226" cy="500736"/>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endParaRPr lang="en-US" sz="1200" dirty="0">
              <a:solidFill>
                <a:schemeClr val="tx1"/>
              </a:solidFill>
              <a:latin typeface="Arial" panose="020B0604020202020204" pitchFamily="34" charset="0"/>
              <a:cs typeface="Arial" panose="020B0604020202020204" pitchFamily="34" charset="0"/>
            </a:endParaRPr>
          </a:p>
        </p:txBody>
      </p:sp>
      <p:pic>
        <p:nvPicPr>
          <p:cNvPr id="12" name="Picture 8" descr="A close up of a logo&#10;&#10;Description generated with very high confidence">
            <a:extLst>
              <a:ext uri="{FF2B5EF4-FFF2-40B4-BE49-F238E27FC236}">
                <a16:creationId xmlns="" xmlns:a16="http://schemas.microsoft.com/office/drawing/2014/main" id="{BB37979D-0168-493E-96C8-3F8ECF001158}"/>
              </a:ext>
            </a:extLst>
          </p:cNvPr>
          <p:cNvPicPr>
            <a:picLocks noChangeAspect="1"/>
          </p:cNvPicPr>
          <p:nvPr userDrawn="1"/>
        </p:nvPicPr>
        <p:blipFill>
          <a:blip r:embed="rId2"/>
          <a:stretch>
            <a:fillRect/>
          </a:stretch>
        </p:blipFill>
        <p:spPr>
          <a:xfrm>
            <a:off x="306388" y="6529811"/>
            <a:ext cx="2646941" cy="222263"/>
          </a:xfrm>
          <a:prstGeom prst="rect">
            <a:avLst/>
          </a:prstGeom>
        </p:spPr>
      </p:pic>
      <p:sp>
        <p:nvSpPr>
          <p:cNvPr id="13" name="TextBox 12">
            <a:extLst>
              <a:ext uri="{FF2B5EF4-FFF2-40B4-BE49-F238E27FC236}">
                <a16:creationId xmlns="" xmlns:a16="http://schemas.microsoft.com/office/drawing/2014/main" id="{CA6EDBD0-03A3-4AF0-ACAC-E7DC67E310CD}"/>
              </a:ext>
            </a:extLst>
          </p:cNvPr>
          <p:cNvSpPr txBox="1"/>
          <p:nvPr userDrawn="1"/>
        </p:nvSpPr>
        <p:spPr>
          <a:xfrm>
            <a:off x="382588" y="6336576"/>
            <a:ext cx="8720586" cy="830997"/>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r>
              <a:rPr lang="en-US" sz="1100" dirty="0">
                <a:latin typeface="Arial" panose="020B0604020202020204" pitchFamily="34" charset="0"/>
                <a:ea typeface="Source Sans Pro" panose="020B0503030403020204" pitchFamily="34" charset="0"/>
                <a:cs typeface="Arial" panose="020B0604020202020204" pitchFamily="34" charset="0"/>
              </a:rPr>
              <a:t/>
            </a:r>
            <a:br>
              <a:rPr lang="en-US" sz="1100" dirty="0">
                <a:latin typeface="Arial" panose="020B0604020202020204" pitchFamily="34" charset="0"/>
                <a:ea typeface="Source Sans Pro" panose="020B0503030403020204" pitchFamily="34" charset="0"/>
                <a:cs typeface="Arial" panose="020B0604020202020204" pitchFamily="34" charset="0"/>
              </a:rPr>
            </a:br>
            <a:r>
              <a:rPr lang="en-US" sz="1100" dirty="0">
                <a:solidFill>
                  <a:srgbClr val="388CDA"/>
                </a:solidFill>
                <a:latin typeface="Arial" panose="020B0604020202020204" pitchFamily="34" charset="0"/>
                <a:ea typeface="Source Sans Pro" panose="020B0503030403020204" pitchFamily="34" charset="0"/>
                <a:cs typeface="Arial" panose="020B0604020202020204" pitchFamily="34" charset="0"/>
                <a:hlinkClick r:id="rId3"/>
              </a:rPr>
              <a:t>thirdspacelearning.com</a:t>
            </a:r>
            <a:r>
              <a:rPr lang="en-US" sz="1100" dirty="0">
                <a:latin typeface="Arial" panose="020B0604020202020204" pitchFamily="34" charset="0"/>
                <a:ea typeface="Source Sans Pro" panose="020B0503030403020204" pitchFamily="34" charset="0"/>
                <a:cs typeface="Arial" panose="020B0604020202020204" pitchFamily="34" charset="0"/>
              </a:rPr>
              <a:t> Specialist 1-to-1 </a:t>
            </a:r>
            <a:r>
              <a:rPr lang="en-US" sz="1100" dirty="0" err="1">
                <a:latin typeface="Arial" panose="020B0604020202020204" pitchFamily="34" charset="0"/>
                <a:ea typeface="Source Sans Pro" panose="020B0503030403020204" pitchFamily="34" charset="0"/>
                <a:cs typeface="Arial" panose="020B0604020202020204" pitchFamily="34" charset="0"/>
              </a:rPr>
              <a:t>maths</a:t>
            </a:r>
            <a:r>
              <a:rPr lang="en-US" sz="1100" dirty="0">
                <a:latin typeface="Arial" panose="020B0604020202020204" pitchFamily="34" charset="0"/>
                <a:ea typeface="Source Sans Pro" panose="020B0503030403020204" pitchFamily="34" charset="0"/>
                <a:cs typeface="Arial" panose="020B0604020202020204" pitchFamily="34" charset="0"/>
              </a:rPr>
              <a:t> interventions and curriculum resources</a:t>
            </a: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22" name="Rectangle 21">
            <a:extLst>
              <a:ext uri="{FF2B5EF4-FFF2-40B4-BE49-F238E27FC236}">
                <a16:creationId xmlns=""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1" smtClean="0">
                <a:latin typeface="Arial" panose="020B0604020202020204" pitchFamily="34" charset="0"/>
                <a:ea typeface="Source Sans Pro" panose="020B0503030403020204" pitchFamily="34" charset="0"/>
                <a:cs typeface="Arial" panose="020B0604020202020204" pitchFamily="34" charset="0"/>
              </a:rPr>
              <a:pPr/>
              <a:t>25/01/2019</a:t>
            </a:fld>
            <a:endParaRPr lang="en-GB" sz="1200" dirty="0"/>
          </a:p>
        </p:txBody>
      </p:sp>
    </p:spTree>
    <p:extLst>
      <p:ext uri="{BB962C8B-B14F-4D97-AF65-F5344CB8AC3E}">
        <p14:creationId xmlns:p14="http://schemas.microsoft.com/office/powerpoint/2010/main" val="391625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25/01/2019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10462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84907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531009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Shape 52"/>
        <p:cNvGrpSpPr/>
        <p:nvPr/>
      </p:nvGrpSpPr>
      <p:grpSpPr>
        <a:xfrm>
          <a:off x="0" y="0"/>
          <a:ext cx="0" cy="0"/>
          <a:chOff x="0" y="0"/>
          <a:chExt cx="0" cy="0"/>
        </a:xfrm>
      </p:grpSpPr>
      <p:pic>
        <p:nvPicPr>
          <p:cNvPr id="53" name="Shape 53" descr="Template-blue.jpg"/>
          <p:cNvPicPr preferRelativeResize="0"/>
          <p:nvPr userDrawn="1"/>
        </p:nvPicPr>
        <p:blipFill rotWithShape="1">
          <a:blip r:embed="rId2">
            <a:alphaModFix/>
          </a:blip>
          <a:srcRect/>
          <a:stretch/>
        </p:blipFill>
        <p:spPr>
          <a:xfrm>
            <a:off x="65088" y="61915"/>
            <a:ext cx="9026525" cy="6730999"/>
          </a:xfrm>
          <a:prstGeom prst="rect">
            <a:avLst/>
          </a:prstGeom>
          <a:noFill/>
          <a:ln>
            <a:noFill/>
          </a:ln>
        </p:spPr>
      </p:pic>
      <p:pic>
        <p:nvPicPr>
          <p:cNvPr id="54" name="Shape 54" descr="corner.png"/>
          <p:cNvPicPr preferRelativeResize="0"/>
          <p:nvPr userDrawn="1"/>
        </p:nvPicPr>
        <p:blipFill rotWithShape="1">
          <a:blip r:embed="rId3">
            <a:alphaModFix/>
          </a:blip>
          <a:srcRect/>
          <a:stretch/>
        </p:blipFill>
        <p:spPr>
          <a:xfrm>
            <a:off x="0" y="0"/>
            <a:ext cx="9144000" cy="6858000"/>
          </a:xfrm>
          <a:prstGeom prst="rect">
            <a:avLst/>
          </a:prstGeom>
          <a:noFill/>
          <a:ln>
            <a:noFill/>
          </a:ln>
        </p:spPr>
      </p:pic>
      <p:sp>
        <p:nvSpPr>
          <p:cNvPr id="58" name="Shape 58"/>
          <p:cNvSpPr txBox="1">
            <a:spLocks noGrp="1"/>
          </p:cNvSpPr>
          <p:nvPr>
            <p:ph type="ftr" idx="11"/>
          </p:nvPr>
        </p:nvSpPr>
        <p:spPr>
          <a:xfrm>
            <a:off x="3124201" y="6356353"/>
            <a:ext cx="2895599" cy="365125"/>
          </a:xfrm>
          <a:prstGeom prst="rect">
            <a:avLst/>
          </a:prstGeom>
          <a:noFill/>
          <a:ln>
            <a:noFill/>
          </a:ln>
        </p:spPr>
        <p:txBody>
          <a:bodyPr wrap="square" lIns="91425" tIns="91425" rIns="91425" bIns="91425" anchor="ctr" anchorCtr="0"/>
          <a:lstStyle>
            <a:lvl1pPr marL="0" marR="0" lvl="0" indent="0" algn="ctr" rtl="0">
              <a:spcBef>
                <a:spcPts val="0"/>
              </a:spcBef>
              <a:buNone/>
              <a:defRPr sz="900">
                <a:solidFill>
                  <a:srgbClr val="FFFFFF"/>
                </a:solidFill>
                <a:latin typeface="Arial"/>
                <a:ea typeface="Arial"/>
                <a:cs typeface="Arial"/>
                <a:sym typeface="Arial"/>
              </a:defRPr>
            </a:lvl1pPr>
            <a:lvl2pPr marL="342909" marR="0" lvl="1" indent="0" algn="l" rtl="0">
              <a:spcBef>
                <a:spcPts val="0"/>
              </a:spcBef>
              <a:buNone/>
              <a:defRPr sz="1350" b="0" i="0" u="none" strike="noStrike" cap="none">
                <a:solidFill>
                  <a:schemeClr val="dk1"/>
                </a:solidFill>
                <a:latin typeface="Calibri"/>
                <a:ea typeface="Calibri"/>
                <a:cs typeface="Calibri"/>
                <a:sym typeface="Calibri"/>
              </a:defRPr>
            </a:lvl2pPr>
            <a:lvl3pPr marL="685817" marR="0" lvl="2" indent="0" algn="l" rtl="0">
              <a:spcBef>
                <a:spcPts val="0"/>
              </a:spcBef>
              <a:buNone/>
              <a:defRPr sz="1350" b="0" i="0" u="none" strike="noStrike" cap="none">
                <a:solidFill>
                  <a:schemeClr val="dk1"/>
                </a:solidFill>
                <a:latin typeface="Calibri"/>
                <a:ea typeface="Calibri"/>
                <a:cs typeface="Calibri"/>
                <a:sym typeface="Calibri"/>
              </a:defRPr>
            </a:lvl3pPr>
            <a:lvl4pPr marL="1028726" marR="0" lvl="3" indent="0" algn="l" rtl="0">
              <a:spcBef>
                <a:spcPts val="0"/>
              </a:spcBef>
              <a:buNone/>
              <a:defRPr sz="1350" b="0" i="0" u="none" strike="noStrike" cap="none">
                <a:solidFill>
                  <a:schemeClr val="dk1"/>
                </a:solidFill>
                <a:latin typeface="Calibri"/>
                <a:ea typeface="Calibri"/>
                <a:cs typeface="Calibri"/>
                <a:sym typeface="Calibri"/>
              </a:defRPr>
            </a:lvl4pPr>
            <a:lvl5pPr marL="1371634" marR="0" lvl="4" indent="0" algn="l" rtl="0">
              <a:spcBef>
                <a:spcPts val="0"/>
              </a:spcBef>
              <a:buNone/>
              <a:defRPr sz="1350" b="0" i="0" u="none" strike="noStrike" cap="none">
                <a:solidFill>
                  <a:schemeClr val="dk1"/>
                </a:solidFill>
                <a:latin typeface="Calibri"/>
                <a:ea typeface="Calibri"/>
                <a:cs typeface="Calibri"/>
                <a:sym typeface="Calibri"/>
              </a:defRPr>
            </a:lvl5pPr>
            <a:lvl6pPr marL="1714543" marR="0" lvl="5" indent="0" algn="l" rtl="0">
              <a:spcBef>
                <a:spcPts val="0"/>
              </a:spcBef>
              <a:buNone/>
              <a:defRPr sz="1350" b="0" i="0" u="none" strike="noStrike" cap="none">
                <a:solidFill>
                  <a:schemeClr val="dk1"/>
                </a:solidFill>
                <a:latin typeface="Calibri"/>
                <a:ea typeface="Calibri"/>
                <a:cs typeface="Calibri"/>
                <a:sym typeface="Calibri"/>
              </a:defRPr>
            </a:lvl6pPr>
            <a:lvl7pPr marL="2057451" marR="0" lvl="6" indent="0" algn="l" rtl="0">
              <a:spcBef>
                <a:spcPts val="0"/>
              </a:spcBef>
              <a:buNone/>
              <a:defRPr sz="1350" b="0" i="0" u="none" strike="noStrike" cap="none">
                <a:solidFill>
                  <a:schemeClr val="dk1"/>
                </a:solidFill>
                <a:latin typeface="Calibri"/>
                <a:ea typeface="Calibri"/>
                <a:cs typeface="Calibri"/>
                <a:sym typeface="Calibri"/>
              </a:defRPr>
            </a:lvl7pPr>
            <a:lvl8pPr marL="2400360" marR="0" lvl="7" indent="0" algn="l" rtl="0">
              <a:spcBef>
                <a:spcPts val="0"/>
              </a:spcBef>
              <a:buNone/>
              <a:defRPr sz="1350" b="0" i="0" u="none" strike="noStrike" cap="none">
                <a:solidFill>
                  <a:schemeClr val="dk1"/>
                </a:solidFill>
                <a:latin typeface="Calibri"/>
                <a:ea typeface="Calibri"/>
                <a:cs typeface="Calibri"/>
                <a:sym typeface="Calibri"/>
              </a:defRPr>
            </a:lvl8pPr>
            <a:lvl9pPr marL="2743269" marR="0" lvl="8" indent="0" algn="l" rtl="0">
              <a:spcBef>
                <a:spcPts val="0"/>
              </a:spcBef>
              <a:buNone/>
              <a:defRPr sz="1350" b="0" i="0" u="none" strike="noStrike" cap="none">
                <a:solidFill>
                  <a:schemeClr val="dk1"/>
                </a:solidFill>
                <a:latin typeface="Calibri"/>
                <a:ea typeface="Calibri"/>
                <a:cs typeface="Calibri"/>
                <a:sym typeface="Calibri"/>
              </a:defRPr>
            </a:lvl9pPr>
          </a:lstStyle>
          <a:p>
            <a:endParaRPr/>
          </a:p>
        </p:txBody>
      </p:sp>
      <p:pic>
        <p:nvPicPr>
          <p:cNvPr id="10" name="Shape 132" descr="logo-01.png"/>
          <p:cNvPicPr preferRelativeResize="0"/>
          <p:nvPr userDrawn="1"/>
        </p:nvPicPr>
        <p:blipFill rotWithShape="1">
          <a:blip r:embed="rId4">
            <a:alphaModFix/>
          </a:blip>
          <a:srcRect/>
          <a:stretch/>
        </p:blipFill>
        <p:spPr>
          <a:xfrm>
            <a:off x="71823" y="281412"/>
            <a:ext cx="1046636" cy="1130299"/>
          </a:xfrm>
          <a:prstGeom prst="rect">
            <a:avLst/>
          </a:prstGeom>
          <a:noFill/>
          <a:ln>
            <a:noFill/>
          </a:ln>
        </p:spPr>
      </p:pic>
      <p:sp>
        <p:nvSpPr>
          <p:cNvPr id="8" name="TextBox 7"/>
          <p:cNvSpPr txBox="1"/>
          <p:nvPr userDrawn="1"/>
        </p:nvSpPr>
        <p:spPr>
          <a:xfrm>
            <a:off x="174002" y="4770438"/>
            <a:ext cx="2846291" cy="1107996"/>
          </a:xfrm>
          <a:prstGeom prst="rect">
            <a:avLst/>
          </a:prstGeom>
          <a:noFill/>
          <a:ln w="28575">
            <a:noFill/>
          </a:ln>
        </p:spPr>
        <p:txBody>
          <a:bodyPr wrap="square" rtlCol="0">
            <a:spAutoFit/>
          </a:bodyPr>
          <a:lstStyle/>
          <a:p>
            <a:pPr fontAlgn="base">
              <a:defRPr/>
            </a:pPr>
            <a:r>
              <a:rPr lang="en-GB" sz="6600" b="1" kern="1200" dirty="0">
                <a:solidFill>
                  <a:prstClr val="white"/>
                </a:solidFill>
                <a:latin typeface="Bryant Bold" panose="020B0503040000020003" pitchFamily="34" charset="0"/>
                <a:ea typeface="MS PGothic" panose="020B0600070205080204" pitchFamily="34" charset="-128"/>
                <a:cs typeface="Bryant Regular" panose="020B0503040000020003" pitchFamily="34" charset="0"/>
              </a:rPr>
              <a:t> </a:t>
            </a:r>
            <a:r>
              <a:rPr lang="en-GB" sz="6600" b="1" kern="1200" dirty="0">
                <a:solidFill>
                  <a:prstClr val="black"/>
                </a:solidFill>
                <a:latin typeface="Bryant Bold" panose="020B0503040000020003" pitchFamily="34" charset="0"/>
                <a:ea typeface="MS PGothic" panose="020B0600070205080204" pitchFamily="34" charset="-128"/>
                <a:cs typeface="Bryant Regular" panose="020B0503040000020003" pitchFamily="34" charset="0"/>
              </a:rPr>
              <a:t> </a:t>
            </a:r>
          </a:p>
        </p:txBody>
      </p:sp>
      <p:sp>
        <p:nvSpPr>
          <p:cNvPr id="3" name="Text Placeholder 2"/>
          <p:cNvSpPr>
            <a:spLocks noGrp="1"/>
          </p:cNvSpPr>
          <p:nvPr>
            <p:ph type="body" sz="quarter" idx="13"/>
          </p:nvPr>
        </p:nvSpPr>
        <p:spPr>
          <a:xfrm>
            <a:off x="152400" y="4776789"/>
            <a:ext cx="2854569" cy="1171575"/>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5" name="Text Placeholder 4"/>
          <p:cNvSpPr>
            <a:spLocks noGrp="1"/>
          </p:cNvSpPr>
          <p:nvPr>
            <p:ph type="body" sz="quarter" idx="14"/>
          </p:nvPr>
        </p:nvSpPr>
        <p:spPr>
          <a:xfrm>
            <a:off x="5643836" y="4776788"/>
            <a:ext cx="3196004" cy="1192212"/>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7" name="Text Placeholder 6"/>
          <p:cNvSpPr>
            <a:spLocks noGrp="1"/>
          </p:cNvSpPr>
          <p:nvPr>
            <p:ph type="body" sz="quarter" idx="15"/>
          </p:nvPr>
        </p:nvSpPr>
        <p:spPr>
          <a:xfrm>
            <a:off x="595141" y="1473624"/>
            <a:ext cx="8298474" cy="2749550"/>
          </a:xfrm>
        </p:spPr>
        <p:txBody>
          <a:bodyPr/>
          <a:lstStyle>
            <a:lvl1pPr marL="112544" indent="0" algn="ctr">
              <a:buNone/>
              <a:defRPr sz="4505">
                <a:solidFill>
                  <a:schemeClr val="bg1"/>
                </a:solidFill>
                <a:latin typeface="Bryant Bold" panose="020B0503040000020003" pitchFamily="34" charset="0"/>
              </a:defRPr>
            </a:lvl1pPr>
          </a:lstStyle>
          <a:p>
            <a:pPr lvl="0"/>
            <a:endParaRPr lang="en-GB" dirty="0"/>
          </a:p>
          <a:p>
            <a:pPr lvl="0"/>
            <a:endParaRPr lang="en-GB" dirty="0"/>
          </a:p>
        </p:txBody>
      </p:sp>
    </p:spTree>
    <p:extLst>
      <p:ext uri="{BB962C8B-B14F-4D97-AF65-F5344CB8AC3E}">
        <p14:creationId xmlns:p14="http://schemas.microsoft.com/office/powerpoint/2010/main" val="47119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1" dirty="0">
                <a:solidFill>
                  <a:schemeClr val="bg1"/>
                </a:solidFill>
                <a:latin typeface="Arial" panose="020B0604020202020204" pitchFamily="34" charset="0"/>
                <a:ea typeface="Tahoma"/>
                <a:cs typeface="Arial" panose="020B0604020202020204" pitchFamily="34" charset="0"/>
              </a:rPr>
              <a:t>Year 6 SATs 2019 Presentation for Parents, </a:t>
            </a:r>
            <a:r>
              <a:rPr lang="en-US" sz="1200" b="1" dirty="0" err="1">
                <a:solidFill>
                  <a:schemeClr val="bg1"/>
                </a:solidFill>
                <a:latin typeface="Arial" panose="020B0604020202020204" pitchFamily="34" charset="0"/>
                <a:ea typeface="Tahoma"/>
                <a:cs typeface="Arial" panose="020B0604020202020204" pitchFamily="34" charset="0"/>
              </a:rPr>
              <a:t>Carers</a:t>
            </a:r>
            <a:r>
              <a:rPr lang="en-US" sz="1200" b="1" dirty="0">
                <a:solidFill>
                  <a:schemeClr val="bg1"/>
                </a:solidFill>
                <a:latin typeface="Arial" panose="020B0604020202020204" pitchFamily="34" charset="0"/>
                <a:ea typeface="Tahoma"/>
                <a:cs typeface="Arial" panose="020B0604020202020204" pitchFamily="34" charset="0"/>
              </a:rPr>
              <a:t> &amp; Guardians</a:t>
            </a:r>
          </a:p>
        </p:txBody>
      </p:sp>
      <p:sp>
        <p:nvSpPr>
          <p:cNvPr id="13" name="TextBox 12">
            <a:extLst>
              <a:ext uri="{FF2B5EF4-FFF2-40B4-BE49-F238E27FC236}">
                <a16:creationId xmlns="" xmlns:a16="http://schemas.microsoft.com/office/drawing/2014/main" id="{CA6EDBD0-03A3-4AF0-ACAC-E7DC67E310CD}"/>
              </a:ext>
            </a:extLst>
          </p:cNvPr>
          <p:cNvSpPr txBox="1"/>
          <p:nvPr userDrawn="1"/>
        </p:nvSpPr>
        <p:spPr>
          <a:xfrm>
            <a:off x="382588" y="6521242"/>
            <a:ext cx="8720586" cy="461665"/>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14" name="TextBox 13">
            <a:extLst>
              <a:ext uri="{FF2B5EF4-FFF2-40B4-BE49-F238E27FC236}">
                <a16:creationId xmlns="" xmlns:a16="http://schemas.microsoft.com/office/drawing/2014/main" id="{57C28289-A731-4F13-AA5A-6C362F4EE55E}"/>
              </a:ext>
            </a:extLst>
          </p:cNvPr>
          <p:cNvSpPr txBox="1"/>
          <p:nvPr userDrawn="1"/>
        </p:nvSpPr>
        <p:spPr>
          <a:xfrm>
            <a:off x="116959" y="587539"/>
            <a:ext cx="8720586"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At Third Space Learning we provide personalised online lessons from specialist maths tutors to support the target groups in your school.</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
                <a:cs typeface="Arial" panose="020B0604020202020204" pitchFamily="34" charset="0"/>
              </a:rPr>
              <a:t>We work with hundreds of UK primary schools and understand how important parental engagement is in ensuring good progress and attainment for all pupils. We hope you find our Year 6 SATs presentation for parents a useful tool to encourage discussion and build relationships in the run-up to the end of KS2 assessments.</a:t>
            </a:r>
            <a:endParaRPr lang="en-US" sz="1800" b="1" dirty="0">
              <a:solidFill>
                <a:schemeClr val="tx1"/>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1" smtClean="0">
                <a:latin typeface="Arial" panose="020B0604020202020204" pitchFamily="34" charset="0"/>
                <a:ea typeface="Source Sans Pro" panose="020B0503030403020204" pitchFamily="34" charset="0"/>
                <a:cs typeface="Arial" panose="020B0604020202020204" pitchFamily="34" charset="0"/>
              </a:rPr>
              <a:pPr/>
              <a:t>25/01/2019</a:t>
            </a:fld>
            <a:endParaRPr lang="en-GB" sz="1200" dirty="0"/>
          </a:p>
        </p:txBody>
      </p:sp>
      <p:pic>
        <p:nvPicPr>
          <p:cNvPr id="4" name="Picture 3">
            <a:extLst>
              <a:ext uri="{FF2B5EF4-FFF2-40B4-BE49-F238E27FC236}">
                <a16:creationId xmlns="" xmlns:a16="http://schemas.microsoft.com/office/drawing/2014/main" id="{9EE23DD0-83B0-4B69-80F5-CF1108C2347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123" r="15217" b="277"/>
          <a:stretch/>
        </p:blipFill>
        <p:spPr>
          <a:xfrm>
            <a:off x="226024" y="2539223"/>
            <a:ext cx="2554278" cy="3686562"/>
          </a:xfrm>
          <a:prstGeom prst="rect">
            <a:avLst/>
          </a:prstGeom>
        </p:spPr>
      </p:pic>
      <p:pic>
        <p:nvPicPr>
          <p:cNvPr id="10" name="Picture 8" descr="A close up of a logo&#10;&#10;Description generated with very high confidence">
            <a:extLst>
              <a:ext uri="{FF2B5EF4-FFF2-40B4-BE49-F238E27FC236}">
                <a16:creationId xmlns="" xmlns:a16="http://schemas.microsoft.com/office/drawing/2014/main" id="{F2139FB0-A222-4335-A10C-2ADEF832E6E9}"/>
              </a:ext>
            </a:extLst>
          </p:cNvPr>
          <p:cNvPicPr>
            <a:picLocks noChangeAspect="1"/>
          </p:cNvPicPr>
          <p:nvPr userDrawn="1"/>
        </p:nvPicPr>
        <p:blipFill>
          <a:blip r:embed="rId3"/>
          <a:stretch>
            <a:fillRect/>
          </a:stretch>
        </p:blipFill>
        <p:spPr>
          <a:xfrm>
            <a:off x="341761" y="6409707"/>
            <a:ext cx="2646941" cy="222263"/>
          </a:xfrm>
          <a:prstGeom prst="rect">
            <a:avLst/>
          </a:prstGeom>
        </p:spPr>
      </p:pic>
      <p:sp>
        <p:nvSpPr>
          <p:cNvPr id="2" name="Rectangle 1">
            <a:extLst>
              <a:ext uri="{FF2B5EF4-FFF2-40B4-BE49-F238E27FC236}">
                <a16:creationId xmlns="" xmlns:a16="http://schemas.microsoft.com/office/drawing/2014/main" id="{D8E16A17-FC36-436A-82CA-601A0BD4B29D}"/>
              </a:ext>
            </a:extLst>
          </p:cNvPr>
          <p:cNvSpPr/>
          <p:nvPr userDrawn="1"/>
        </p:nvSpPr>
        <p:spPr>
          <a:xfrm>
            <a:off x="3031087" y="2433020"/>
            <a:ext cx="5806458" cy="390876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If you have Year 6 pupils who need additional support this term you can sign up now to join the consolidation phase of our </a:t>
            </a:r>
            <a:r>
              <a:rPr kumimoji="0" lang="en-GB" sz="1600" b="1" i="0" u="none" strike="noStrike" kern="0" cap="none" spc="0" normalizeH="0" baseline="0" noProof="0" dirty="0">
                <a:ln>
                  <a:noFill/>
                </a:ln>
                <a:solidFill>
                  <a:prstClr val="black"/>
                </a:solidFill>
                <a:effectLst/>
                <a:uLnTx/>
                <a:uFillTx/>
                <a:latin typeface="Arial "/>
                <a:ea typeface="+mn-ea"/>
                <a:cs typeface="Arial" panose="020B0604020202020204" pitchFamily="34" charset="0"/>
              </a:rPr>
              <a:t>KS2 SATs intervention</a:t>
            </a: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 - weekly 1-to-1 revision lessons for your Year 6 pupils ahead of May: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Boost confidence;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Improve problem solving;</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Raise attainment.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Book your free demo</a:t>
            </a: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thirdspacelearning.com</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020 3771 0095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hello@thirdspacelearning.com</a:t>
            </a:r>
            <a:endParaRPr lang="en-US" sz="1800" b="1" dirty="0">
              <a:solidFill>
                <a:schemeClr val="tx1"/>
              </a:solidFill>
              <a:latin typeface="Arial "/>
              <a:cs typeface="Arial" panose="020B0604020202020204" pitchFamily="34" charset="0"/>
            </a:endParaRPr>
          </a:p>
          <a:p>
            <a:pPr algn="just"/>
            <a:endParaRPr lang="en-US" sz="1800" b="1" dirty="0">
              <a:solidFill>
                <a:schemeClr val="tx1"/>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anose="020B0604020202020204" pitchFamily="34" charset="0"/>
                <a:cs typeface="Arial" panose="020B0604020202020204" pitchFamily="34" charset="0"/>
              </a:rPr>
              <a:t>Boosting maths progress through 1-to-1 conversations</a:t>
            </a:r>
          </a:p>
        </p:txBody>
      </p:sp>
    </p:spTree>
    <p:extLst>
      <p:ext uri="{BB962C8B-B14F-4D97-AF65-F5344CB8AC3E}">
        <p14:creationId xmlns:p14="http://schemas.microsoft.com/office/powerpoint/2010/main" val="77127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426897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FA37B-D5E0-478A-B25A-3535C3D71C69}"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54391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FA37B-D5E0-478A-B25A-3535C3D71C69}" type="datetimeFigureOut">
              <a:rPr lang="en-GB" smtClean="0"/>
              <a:t>25/01/2019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3163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FA37B-D5E0-478A-B25A-3535C3D71C69}" type="datetimeFigureOut">
              <a:rPr lang="en-GB" smtClean="0"/>
              <a:t>25/01/2019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77370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FA37B-D5E0-478A-B25A-3535C3D71C69}" type="datetimeFigureOut">
              <a:rPr lang="en-GB" smtClean="0"/>
              <a:t>25/01/2019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90001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52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25/01/2019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33364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FA37B-D5E0-478A-B25A-3535C3D71C69}" type="datetimeFigureOut">
              <a:rPr lang="en-GB" smtClean="0"/>
              <a:t>25/01/2019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3E08C-9161-4901-AF10-B7EB434F8A17}" type="slidenum">
              <a:rPr lang="en-GB" smtClean="0"/>
              <a:t>‹#›</a:t>
            </a:fld>
            <a:endParaRPr lang="en-GB"/>
          </a:p>
        </p:txBody>
      </p:sp>
    </p:spTree>
    <p:extLst>
      <p:ext uri="{BB962C8B-B14F-4D97-AF65-F5344CB8AC3E}">
        <p14:creationId xmlns:p14="http://schemas.microsoft.com/office/powerpoint/2010/main" val="2678060510"/>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bit.ly/MatrY6SATsPack"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595141" y="2451312"/>
            <a:ext cx="8298474" cy="1955376"/>
          </a:xfrm>
        </p:spPr>
        <p:txBody>
          <a:bodyPr>
            <a:normAutofit lnSpcReduction="10000"/>
          </a:bodyPr>
          <a:lstStyle/>
          <a:p>
            <a:r>
              <a:rPr lang="en-GB" sz="4800" dirty="0">
                <a:latin typeface="Arial" panose="020B0604020202020204" pitchFamily="34" charset="0"/>
                <a:cs typeface="Arial" panose="020B0604020202020204" pitchFamily="34" charset="0"/>
              </a:rPr>
              <a:t>Year 6 SATs 2019 Presentation for Parents, Carers &amp; Guardians</a:t>
            </a:r>
            <a:endParaRPr lang="en-GB"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 xmlns:a16="http://schemas.microsoft.com/office/drawing/2014/main" id="{AD22F3B0-BBDC-464D-AF67-4B8B4DBD3A1F}"/>
              </a:ext>
            </a:extLst>
          </p:cNvPr>
          <p:cNvSpPr txBox="1">
            <a:spLocks/>
          </p:cNvSpPr>
          <p:nvPr/>
        </p:nvSpPr>
        <p:spPr>
          <a:xfrm>
            <a:off x="8145438" y="6334311"/>
            <a:ext cx="998562" cy="422646"/>
          </a:xfrm>
          <a:prstGeom prst="rect">
            <a:avLst/>
          </a:prstGeom>
        </p:spPr>
        <p:txBody>
          <a:bodyPr vert="horz" lIns="91440" tIns="45720" rIns="91440" bIns="45720" rtlCol="0">
            <a:normAutofit/>
          </a:bodyPr>
          <a:lstStyle>
            <a:lvl1pPr marL="112544" indent="0" algn="l" defTabSz="914400" rtl="0" eaLnBrk="1" latinLnBrk="0" hangingPunct="1">
              <a:lnSpc>
                <a:spcPct val="90000"/>
              </a:lnSpc>
              <a:spcBef>
                <a:spcPts val="1000"/>
              </a:spcBef>
              <a:buFont typeface="Arial" panose="020B0604020202020204" pitchFamily="34" charset="0"/>
              <a:buNone/>
              <a:defRPr sz="6600" kern="1200">
                <a:solidFill>
                  <a:schemeClr val="bg1"/>
                </a:solidFill>
                <a:latin typeface="Bryant Bold" panose="020B05030400000200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2019</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65" y="157229"/>
            <a:ext cx="17145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409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 (Paper 2)</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Grammar, Punctuation and Spelling (Paper 2) is the shorter paper lasting 15 minutes, which takes place on </a:t>
            </a:r>
            <a:r>
              <a:rPr lang="en-GB" b="1" dirty="0">
                <a:latin typeface="Arial" panose="020B0604020202020204" pitchFamily="34" charset="0"/>
                <a:cs typeface="Arial" panose="020B0604020202020204" pitchFamily="34" charset="0"/>
              </a:rPr>
              <a:t>Monday 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 xmlns:a16="http://schemas.microsoft.com/office/drawing/2014/main" id="{346165F5-9827-442A-80A6-89FBC44B9535}"/>
              </a:ext>
            </a:extLst>
          </p:cNvPr>
          <p:cNvPicPr>
            <a:picLocks noChangeAspect="1"/>
          </p:cNvPicPr>
          <p:nvPr/>
        </p:nvPicPr>
        <p:blipFill>
          <a:blip r:embed="rId2"/>
          <a:stretch>
            <a:fillRect/>
          </a:stretch>
        </p:blipFill>
        <p:spPr>
          <a:xfrm>
            <a:off x="1578161" y="2315904"/>
            <a:ext cx="6076950" cy="1952625"/>
          </a:xfrm>
          <a:prstGeom prst="rect">
            <a:avLst/>
          </a:prstGeom>
          <a:effectLst>
            <a:outerShdw blurRad="50800" dist="38100" dir="2700000" algn="tl" rotWithShape="0">
              <a:prstClr val="black">
                <a:alpha val="40000"/>
              </a:prstClr>
            </a:outerShdw>
          </a:effectLst>
        </p:spPr>
      </p:pic>
      <p:sp>
        <p:nvSpPr>
          <p:cNvPr id="5" name="Rectangle 4">
            <a:extLst>
              <a:ext uri="{FF2B5EF4-FFF2-40B4-BE49-F238E27FC236}">
                <a16:creationId xmlns="" xmlns:a16="http://schemas.microsoft.com/office/drawing/2014/main" id="{F501E6F6-B843-4339-8DDB-23B6BD79BBAE}"/>
              </a:ext>
            </a:extLst>
          </p:cNvPr>
          <p:cNvSpPr/>
          <p:nvPr/>
        </p:nvSpPr>
        <p:spPr>
          <a:xfrm>
            <a:off x="1778000" y="2315904"/>
            <a:ext cx="4951335" cy="5161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41054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566308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Year 6 Reading SATs paper will be sat on </a:t>
            </a:r>
            <a:r>
              <a:rPr lang="en-GB" b="1" dirty="0">
                <a:latin typeface="Arial" panose="020B0604020202020204" pitchFamily="34" charset="0"/>
                <a:cs typeface="Arial" panose="020B0604020202020204" pitchFamily="34" charset="0"/>
              </a:rPr>
              <a:t>Tuesday 14</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assessment has been designed to measure whether children’s comprehension of age-appropriate reading material meets the national standard. </a:t>
            </a:r>
          </a:p>
          <a:p>
            <a:r>
              <a:rPr lang="en-GB" dirty="0">
                <a:latin typeface="Arial" panose="020B0604020202020204" pitchFamily="34" charset="0"/>
                <a:cs typeface="Arial" panose="020B0604020202020204" pitchFamily="34" charset="0"/>
              </a:rPr>
              <a:t>It a standard timing of </a:t>
            </a:r>
            <a:r>
              <a:rPr lang="en-GB" b="1" dirty="0">
                <a:latin typeface="Arial" panose="020B0604020202020204" pitchFamily="34" charset="0"/>
                <a:cs typeface="Arial" panose="020B0604020202020204" pitchFamily="34" charset="0"/>
              </a:rPr>
              <a:t>60 minutes</a:t>
            </a:r>
            <a:r>
              <a:rPr lang="en-GB" dirty="0">
                <a:latin typeface="Arial" panose="020B0604020202020204" pitchFamily="34" charset="0"/>
                <a:cs typeface="Arial" panose="020B0604020202020204" pitchFamily="34" charset="0"/>
              </a:rPr>
              <a:t>, including reading the texts and answering questions. There are three different set texts for the children to read, which could be any combination of </a:t>
            </a:r>
            <a:r>
              <a:rPr lang="en-GB" b="1" dirty="0">
                <a:latin typeface="Arial" panose="020B0604020202020204" pitchFamily="34" charset="0"/>
                <a:cs typeface="Arial" panose="020B0604020202020204" pitchFamily="34" charset="0"/>
              </a:rPr>
              <a:t>non-fiction, fiction and/or poetry</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Reading paper </a:t>
            </a:r>
            <a:r>
              <a:rPr lang="en-US" dirty="0">
                <a:latin typeface="Arial" panose="020B0604020202020204" pitchFamily="34" charset="0"/>
                <a:cs typeface="Arial" panose="020B0604020202020204" pitchFamily="34" charset="0"/>
              </a:rPr>
              <a:t>focuses on the following areas known as Content Domains: </a:t>
            </a:r>
            <a:br>
              <a:rPr lang="en-US" dirty="0">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2a) give/explain the meaning of words in context;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2b) retrieve and record information/identify key details from fiction and non-fiction;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2c) </a:t>
            </a:r>
            <a:r>
              <a:rPr lang="en-US" sz="1600" i="1" dirty="0" err="1">
                <a:solidFill>
                  <a:srgbClr val="388CDA"/>
                </a:solidFill>
                <a:latin typeface="Arial" panose="020B0604020202020204" pitchFamily="34" charset="0"/>
                <a:cs typeface="Arial" panose="020B0604020202020204" pitchFamily="34" charset="0"/>
              </a:rPr>
              <a:t>summarise</a:t>
            </a:r>
            <a:r>
              <a:rPr lang="en-US" sz="1600" i="1" dirty="0">
                <a:solidFill>
                  <a:srgbClr val="388CDA"/>
                </a:solidFill>
                <a:latin typeface="Arial" panose="020B0604020202020204" pitchFamily="34" charset="0"/>
                <a:cs typeface="Arial" panose="020B0604020202020204" pitchFamily="34" charset="0"/>
              </a:rPr>
              <a:t> main ideas from more than one paragraph;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2d) make inferences from the text/explain and justify inferences with evidence from the text;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2e) predict what might happen from details stated and implied;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2f) identify/explain how information/content is related and contributes to meaning as a whole;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2g) identify/explain how meaning is enhanced through choice of words and phrases;</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2h) make comparisons within the text. </a:t>
            </a:r>
            <a:endParaRPr lang="en-US" i="1" dirty="0">
              <a:solidFill>
                <a:srgbClr val="388CD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Year 6 Reading SATs paper requires a range of answering styles, including responding to </a:t>
            </a:r>
            <a:r>
              <a:rPr lang="en-US" b="1" dirty="0">
                <a:latin typeface="Arial" panose="020B0604020202020204" pitchFamily="34" charset="0"/>
                <a:cs typeface="Arial" panose="020B0604020202020204" pitchFamily="34" charset="0"/>
              </a:rPr>
              <a:t>multiple choice questions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one-word answers</a:t>
            </a:r>
            <a:r>
              <a:rPr lang="en-US" dirty="0">
                <a:latin typeface="Arial" panose="020B0604020202020204" pitchFamily="34" charset="0"/>
                <a:cs typeface="Arial" panose="020B0604020202020204" pitchFamily="34" charset="0"/>
              </a:rPr>
              <a:t>, and multiple mark questions which require </a:t>
            </a:r>
            <a:r>
              <a:rPr lang="en-US" b="1" dirty="0">
                <a:latin typeface="Arial" panose="020B0604020202020204" pitchFamily="34" charset="0"/>
                <a:cs typeface="Arial" panose="020B0604020202020204" pitchFamily="34" charset="0"/>
              </a:rPr>
              <a:t>more formal paragraph-length answers</a:t>
            </a:r>
            <a:r>
              <a:rPr lang="en-US"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5322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 based on Text 1 – </a:t>
            </a:r>
            <a:r>
              <a:rPr lang="en-GB" i="1" dirty="0">
                <a:latin typeface="Arial" panose="020B0604020202020204" pitchFamily="34" charset="0"/>
                <a:cs typeface="Arial" panose="020B0604020202020204" pitchFamily="34" charset="0"/>
              </a:rPr>
              <a:t>Space Tourism</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 xmlns:a16="http://schemas.microsoft.com/office/drawing/2014/main" id="{B7D01AFE-25FC-4D2C-AB80-E798C09977F1}"/>
              </a:ext>
            </a:extLst>
          </p:cNvPr>
          <p:cNvPicPr>
            <a:picLocks noChangeAspect="1"/>
          </p:cNvPicPr>
          <p:nvPr/>
        </p:nvPicPr>
        <p:blipFill>
          <a:blip r:embed="rId2"/>
          <a:stretch>
            <a:fillRect/>
          </a:stretch>
        </p:blipFill>
        <p:spPr>
          <a:xfrm>
            <a:off x="2496879" y="1524009"/>
            <a:ext cx="3810000" cy="2047875"/>
          </a:xfrm>
          <a:prstGeom prst="rect">
            <a:avLst/>
          </a:prstGeom>
          <a:effectLst>
            <a:outerShdw blurRad="50800" dist="38100" dir="2700000" algn="tl" rotWithShape="0">
              <a:prstClr val="black">
                <a:alpha val="40000"/>
              </a:prstClr>
            </a:outerShdw>
          </a:effectLst>
        </p:spPr>
      </p:pic>
      <p:pic>
        <p:nvPicPr>
          <p:cNvPr id="3" name="Picture 2">
            <a:extLst>
              <a:ext uri="{FF2B5EF4-FFF2-40B4-BE49-F238E27FC236}">
                <a16:creationId xmlns="" xmlns:a16="http://schemas.microsoft.com/office/drawing/2014/main" id="{24FA93B2-2FBC-426B-946B-F0281A560A0F}"/>
              </a:ext>
            </a:extLst>
          </p:cNvPr>
          <p:cNvPicPr>
            <a:picLocks noChangeAspect="1"/>
          </p:cNvPicPr>
          <p:nvPr/>
        </p:nvPicPr>
        <p:blipFill>
          <a:blip r:embed="rId3"/>
          <a:stretch>
            <a:fillRect/>
          </a:stretch>
        </p:blipFill>
        <p:spPr>
          <a:xfrm>
            <a:off x="1128712" y="3794396"/>
            <a:ext cx="6886575" cy="1581150"/>
          </a:xfrm>
          <a:prstGeom prst="rect">
            <a:avLst/>
          </a:prstGeom>
          <a:effectLst>
            <a:outerShdw blurRad="50800" dist="38100" dir="2700000" algn="tl" rotWithShape="0">
              <a:prstClr val="black">
                <a:alpha val="40000"/>
              </a:prstClr>
            </a:outerShdw>
          </a:effectLst>
        </p:spPr>
      </p:pic>
      <p:sp>
        <p:nvSpPr>
          <p:cNvPr id="6" name="Rectangle 5">
            <a:extLst>
              <a:ext uri="{FF2B5EF4-FFF2-40B4-BE49-F238E27FC236}">
                <a16:creationId xmlns="" xmlns:a16="http://schemas.microsoft.com/office/drawing/2014/main" id="{474271CC-AAFE-4B67-8B50-09FAB725029F}"/>
              </a:ext>
            </a:extLst>
          </p:cNvPr>
          <p:cNvSpPr/>
          <p:nvPr/>
        </p:nvSpPr>
        <p:spPr>
          <a:xfrm>
            <a:off x="344453" y="6053907"/>
            <a:ext cx="8544366" cy="307777"/>
          </a:xfrm>
          <a:prstGeom prst="rect">
            <a:avLst/>
          </a:prstGeom>
        </p:spPr>
        <p:txBody>
          <a:bodyPr wrap="square">
            <a:spAutoFit/>
          </a:bodyPr>
          <a:lstStyle/>
          <a:p>
            <a:pPr lvl="0" algn="just"/>
            <a:r>
              <a:rPr lang="en-US" sz="1400" i="1" dirty="0">
                <a:solidFill>
                  <a:prstClr val="black"/>
                </a:solidFill>
                <a:latin typeface="Arial "/>
              </a:rPr>
              <a:t>2b) retrieve and record information/identify key details from fiction and non-fiction</a:t>
            </a:r>
            <a:endParaRPr lang="en-US" sz="1400" i="1" dirty="0">
              <a:solidFill>
                <a:prstClr val="black"/>
              </a:solidFill>
              <a:latin typeface="Arial "/>
              <a:ea typeface="Arial" charset="0"/>
              <a:cs typeface="Arial" charset="0"/>
            </a:endParaRPr>
          </a:p>
        </p:txBody>
      </p:sp>
    </p:spTree>
    <p:extLst>
      <p:ext uri="{BB962C8B-B14F-4D97-AF65-F5344CB8AC3E}">
        <p14:creationId xmlns:p14="http://schemas.microsoft.com/office/powerpoint/2010/main" val="4246018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 based on Text 1 – </a:t>
            </a:r>
            <a:r>
              <a:rPr lang="en-GB" i="1" dirty="0">
                <a:latin typeface="Arial" panose="020B0604020202020204" pitchFamily="34" charset="0"/>
                <a:cs typeface="Arial" panose="020B0604020202020204" pitchFamily="34" charset="0"/>
              </a:rPr>
              <a:t>Space Tourism</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 xmlns:a16="http://schemas.microsoft.com/office/drawing/2014/main" id="{B7D01AFE-25FC-4D2C-AB80-E798C09977F1}"/>
              </a:ext>
            </a:extLst>
          </p:cNvPr>
          <p:cNvPicPr>
            <a:picLocks noChangeAspect="1"/>
          </p:cNvPicPr>
          <p:nvPr/>
        </p:nvPicPr>
        <p:blipFill>
          <a:blip r:embed="rId2"/>
          <a:stretch>
            <a:fillRect/>
          </a:stretch>
        </p:blipFill>
        <p:spPr>
          <a:xfrm>
            <a:off x="2496879" y="1524009"/>
            <a:ext cx="3810000" cy="2047875"/>
          </a:xfrm>
          <a:prstGeom prst="rect">
            <a:avLst/>
          </a:prstGeom>
          <a:effectLst>
            <a:outerShdw blurRad="50800" dist="38100" dir="2700000" algn="tl" rotWithShape="0">
              <a:prstClr val="black">
                <a:alpha val="40000"/>
              </a:prstClr>
            </a:outerShdw>
          </a:effectLst>
        </p:spPr>
      </p:pic>
      <p:pic>
        <p:nvPicPr>
          <p:cNvPr id="3" name="Picture 2">
            <a:extLst>
              <a:ext uri="{FF2B5EF4-FFF2-40B4-BE49-F238E27FC236}">
                <a16:creationId xmlns="" xmlns:a16="http://schemas.microsoft.com/office/drawing/2014/main" id="{24FA93B2-2FBC-426B-946B-F0281A560A0F}"/>
              </a:ext>
            </a:extLst>
          </p:cNvPr>
          <p:cNvPicPr>
            <a:picLocks noChangeAspect="1"/>
          </p:cNvPicPr>
          <p:nvPr/>
        </p:nvPicPr>
        <p:blipFill>
          <a:blip r:embed="rId3"/>
          <a:stretch>
            <a:fillRect/>
          </a:stretch>
        </p:blipFill>
        <p:spPr>
          <a:xfrm>
            <a:off x="1128712" y="3794396"/>
            <a:ext cx="6886575" cy="1581150"/>
          </a:xfrm>
          <a:prstGeom prst="rect">
            <a:avLst/>
          </a:prstGeom>
          <a:effectLst>
            <a:outerShdw blurRad="50800" dist="38100" dir="2700000" algn="tl" rotWithShape="0">
              <a:prstClr val="black">
                <a:alpha val="40000"/>
              </a:prstClr>
            </a:outerShdw>
          </a:effectLst>
        </p:spPr>
      </p:pic>
      <p:sp>
        <p:nvSpPr>
          <p:cNvPr id="6" name="Rectangle 5">
            <a:extLst>
              <a:ext uri="{FF2B5EF4-FFF2-40B4-BE49-F238E27FC236}">
                <a16:creationId xmlns="" xmlns:a16="http://schemas.microsoft.com/office/drawing/2014/main" id="{474271CC-AAFE-4B67-8B50-09FAB725029F}"/>
              </a:ext>
            </a:extLst>
          </p:cNvPr>
          <p:cNvSpPr/>
          <p:nvPr/>
        </p:nvSpPr>
        <p:spPr>
          <a:xfrm>
            <a:off x="344453" y="6053907"/>
            <a:ext cx="8544366" cy="307777"/>
          </a:xfrm>
          <a:prstGeom prst="rect">
            <a:avLst/>
          </a:prstGeom>
        </p:spPr>
        <p:txBody>
          <a:bodyPr wrap="square">
            <a:spAutoFit/>
          </a:bodyPr>
          <a:lstStyle/>
          <a:p>
            <a:pPr lvl="0" algn="just"/>
            <a:r>
              <a:rPr lang="en-US" sz="1400" i="1" dirty="0">
                <a:solidFill>
                  <a:prstClr val="black"/>
                </a:solidFill>
                <a:latin typeface="Arial "/>
              </a:rPr>
              <a:t>2b) retrieve and record information/identify key details from fiction and non-fiction</a:t>
            </a:r>
            <a:endParaRPr lang="en-US" sz="1400" i="1" dirty="0">
              <a:solidFill>
                <a:prstClr val="black"/>
              </a:solidFill>
              <a:latin typeface="Arial "/>
              <a:ea typeface="Arial" charset="0"/>
              <a:cs typeface="Arial" charset="0"/>
            </a:endParaRPr>
          </a:p>
        </p:txBody>
      </p:sp>
      <p:pic>
        <p:nvPicPr>
          <p:cNvPr id="5" name="Picture 4">
            <a:extLst>
              <a:ext uri="{FF2B5EF4-FFF2-40B4-BE49-F238E27FC236}">
                <a16:creationId xmlns="" xmlns:a16="http://schemas.microsoft.com/office/drawing/2014/main" id="{EBA6871B-1051-423C-AD15-6E1D1C492609}"/>
              </a:ext>
            </a:extLst>
          </p:cNvPr>
          <p:cNvPicPr>
            <a:picLocks noChangeAspect="1"/>
          </p:cNvPicPr>
          <p:nvPr/>
        </p:nvPicPr>
        <p:blipFill>
          <a:blip r:embed="rId4"/>
          <a:stretch>
            <a:fillRect/>
          </a:stretch>
        </p:blipFill>
        <p:spPr>
          <a:xfrm>
            <a:off x="1819162" y="4332327"/>
            <a:ext cx="6030502" cy="252644"/>
          </a:xfrm>
          <a:prstGeom prst="rect">
            <a:avLst/>
          </a:prstGeom>
          <a:effectLst>
            <a:outerShdw blurRad="50800" dist="38100" dir="2700000" algn="tl" rotWithShape="0">
              <a:srgbClr val="C73A43">
                <a:alpha val="40000"/>
              </a:srgbClr>
            </a:outerShdw>
          </a:effectLst>
        </p:spPr>
      </p:pic>
    </p:spTree>
    <p:extLst>
      <p:ext uri="{BB962C8B-B14F-4D97-AF65-F5344CB8AC3E}">
        <p14:creationId xmlns:p14="http://schemas.microsoft.com/office/powerpoint/2010/main" val="421625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535531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Since the current testing format for the Year 6 SATs began in 2016, there has been a tendency for the number of marks to go in favour towards three particular types of content domain / questions.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example, in 2017:</a:t>
            </a:r>
          </a:p>
          <a:p>
            <a:pPr marL="285750" indent="-285750">
              <a:buFontTx/>
              <a:buChar char="-"/>
            </a:pPr>
            <a:r>
              <a:rPr lang="en-GB" b="1" dirty="0">
                <a:solidFill>
                  <a:srgbClr val="388CDA"/>
                </a:solidFill>
                <a:latin typeface="Arial" panose="020B0604020202020204" pitchFamily="34" charset="0"/>
                <a:cs typeface="Arial" panose="020B0604020202020204" pitchFamily="34" charset="0"/>
              </a:rPr>
              <a:t>20% of marks </a:t>
            </a:r>
            <a:r>
              <a:rPr lang="en-GB" dirty="0">
                <a:solidFill>
                  <a:srgbClr val="388CDA"/>
                </a:solidFill>
                <a:latin typeface="Arial" panose="020B0604020202020204" pitchFamily="34" charset="0"/>
                <a:cs typeface="Arial" panose="020B0604020202020204" pitchFamily="34" charset="0"/>
              </a:rPr>
              <a:t>could be gained by answering questions where children had to </a:t>
            </a:r>
            <a:r>
              <a:rPr lang="en-GB" b="1" dirty="0">
                <a:solidFill>
                  <a:srgbClr val="388CDA"/>
                </a:solidFill>
                <a:latin typeface="Arial" panose="020B0604020202020204" pitchFamily="34" charset="0"/>
                <a:cs typeface="Arial" panose="020B0604020202020204" pitchFamily="34" charset="0"/>
              </a:rPr>
              <a:t>give/explain the meaning of words in context </a:t>
            </a:r>
            <a:r>
              <a:rPr lang="en-GB" dirty="0">
                <a:solidFill>
                  <a:srgbClr val="388CDA"/>
                </a:solidFill>
                <a:latin typeface="Arial" panose="020B0604020202020204" pitchFamily="34" charset="0"/>
                <a:cs typeface="Arial" panose="020B0604020202020204" pitchFamily="34" charset="0"/>
              </a:rPr>
              <a:t>(Content Domain 2a);</a:t>
            </a:r>
          </a:p>
          <a:p>
            <a:pPr marL="285750" indent="-285750">
              <a:buFontTx/>
              <a:buChar char="-"/>
            </a:pPr>
            <a:r>
              <a:rPr lang="en-GB" b="1" dirty="0">
                <a:solidFill>
                  <a:srgbClr val="388CDA"/>
                </a:solidFill>
                <a:latin typeface="Arial" panose="020B0604020202020204" pitchFamily="34" charset="0"/>
                <a:cs typeface="Arial" panose="020B0604020202020204" pitchFamily="34" charset="0"/>
              </a:rPr>
              <a:t>Over a quarter of marks </a:t>
            </a:r>
            <a:r>
              <a:rPr lang="en-GB" dirty="0">
                <a:solidFill>
                  <a:srgbClr val="388CDA"/>
                </a:solidFill>
                <a:latin typeface="Arial" panose="020B0604020202020204" pitchFamily="34" charset="0"/>
                <a:cs typeface="Arial" panose="020B0604020202020204" pitchFamily="34" charset="0"/>
              </a:rPr>
              <a:t>could be gained by answering questions where children had to </a:t>
            </a:r>
            <a:r>
              <a:rPr lang="en-GB" b="1" dirty="0">
                <a:solidFill>
                  <a:srgbClr val="388CDA"/>
                </a:solidFill>
                <a:latin typeface="Arial" panose="020B0604020202020204" pitchFamily="34" charset="0"/>
                <a:cs typeface="Arial" panose="020B0604020202020204" pitchFamily="34" charset="0"/>
              </a:rPr>
              <a:t>retrieve/record information or details from the texts </a:t>
            </a:r>
            <a:r>
              <a:rPr lang="en-GB" dirty="0">
                <a:solidFill>
                  <a:srgbClr val="388CDA"/>
                </a:solidFill>
                <a:latin typeface="Arial" panose="020B0604020202020204" pitchFamily="34" charset="0"/>
                <a:cs typeface="Arial" panose="020B0604020202020204" pitchFamily="34" charset="0"/>
              </a:rPr>
              <a:t>(2b);</a:t>
            </a:r>
          </a:p>
          <a:p>
            <a:pPr marL="285750" indent="-285750">
              <a:buFontTx/>
              <a:buChar char="-"/>
            </a:pPr>
            <a:r>
              <a:rPr lang="en-GB" b="1" dirty="0">
                <a:solidFill>
                  <a:srgbClr val="388CDA"/>
                </a:solidFill>
                <a:latin typeface="Arial" panose="020B0604020202020204" pitchFamily="34" charset="0"/>
                <a:cs typeface="Arial" panose="020B0604020202020204" pitchFamily="34" charset="0"/>
              </a:rPr>
              <a:t>Almost half of the marks </a:t>
            </a:r>
            <a:r>
              <a:rPr lang="en-GB" dirty="0">
                <a:solidFill>
                  <a:srgbClr val="388CDA"/>
                </a:solidFill>
                <a:latin typeface="Arial" panose="020B0604020202020204" pitchFamily="34" charset="0"/>
                <a:cs typeface="Arial" panose="020B0604020202020204" pitchFamily="34" charset="0"/>
              </a:rPr>
              <a:t>were allotted to questions requiring children to </a:t>
            </a:r>
            <a:r>
              <a:rPr lang="en-GB" b="1" dirty="0">
                <a:solidFill>
                  <a:srgbClr val="388CDA"/>
                </a:solidFill>
                <a:latin typeface="Arial" panose="020B0604020202020204" pitchFamily="34" charset="0"/>
                <a:cs typeface="Arial" panose="020B0604020202020204" pitchFamily="34" charset="0"/>
              </a:rPr>
              <a:t>make inferences from a text, justifying inferences with text evidence </a:t>
            </a:r>
            <a:r>
              <a:rPr lang="en-GB" dirty="0">
                <a:solidFill>
                  <a:srgbClr val="388CDA"/>
                </a:solidFill>
                <a:latin typeface="Arial" panose="020B0604020202020204" pitchFamily="34" charset="0"/>
                <a:cs typeface="Arial" panose="020B0604020202020204" pitchFamily="34" charset="0"/>
              </a:rPr>
              <a:t>(2d).</a:t>
            </a:r>
          </a:p>
          <a:p>
            <a:pPr marL="285750" indent="-285750">
              <a:buFontTx/>
              <a:buChar char="-"/>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So, </a:t>
            </a:r>
            <a:r>
              <a:rPr lang="en-GB" b="1" dirty="0">
                <a:latin typeface="Arial" panose="020B0604020202020204" pitchFamily="34" charset="0"/>
                <a:cs typeface="Arial" panose="020B0604020202020204" pitchFamily="34" charset="0"/>
              </a:rPr>
              <a:t>when reading with your child at home</a:t>
            </a:r>
            <a:r>
              <a:rPr lang="en-GB" dirty="0">
                <a:latin typeface="Arial" panose="020B0604020202020204" pitchFamily="34" charset="0"/>
                <a:cs typeface="Arial" panose="020B0604020202020204" pitchFamily="34" charset="0"/>
              </a:rPr>
              <a:t>, try asking questions like: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Find a word in this paragraph that is closest in meaning to ‘provide word –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e.g. annoyed’ (2a);</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what year did ‘provide fact – e.g. the French authorities make it illegal for people to swim from France to England’? (2b);</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the last paragraph, X does not want to Y.</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Give two reasons why X does not want Y. (2d)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033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108543"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1 (Arithmetic)</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1 (Arithmetic)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has a standard timing of </a:t>
            </a:r>
            <a:r>
              <a:rPr lang="en-US" b="1" dirty="0">
                <a:latin typeface="Arial" panose="020B0604020202020204" pitchFamily="34" charset="0"/>
                <a:cs typeface="Arial" panose="020B0604020202020204" pitchFamily="34" charset="0"/>
              </a:rPr>
              <a:t>30 minutes</a:t>
            </a:r>
            <a:r>
              <a:rPr lang="en-US" dirty="0">
                <a:latin typeface="Arial" panose="020B0604020202020204" pitchFamily="34" charset="0"/>
                <a:cs typeface="Arial" panose="020B0604020202020204" pitchFamily="34" charset="0"/>
              </a:rPr>
              <a:t> and is worth a total of </a:t>
            </a:r>
            <a:r>
              <a:rPr lang="en-US" b="1" dirty="0">
                <a:latin typeface="Arial" panose="020B0604020202020204" pitchFamily="34" charset="0"/>
                <a:cs typeface="Arial" panose="020B0604020202020204" pitchFamily="34" charset="0"/>
              </a:rPr>
              <a:t>40 marks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covers the </a:t>
            </a:r>
            <a:r>
              <a:rPr lang="en-US" b="1" dirty="0">
                <a:latin typeface="Arial" panose="020B0604020202020204" pitchFamily="34" charset="0"/>
                <a:cs typeface="Arial" panose="020B0604020202020204" pitchFamily="34" charset="0"/>
              </a:rPr>
              <a:t>four operations </a:t>
            </a:r>
            <a:r>
              <a:rPr lang="en-US" dirty="0">
                <a:latin typeface="Arial" panose="020B0604020202020204" pitchFamily="34" charset="0"/>
                <a:cs typeface="Arial" panose="020B0604020202020204" pitchFamily="34" charset="0"/>
              </a:rPr>
              <a:t>(</a:t>
            </a:r>
            <a:r>
              <a:rPr lang="en-US" dirty="0">
                <a:solidFill>
                  <a:srgbClr val="388CDA"/>
                </a:solidFill>
                <a:latin typeface="Arial" panose="020B0604020202020204" pitchFamily="34" charset="0"/>
                <a:cs typeface="Arial" panose="020B0604020202020204" pitchFamily="34" charset="0"/>
              </a:rPr>
              <a:t>division</a:t>
            </a:r>
            <a:r>
              <a:rPr lang="en-US" dirty="0">
                <a:latin typeface="Arial" panose="020B0604020202020204" pitchFamily="34" charset="0"/>
                <a:cs typeface="Arial" panose="020B0604020202020204" pitchFamily="34" charset="0"/>
              </a:rPr>
              <a:t>, multiplication, addition, subtraction and mixed operation calculations requiring </a:t>
            </a:r>
            <a:r>
              <a:rPr lang="en-US" b="1" dirty="0">
                <a:latin typeface="Arial" panose="020B0604020202020204" pitchFamily="34" charset="0"/>
                <a:cs typeface="Arial" panose="020B0604020202020204" pitchFamily="34" charset="0"/>
              </a:rPr>
              <a:t>BIDMAS</a:t>
            </a:r>
            <a:r>
              <a:rPr lang="en-US" dirty="0">
                <a:latin typeface="Arial" panose="020B0604020202020204" pitchFamily="34" charset="0"/>
                <a:cs typeface="Arial" panose="020B0604020202020204" pitchFamily="34" charset="0"/>
              </a:rPr>
              <a:t>), as well as </a:t>
            </a:r>
            <a:r>
              <a:rPr lang="en-US" b="1" dirty="0">
                <a:latin typeface="Arial" panose="020B0604020202020204" pitchFamily="34" charset="0"/>
                <a:cs typeface="Arial" panose="020B0604020202020204" pitchFamily="34" charset="0"/>
              </a:rPr>
              <a:t>number properties</a:t>
            </a:r>
            <a:r>
              <a:rPr lang="en-US" dirty="0">
                <a:latin typeface="Arial" panose="020B0604020202020204" pitchFamily="34" charset="0"/>
                <a:cs typeface="Arial" panose="020B0604020202020204" pitchFamily="34" charset="0"/>
              </a:rPr>
              <a:t>, calculating </a:t>
            </a:r>
            <a:r>
              <a:rPr lang="en-US" b="1" dirty="0">
                <a:latin typeface="Arial" panose="020B0604020202020204" pitchFamily="34" charset="0"/>
                <a:cs typeface="Arial" panose="020B0604020202020204" pitchFamily="34" charset="0"/>
              </a:rPr>
              <a:t>percentages of amounts</a:t>
            </a:r>
            <a:r>
              <a:rPr lang="en-US" dirty="0">
                <a:latin typeface="Arial" panose="020B0604020202020204" pitchFamily="34" charset="0"/>
                <a:cs typeface="Arial" panose="020B0604020202020204" pitchFamily="34" charset="0"/>
              </a:rPr>
              <a:t>, calculations using </a:t>
            </a:r>
            <a:r>
              <a:rPr lang="en-US" b="1" dirty="0">
                <a:latin typeface="Arial" panose="020B0604020202020204" pitchFamily="34" charset="0"/>
                <a:cs typeface="Arial" panose="020B0604020202020204" pitchFamily="34" charset="0"/>
              </a:rPr>
              <a:t>decimals</a:t>
            </a:r>
            <a:r>
              <a:rPr lang="en-US" dirty="0">
                <a:latin typeface="Arial" panose="020B0604020202020204" pitchFamily="34" charset="0"/>
                <a:cs typeface="Arial" panose="020B0604020202020204" pitchFamily="34" charset="0"/>
              </a:rPr>
              <a:t>, and calculations using </a:t>
            </a:r>
            <a:r>
              <a:rPr lang="en-US" b="1" dirty="0">
                <a:latin typeface="Arial" panose="020B0604020202020204" pitchFamily="34" charset="0"/>
                <a:cs typeface="Arial" panose="020B0604020202020204" pitchFamily="34" charset="0"/>
              </a:rPr>
              <a:t>fractions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 question: </a:t>
            </a:r>
          </a:p>
          <a:p>
            <a:endParaRPr lang="en-GB"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 xmlns:a16="http://schemas.microsoft.com/office/drawing/2014/main" id="{B8B1BA6A-885B-443C-9304-6EE8DEBA7451}"/>
              </a:ext>
            </a:extLst>
          </p:cNvPr>
          <p:cNvPicPr>
            <a:picLocks noChangeAspect="1"/>
          </p:cNvPicPr>
          <p:nvPr/>
        </p:nvPicPr>
        <p:blipFill>
          <a:blip r:embed="rId2"/>
          <a:stretch>
            <a:fillRect/>
          </a:stretch>
        </p:blipFill>
        <p:spPr>
          <a:xfrm>
            <a:off x="344454" y="3946584"/>
            <a:ext cx="5093674" cy="235645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9644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108543"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1 (Arithmetic)</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1 (Arithmetic)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has a standard timing of </a:t>
            </a:r>
            <a:r>
              <a:rPr lang="en-US" b="1" dirty="0">
                <a:latin typeface="Arial" panose="020B0604020202020204" pitchFamily="34" charset="0"/>
                <a:cs typeface="Arial" panose="020B0604020202020204" pitchFamily="34" charset="0"/>
              </a:rPr>
              <a:t>30 minutes</a:t>
            </a:r>
            <a:r>
              <a:rPr lang="en-US" dirty="0">
                <a:latin typeface="Arial" panose="020B0604020202020204" pitchFamily="34" charset="0"/>
                <a:cs typeface="Arial" panose="020B0604020202020204" pitchFamily="34" charset="0"/>
              </a:rPr>
              <a:t> and is worth a total of </a:t>
            </a:r>
            <a:r>
              <a:rPr lang="en-US" b="1" dirty="0">
                <a:latin typeface="Arial" panose="020B0604020202020204" pitchFamily="34" charset="0"/>
                <a:cs typeface="Arial" panose="020B0604020202020204" pitchFamily="34" charset="0"/>
              </a:rPr>
              <a:t>40 marks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covers the </a:t>
            </a:r>
            <a:r>
              <a:rPr lang="en-US" b="1" dirty="0">
                <a:latin typeface="Arial" panose="020B0604020202020204" pitchFamily="34" charset="0"/>
                <a:cs typeface="Arial" panose="020B0604020202020204" pitchFamily="34" charset="0"/>
              </a:rPr>
              <a:t>four operations </a:t>
            </a:r>
            <a:r>
              <a:rPr lang="en-US" dirty="0">
                <a:latin typeface="Arial" panose="020B0604020202020204" pitchFamily="34" charset="0"/>
                <a:cs typeface="Arial" panose="020B0604020202020204" pitchFamily="34" charset="0"/>
              </a:rPr>
              <a:t>(</a:t>
            </a:r>
            <a:r>
              <a:rPr lang="en-US" dirty="0">
                <a:solidFill>
                  <a:srgbClr val="388CDA"/>
                </a:solidFill>
                <a:latin typeface="Arial" panose="020B0604020202020204" pitchFamily="34" charset="0"/>
                <a:cs typeface="Arial" panose="020B0604020202020204" pitchFamily="34" charset="0"/>
              </a:rPr>
              <a:t>division</a:t>
            </a:r>
            <a:r>
              <a:rPr lang="en-US" dirty="0">
                <a:latin typeface="Arial" panose="020B0604020202020204" pitchFamily="34" charset="0"/>
                <a:cs typeface="Arial" panose="020B0604020202020204" pitchFamily="34" charset="0"/>
              </a:rPr>
              <a:t>, multiplication, addition, subtraction and mixed operation calculations requiring </a:t>
            </a:r>
            <a:r>
              <a:rPr lang="en-US" b="1" dirty="0">
                <a:latin typeface="Arial" panose="020B0604020202020204" pitchFamily="34" charset="0"/>
                <a:cs typeface="Arial" panose="020B0604020202020204" pitchFamily="34" charset="0"/>
              </a:rPr>
              <a:t>BIDMAS</a:t>
            </a:r>
            <a:r>
              <a:rPr lang="en-US" dirty="0">
                <a:latin typeface="Arial" panose="020B0604020202020204" pitchFamily="34" charset="0"/>
                <a:cs typeface="Arial" panose="020B0604020202020204" pitchFamily="34" charset="0"/>
              </a:rPr>
              <a:t>), as well as </a:t>
            </a:r>
            <a:r>
              <a:rPr lang="en-US" b="1" dirty="0">
                <a:latin typeface="Arial" panose="020B0604020202020204" pitchFamily="34" charset="0"/>
                <a:cs typeface="Arial" panose="020B0604020202020204" pitchFamily="34" charset="0"/>
              </a:rPr>
              <a:t>number properties</a:t>
            </a:r>
            <a:r>
              <a:rPr lang="en-US" dirty="0">
                <a:latin typeface="Arial" panose="020B0604020202020204" pitchFamily="34" charset="0"/>
                <a:cs typeface="Arial" panose="020B0604020202020204" pitchFamily="34" charset="0"/>
              </a:rPr>
              <a:t>, calculating </a:t>
            </a:r>
            <a:r>
              <a:rPr lang="en-US" b="1" dirty="0">
                <a:latin typeface="Arial" panose="020B0604020202020204" pitchFamily="34" charset="0"/>
                <a:cs typeface="Arial" panose="020B0604020202020204" pitchFamily="34" charset="0"/>
              </a:rPr>
              <a:t>percentages of amounts</a:t>
            </a:r>
            <a:r>
              <a:rPr lang="en-US" dirty="0">
                <a:latin typeface="Arial" panose="020B0604020202020204" pitchFamily="34" charset="0"/>
                <a:cs typeface="Arial" panose="020B0604020202020204" pitchFamily="34" charset="0"/>
              </a:rPr>
              <a:t>, calculations using </a:t>
            </a:r>
            <a:r>
              <a:rPr lang="en-US" b="1" dirty="0">
                <a:latin typeface="Arial" panose="020B0604020202020204" pitchFamily="34" charset="0"/>
                <a:cs typeface="Arial" panose="020B0604020202020204" pitchFamily="34" charset="0"/>
              </a:rPr>
              <a:t>decimals</a:t>
            </a:r>
            <a:r>
              <a:rPr lang="en-US" dirty="0">
                <a:latin typeface="Arial" panose="020B0604020202020204" pitchFamily="34" charset="0"/>
                <a:cs typeface="Arial" panose="020B0604020202020204" pitchFamily="34" charset="0"/>
              </a:rPr>
              <a:t>, and calculations using </a:t>
            </a:r>
            <a:r>
              <a:rPr lang="en-US" b="1" dirty="0">
                <a:latin typeface="Arial" panose="020B0604020202020204" pitchFamily="34" charset="0"/>
                <a:cs typeface="Arial" panose="020B0604020202020204" pitchFamily="34" charset="0"/>
              </a:rPr>
              <a:t>fractions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 question: </a:t>
            </a:r>
          </a:p>
          <a:p>
            <a:endParaRPr lang="en-GB" dirty="0">
              <a:latin typeface="Arial" panose="020B0604020202020204" pitchFamily="34" charset="0"/>
              <a:cs typeface="Arial" panose="020B0604020202020204" pitchFamily="34" charset="0"/>
            </a:endParaRPr>
          </a:p>
        </p:txBody>
      </p:sp>
      <p:sp>
        <p:nvSpPr>
          <p:cNvPr id="2" name="TextBox 1">
            <a:extLst>
              <a:ext uri="{FF2B5EF4-FFF2-40B4-BE49-F238E27FC236}">
                <a16:creationId xmlns="" xmlns:a16="http://schemas.microsoft.com/office/drawing/2014/main" id="{AF6C1E5E-CA45-4492-92F8-1B9755D5E5E6}"/>
              </a:ext>
            </a:extLst>
          </p:cNvPr>
          <p:cNvSpPr txBox="1"/>
          <p:nvPr/>
        </p:nvSpPr>
        <p:spPr>
          <a:xfrm>
            <a:off x="5932967" y="3440715"/>
            <a:ext cx="1031051" cy="2862322"/>
          </a:xfrm>
          <a:prstGeom prst="rect">
            <a:avLst/>
          </a:prstGeom>
          <a:noFill/>
        </p:spPr>
        <p:txBody>
          <a:bodyPr wrap="none" rtlCol="0">
            <a:spAutoFit/>
          </a:bodyPr>
          <a:lstStyle/>
          <a:p>
            <a:r>
              <a:rPr lang="en-GB" dirty="0">
                <a:solidFill>
                  <a:srgbClr val="DA2E41"/>
                </a:solidFill>
                <a:latin typeface="Arial "/>
              </a:rPr>
              <a:t>1 – 13</a:t>
            </a:r>
          </a:p>
          <a:p>
            <a:r>
              <a:rPr lang="en-GB" dirty="0">
                <a:solidFill>
                  <a:srgbClr val="DA2E41"/>
                </a:solidFill>
                <a:latin typeface="Arial "/>
              </a:rPr>
              <a:t>2 – 26</a:t>
            </a:r>
          </a:p>
          <a:p>
            <a:r>
              <a:rPr lang="en-GB" dirty="0">
                <a:solidFill>
                  <a:srgbClr val="DA2E41"/>
                </a:solidFill>
                <a:latin typeface="Arial "/>
              </a:rPr>
              <a:t>3 – 39</a:t>
            </a:r>
          </a:p>
          <a:p>
            <a:r>
              <a:rPr lang="en-GB" dirty="0">
                <a:solidFill>
                  <a:srgbClr val="DA2E41"/>
                </a:solidFill>
                <a:latin typeface="Arial "/>
              </a:rPr>
              <a:t>4 – 52</a:t>
            </a:r>
          </a:p>
          <a:p>
            <a:r>
              <a:rPr lang="en-GB" dirty="0">
                <a:solidFill>
                  <a:srgbClr val="DA2E41"/>
                </a:solidFill>
                <a:latin typeface="Arial "/>
              </a:rPr>
              <a:t>5 – 65</a:t>
            </a:r>
          </a:p>
          <a:p>
            <a:r>
              <a:rPr lang="en-GB" dirty="0">
                <a:solidFill>
                  <a:srgbClr val="DA2E41"/>
                </a:solidFill>
                <a:latin typeface="Arial "/>
              </a:rPr>
              <a:t>6 – 78</a:t>
            </a:r>
          </a:p>
          <a:p>
            <a:r>
              <a:rPr lang="en-GB" dirty="0">
                <a:solidFill>
                  <a:srgbClr val="DA2E41"/>
                </a:solidFill>
                <a:latin typeface="Arial "/>
              </a:rPr>
              <a:t>7 – 91</a:t>
            </a:r>
          </a:p>
          <a:p>
            <a:r>
              <a:rPr lang="en-GB" dirty="0">
                <a:solidFill>
                  <a:srgbClr val="DA2E41"/>
                </a:solidFill>
                <a:latin typeface="Arial "/>
              </a:rPr>
              <a:t>8 – 104</a:t>
            </a:r>
          </a:p>
          <a:p>
            <a:r>
              <a:rPr lang="en-GB" dirty="0">
                <a:solidFill>
                  <a:srgbClr val="DA2E41"/>
                </a:solidFill>
                <a:latin typeface="Arial "/>
              </a:rPr>
              <a:t>9 -  117</a:t>
            </a:r>
          </a:p>
          <a:p>
            <a:r>
              <a:rPr lang="en-GB" dirty="0">
                <a:solidFill>
                  <a:srgbClr val="DA2E41"/>
                </a:solidFill>
                <a:latin typeface="Arial "/>
              </a:rPr>
              <a:t>10 - 130</a:t>
            </a:r>
          </a:p>
        </p:txBody>
      </p:sp>
      <p:pic>
        <p:nvPicPr>
          <p:cNvPr id="24" name="Picture 23">
            <a:extLst>
              <a:ext uri="{FF2B5EF4-FFF2-40B4-BE49-F238E27FC236}">
                <a16:creationId xmlns="" xmlns:a16="http://schemas.microsoft.com/office/drawing/2014/main" id="{1DC1B158-FED1-4E03-9431-1E5B967258B3}"/>
              </a:ext>
            </a:extLst>
          </p:cNvPr>
          <p:cNvPicPr>
            <a:picLocks noChangeAspect="1"/>
          </p:cNvPicPr>
          <p:nvPr/>
        </p:nvPicPr>
        <p:blipFill>
          <a:blip r:embed="rId2"/>
          <a:stretch>
            <a:fillRect/>
          </a:stretch>
        </p:blipFill>
        <p:spPr>
          <a:xfrm>
            <a:off x="344452" y="3935216"/>
            <a:ext cx="5093675" cy="2386659"/>
          </a:xfrm>
          <a:prstGeom prst="rect">
            <a:avLst/>
          </a:prstGeom>
        </p:spPr>
      </p:pic>
    </p:spTree>
    <p:extLst>
      <p:ext uri="{BB962C8B-B14F-4D97-AF65-F5344CB8AC3E}">
        <p14:creationId xmlns:p14="http://schemas.microsoft.com/office/powerpoint/2010/main" val="1925337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69844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Papers 2 &amp; 3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535531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Paper 2 requires children to demonstrate their mathematical knowledge and skills, as well as their ability to solve problems and their mathematical reasoning.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Questions focus on the following Mathematical topic areas: </a:t>
            </a:r>
            <a:br>
              <a:rPr lang="en-US" dirty="0">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Number and place value– including Roman Numerals; </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Addition, subtraction, multiplication and division (calculations);</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Geometry – properties of shapes;</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Geometry – position and direction; </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Statistics; </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Measurement – including length, perimeter, mass (weight), volume, time and money;</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Algebra;</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Ratio and proportion;</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Fractions, decimals and percentages.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questions get harder throughout the paper. </a:t>
            </a:r>
          </a:p>
          <a:p>
            <a:r>
              <a:rPr lang="en-GB" dirty="0">
                <a:latin typeface="Arial" panose="020B0604020202020204" pitchFamily="34" charset="0"/>
                <a:cs typeface="Arial" panose="020B0604020202020204" pitchFamily="34" charset="0"/>
              </a:rPr>
              <a:t>It is not unusual for a child to be unable to complete the entire paper in time. </a:t>
            </a:r>
          </a:p>
        </p:txBody>
      </p:sp>
    </p:spTree>
    <p:extLst>
      <p:ext uri="{BB962C8B-B14F-4D97-AF65-F5344CB8AC3E}">
        <p14:creationId xmlns:p14="http://schemas.microsoft.com/office/powerpoint/2010/main" val="1172851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14701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2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p>
        </p:txBody>
      </p:sp>
      <p:pic>
        <p:nvPicPr>
          <p:cNvPr id="2" name="Picture 1">
            <a:extLst>
              <a:ext uri="{FF2B5EF4-FFF2-40B4-BE49-F238E27FC236}">
                <a16:creationId xmlns="" xmlns:a16="http://schemas.microsoft.com/office/drawing/2014/main" id="{8759AB82-2F98-4555-B739-81CE9B219654}"/>
              </a:ext>
            </a:extLst>
          </p:cNvPr>
          <p:cNvPicPr>
            <a:picLocks noChangeAspect="1"/>
          </p:cNvPicPr>
          <p:nvPr/>
        </p:nvPicPr>
        <p:blipFill>
          <a:blip r:embed="rId2"/>
          <a:stretch>
            <a:fillRect/>
          </a:stretch>
        </p:blipFill>
        <p:spPr>
          <a:xfrm>
            <a:off x="1228725" y="2835286"/>
            <a:ext cx="6686550" cy="31432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78922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14701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2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p>
        </p:txBody>
      </p:sp>
      <p:pic>
        <p:nvPicPr>
          <p:cNvPr id="2" name="Picture 1">
            <a:extLst>
              <a:ext uri="{FF2B5EF4-FFF2-40B4-BE49-F238E27FC236}">
                <a16:creationId xmlns="" xmlns:a16="http://schemas.microsoft.com/office/drawing/2014/main" id="{8759AB82-2F98-4555-B739-81CE9B219654}"/>
              </a:ext>
            </a:extLst>
          </p:cNvPr>
          <p:cNvPicPr>
            <a:picLocks noChangeAspect="1"/>
          </p:cNvPicPr>
          <p:nvPr/>
        </p:nvPicPr>
        <p:blipFill>
          <a:blip r:embed="rId2"/>
          <a:stretch>
            <a:fillRect/>
          </a:stretch>
        </p:blipFill>
        <p:spPr>
          <a:xfrm>
            <a:off x="1228725" y="2835286"/>
            <a:ext cx="6686550" cy="3143250"/>
          </a:xfrm>
          <a:prstGeom prst="rect">
            <a:avLst/>
          </a:prstGeom>
          <a:effectLst>
            <a:outerShdw blurRad="50800" dist="38100" dir="2700000" algn="tl" rotWithShape="0">
              <a:prstClr val="black">
                <a:alpha val="40000"/>
              </a:prstClr>
            </a:outerShdw>
          </a:effectLst>
        </p:spPr>
      </p:pic>
      <p:sp>
        <p:nvSpPr>
          <p:cNvPr id="3" name="Rectangle 2">
            <a:extLst>
              <a:ext uri="{FF2B5EF4-FFF2-40B4-BE49-F238E27FC236}">
                <a16:creationId xmlns="" xmlns:a16="http://schemas.microsoft.com/office/drawing/2014/main" id="{BD93A0B5-675A-48CF-B894-FBF8D5E8DC04}"/>
              </a:ext>
            </a:extLst>
          </p:cNvPr>
          <p:cNvSpPr/>
          <p:nvPr/>
        </p:nvSpPr>
        <p:spPr>
          <a:xfrm>
            <a:off x="5894442" y="5415967"/>
            <a:ext cx="633507" cy="369332"/>
          </a:xfrm>
          <a:prstGeom prst="rect">
            <a:avLst/>
          </a:prstGeom>
        </p:spPr>
        <p:txBody>
          <a:bodyPr wrap="none">
            <a:spAutoFit/>
          </a:bodyPr>
          <a:lstStyle/>
          <a:p>
            <a:r>
              <a:rPr lang="en-US" dirty="0">
                <a:solidFill>
                  <a:srgbClr val="DA2E41"/>
                </a:solidFill>
                <a:latin typeface="Arial "/>
              </a:rPr>
              <a:t>8:53</a:t>
            </a:r>
            <a:endParaRPr lang="en-GB" dirty="0">
              <a:solidFill>
                <a:srgbClr val="DA2E41"/>
              </a:solidFill>
              <a:latin typeface="Arial "/>
            </a:endParaRPr>
          </a:p>
        </p:txBody>
      </p:sp>
      <p:sp>
        <p:nvSpPr>
          <p:cNvPr id="5" name="Rectangle 4">
            <a:extLst>
              <a:ext uri="{FF2B5EF4-FFF2-40B4-BE49-F238E27FC236}">
                <a16:creationId xmlns="" xmlns:a16="http://schemas.microsoft.com/office/drawing/2014/main" id="{021126E0-704A-43CA-A1FA-8C67177A81D2}"/>
              </a:ext>
            </a:extLst>
          </p:cNvPr>
          <p:cNvSpPr/>
          <p:nvPr/>
        </p:nvSpPr>
        <p:spPr>
          <a:xfrm>
            <a:off x="5211611" y="5027431"/>
            <a:ext cx="2031325" cy="369332"/>
          </a:xfrm>
          <a:prstGeom prst="rect">
            <a:avLst/>
          </a:prstGeom>
        </p:spPr>
        <p:txBody>
          <a:bodyPr wrap="none">
            <a:spAutoFit/>
          </a:bodyPr>
          <a:lstStyle/>
          <a:p>
            <a:r>
              <a:rPr lang="en-US" dirty="0">
                <a:solidFill>
                  <a:srgbClr val="DA2E41"/>
                </a:solidFill>
                <a:latin typeface="Arial "/>
              </a:rPr>
              <a:t>7 minutes to 9 or  </a:t>
            </a:r>
            <a:endParaRPr lang="en-GB" dirty="0"/>
          </a:p>
        </p:txBody>
      </p:sp>
    </p:spTree>
    <p:extLst>
      <p:ext uri="{BB962C8B-B14F-4D97-AF65-F5344CB8AC3E}">
        <p14:creationId xmlns:p14="http://schemas.microsoft.com/office/powerpoint/2010/main" val="175465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554507"/>
            <a:ext cx="2330510"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What are the SATs?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977004"/>
            <a:ext cx="8544366" cy="5447645"/>
          </a:xfrm>
          <a:prstGeom prst="rect">
            <a:avLst/>
          </a:prstGeom>
          <a:noFill/>
        </p:spPr>
        <p:txBody>
          <a:bodyPr wrap="square" rtlCol="0">
            <a:spAutoFit/>
          </a:bodyPr>
          <a:lstStyle/>
          <a:p>
            <a:pPr marL="342900" indent="-342900">
              <a:buFont typeface="Arial" charset="0"/>
              <a:buChar char="•"/>
            </a:pPr>
            <a:r>
              <a:rPr lang="en-GB" dirty="0">
                <a:latin typeface="Arial" charset="0"/>
                <a:ea typeface="Arial" charset="0"/>
                <a:cs typeface="Arial" charset="0"/>
              </a:rPr>
              <a:t>SATs is a term people use to refer to End of Key Stage 2 Assessments;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It lasts for four days beginning on </a:t>
            </a:r>
            <a:r>
              <a:rPr lang="en-GB" b="1" dirty="0">
                <a:solidFill>
                  <a:srgbClr val="388CDA"/>
                </a:solidFill>
                <a:latin typeface="Arial" charset="0"/>
                <a:ea typeface="Arial" charset="0"/>
                <a:cs typeface="Arial" charset="0"/>
              </a:rPr>
              <a:t>Monday 13</a:t>
            </a:r>
            <a:r>
              <a:rPr lang="en-GB" b="1" baseline="30000" dirty="0">
                <a:solidFill>
                  <a:srgbClr val="388CDA"/>
                </a:solidFill>
                <a:latin typeface="Arial" charset="0"/>
                <a:ea typeface="Arial" charset="0"/>
                <a:cs typeface="Arial" charset="0"/>
              </a:rPr>
              <a:t>th</a:t>
            </a:r>
            <a:r>
              <a:rPr lang="en-GB" b="1" dirty="0">
                <a:solidFill>
                  <a:srgbClr val="388CDA"/>
                </a:solidFill>
                <a:latin typeface="Arial" charset="0"/>
                <a:ea typeface="Arial" charset="0"/>
                <a:cs typeface="Arial" charset="0"/>
              </a:rPr>
              <a:t> May 2019 </a:t>
            </a:r>
            <a:r>
              <a:rPr lang="en-GB" dirty="0">
                <a:latin typeface="Arial" charset="0"/>
                <a:ea typeface="Arial" charset="0"/>
                <a:cs typeface="Arial" charset="0"/>
              </a:rPr>
              <a:t>and ending on </a:t>
            </a:r>
            <a:r>
              <a:rPr lang="en-GB" b="1" dirty="0">
                <a:solidFill>
                  <a:srgbClr val="388CDA"/>
                </a:solidFill>
                <a:latin typeface="Arial" charset="0"/>
                <a:ea typeface="Arial" charset="0"/>
                <a:cs typeface="Arial" charset="0"/>
              </a:rPr>
              <a:t>Thursday 16</a:t>
            </a:r>
            <a:r>
              <a:rPr lang="en-GB" b="1" baseline="30000" dirty="0">
                <a:solidFill>
                  <a:srgbClr val="388CDA"/>
                </a:solidFill>
                <a:latin typeface="Arial" charset="0"/>
                <a:ea typeface="Arial" charset="0"/>
                <a:cs typeface="Arial" charset="0"/>
              </a:rPr>
              <a:t>th</a:t>
            </a:r>
            <a:r>
              <a:rPr lang="en-GB" b="1" dirty="0">
                <a:solidFill>
                  <a:srgbClr val="388CDA"/>
                </a:solidFill>
                <a:latin typeface="Arial" charset="0"/>
                <a:ea typeface="Arial" charset="0"/>
                <a:cs typeface="Arial" charset="0"/>
              </a:rPr>
              <a:t> May 2019</a:t>
            </a:r>
            <a:r>
              <a:rPr lang="en-GB" dirty="0">
                <a:latin typeface="Arial" charset="0"/>
                <a:ea typeface="Arial" charset="0"/>
                <a:cs typeface="Arial" charset="0"/>
              </a:rPr>
              <a:t>;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Children will sit the following SATs papers:</a:t>
            </a:r>
            <a:r>
              <a:rPr lang="en-GB" dirty="0">
                <a:solidFill>
                  <a:srgbClr val="002060"/>
                </a:solidFill>
                <a:latin typeface="Arial" charset="0"/>
                <a:ea typeface="Arial" charset="0"/>
                <a:cs typeface="Arial" charset="0"/>
              </a:rPr>
              <a:t/>
            </a:r>
            <a:br>
              <a:rPr lang="en-GB" dirty="0">
                <a:solidFill>
                  <a:srgbClr val="002060"/>
                </a:solidFill>
                <a:latin typeface="Arial" charset="0"/>
                <a:ea typeface="Arial" charset="0"/>
                <a:cs typeface="Arial" charset="0"/>
              </a:rPr>
            </a:br>
            <a:r>
              <a:rPr lang="en-GB" dirty="0">
                <a:solidFill>
                  <a:srgbClr val="388CDA"/>
                </a:solidFill>
                <a:latin typeface="Arial" charset="0"/>
                <a:ea typeface="Arial" charset="0"/>
                <a:cs typeface="Arial" charset="0"/>
              </a:rPr>
              <a:t>- Grammar, Punctuation and Spelling (Paper 1) – Monday 13</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Grammar, Punctuation and Spelling (Paper 2) – Monday 13</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Reading – Tuesday 14</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Maths Paper 1 (Arithmetic) – Wednesday 15</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Maths Paper 2 (Reasoning) – Wednesday 15</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Maths Paper 3 (Reasoning) – Thursday 16</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p>
          <a:p>
            <a:r>
              <a:rPr lang="en-GB" dirty="0">
                <a:solidFill>
                  <a:srgbClr val="388CDA"/>
                </a:solidFill>
                <a:latin typeface="Arial" charset="0"/>
                <a:ea typeface="Arial" charset="0"/>
                <a:cs typeface="Arial" charset="0"/>
              </a:rPr>
              <a:t> </a:t>
            </a:r>
          </a:p>
          <a:p>
            <a:pPr marL="342900" indent="-342900">
              <a:buFont typeface="Arial" charset="0"/>
              <a:buChar char="•"/>
            </a:pPr>
            <a:r>
              <a:rPr lang="en-GB" dirty="0">
                <a:latin typeface="Arial" charset="0"/>
                <a:ea typeface="Arial" charset="0"/>
                <a:cs typeface="Arial" charset="0"/>
              </a:rPr>
              <a:t>Writing is assessed using evidence collected by your child’s teacher throughout Year 6, so </a:t>
            </a:r>
            <a:r>
              <a:rPr lang="en-GB" b="1" dirty="0">
                <a:latin typeface="Arial" charset="0"/>
                <a:ea typeface="Arial" charset="0"/>
                <a:cs typeface="Arial" charset="0"/>
              </a:rPr>
              <a:t>there is no Year 6 SATs writing test</a:t>
            </a:r>
            <a:r>
              <a:rPr lang="en-GB" dirty="0">
                <a:latin typeface="Arial" charset="0"/>
                <a:ea typeface="Arial" charset="0"/>
                <a:cs typeface="Arial" charset="0"/>
              </a:rPr>
              <a:t>. </a:t>
            </a:r>
            <a:br>
              <a:rPr lang="en-GB" dirty="0">
                <a:latin typeface="Arial" charset="0"/>
                <a:ea typeface="Arial" charset="0"/>
                <a:cs typeface="Arial" charset="0"/>
              </a:rPr>
            </a:br>
            <a:r>
              <a:rPr lang="en-GB" dirty="0">
                <a:solidFill>
                  <a:srgbClr val="388CDA"/>
                </a:solidFill>
                <a:latin typeface="Arial" charset="0"/>
                <a:ea typeface="Arial" charset="0"/>
                <a:cs typeface="Arial" charset="0"/>
              </a:rPr>
              <a:t>There will be no Science sampling for Year 6 this year. </a:t>
            </a:r>
            <a:r>
              <a:rPr lang="en-GB" b="1" dirty="0">
                <a:solidFill>
                  <a:srgbClr val="388CDA"/>
                </a:solidFill>
                <a:latin typeface="Arial" charset="0"/>
                <a:ea typeface="Arial" charset="0"/>
                <a:cs typeface="Arial" charset="0"/>
              </a:rPr>
              <a:t/>
            </a:r>
            <a:br>
              <a:rPr lang="en-GB" b="1"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Therefore, </a:t>
            </a:r>
            <a:r>
              <a:rPr lang="en-GB" b="1" dirty="0">
                <a:solidFill>
                  <a:srgbClr val="388CDA"/>
                </a:solidFill>
                <a:latin typeface="Arial" charset="0"/>
                <a:ea typeface="Arial" charset="0"/>
                <a:cs typeface="Arial" charset="0"/>
              </a:rPr>
              <a:t>no Year 6 Science SATs Paper in 2019</a:t>
            </a:r>
            <a:r>
              <a:rPr lang="en-GB" dirty="0">
                <a:solidFill>
                  <a:srgbClr val="388CDA"/>
                </a:solidFill>
                <a:latin typeface="Arial" charset="0"/>
                <a:ea typeface="Arial" charset="0"/>
                <a:cs typeface="Arial" charset="0"/>
              </a:rPr>
              <a:t>.</a:t>
            </a:r>
            <a:r>
              <a:rPr lang="en-GB" b="1" dirty="0">
                <a:solidFill>
                  <a:srgbClr val="388CDA"/>
                </a:solidFill>
                <a:latin typeface="Arial" charset="0"/>
                <a:ea typeface="Arial" charset="0"/>
                <a:cs typeface="Arial" charset="0"/>
              </a:rPr>
              <a:t> </a:t>
            </a:r>
          </a:p>
          <a:p>
            <a:r>
              <a:rPr lang="en-US" sz="1400" i="1" dirty="0">
                <a:latin typeface="Arial "/>
              </a:rPr>
              <a:t/>
            </a:r>
            <a:br>
              <a:rPr lang="en-US" sz="1400" i="1" dirty="0">
                <a:latin typeface="Arial "/>
              </a:rPr>
            </a:br>
            <a:r>
              <a:rPr lang="en-US" sz="1400" i="1" dirty="0">
                <a:latin typeface="Arial "/>
              </a:rPr>
              <a:t>*The key stage 2 tests will be taken on set dates unless your child is absent, in which case they may be able to take them up to 5 school days afterwards. </a:t>
            </a:r>
            <a:endParaRPr lang="en-GB" sz="1400" b="1" i="1" dirty="0">
              <a:solidFill>
                <a:srgbClr val="388CDA"/>
              </a:solidFill>
              <a:latin typeface="Arial "/>
              <a:ea typeface="Arial" charset="0"/>
              <a:cs typeface="Arial" charset="0"/>
            </a:endParaRPr>
          </a:p>
        </p:txBody>
      </p:sp>
    </p:spTree>
    <p:extLst>
      <p:ext uri="{BB962C8B-B14F-4D97-AF65-F5344CB8AC3E}">
        <p14:creationId xmlns:p14="http://schemas.microsoft.com/office/powerpoint/2010/main" val="1153642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14701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3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p>
        </p:txBody>
      </p:sp>
      <p:pic>
        <p:nvPicPr>
          <p:cNvPr id="3" name="Picture 2">
            <a:extLst>
              <a:ext uri="{FF2B5EF4-FFF2-40B4-BE49-F238E27FC236}">
                <a16:creationId xmlns="" xmlns:a16="http://schemas.microsoft.com/office/drawing/2014/main" id="{BB434394-396D-4D0D-81A8-8ED8E3EDA1A3}"/>
              </a:ext>
            </a:extLst>
          </p:cNvPr>
          <p:cNvPicPr>
            <a:picLocks noChangeAspect="1"/>
          </p:cNvPicPr>
          <p:nvPr/>
        </p:nvPicPr>
        <p:blipFill>
          <a:blip r:embed="rId2"/>
          <a:stretch>
            <a:fillRect/>
          </a:stretch>
        </p:blipFill>
        <p:spPr>
          <a:xfrm>
            <a:off x="1851825" y="2571295"/>
            <a:ext cx="5440350" cy="365776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761580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14701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3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p>
        </p:txBody>
      </p:sp>
      <p:pic>
        <p:nvPicPr>
          <p:cNvPr id="10" name="Picture 9">
            <a:extLst>
              <a:ext uri="{FF2B5EF4-FFF2-40B4-BE49-F238E27FC236}">
                <a16:creationId xmlns="" xmlns:a16="http://schemas.microsoft.com/office/drawing/2014/main" id="{52A9597C-64B5-4D0A-BD58-A39A119AC3A3}"/>
              </a:ext>
            </a:extLst>
          </p:cNvPr>
          <p:cNvPicPr>
            <a:picLocks noChangeAspect="1"/>
          </p:cNvPicPr>
          <p:nvPr/>
        </p:nvPicPr>
        <p:blipFill>
          <a:blip r:embed="rId2"/>
          <a:stretch>
            <a:fillRect/>
          </a:stretch>
        </p:blipFill>
        <p:spPr>
          <a:xfrm>
            <a:off x="1851825" y="2550029"/>
            <a:ext cx="5482825" cy="3741714"/>
          </a:xfrm>
          <a:prstGeom prst="rect">
            <a:avLst/>
          </a:prstGeom>
        </p:spPr>
      </p:pic>
    </p:spTree>
    <p:extLst>
      <p:ext uri="{BB962C8B-B14F-4D97-AF65-F5344CB8AC3E}">
        <p14:creationId xmlns:p14="http://schemas.microsoft.com/office/powerpoint/2010/main" val="872548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6344429"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How can I support my child in preparing for their SATs? </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526297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Firstly, a positive attitude goes a long way – so as much encouragement and support as possible (but we don’t need to tell you that)!</a:t>
            </a:r>
          </a:p>
          <a:p>
            <a:endParaRPr lang="en-GB" dirty="0">
              <a:latin typeface="Arial" panose="020B0604020202020204" pitchFamily="34" charset="0"/>
              <a:cs typeface="Arial" panose="020B0604020202020204" pitchFamily="34" charset="0"/>
            </a:endParaRPr>
          </a:p>
          <a:p>
            <a:pPr>
              <a:spcAft>
                <a:spcPts val="600"/>
              </a:spcAft>
            </a:pPr>
            <a:r>
              <a:rPr lang="en-GB" dirty="0">
                <a:latin typeface="Arial" panose="020B0604020202020204" pitchFamily="34" charset="0"/>
                <a:cs typeface="Arial" panose="020B0604020202020204" pitchFamily="34" charset="0"/>
              </a:rPr>
              <a:t>Some further tips:</a:t>
            </a:r>
          </a:p>
          <a:p>
            <a:pPr>
              <a:spcAft>
                <a:spcPts val="600"/>
              </a:spcAft>
            </a:pPr>
            <a:r>
              <a:rPr lang="en-US" sz="1600" dirty="0">
                <a:solidFill>
                  <a:srgbClr val="388CDA"/>
                </a:solidFill>
                <a:latin typeface="Arial" panose="020B0604020202020204" pitchFamily="34" charset="0"/>
                <a:cs typeface="Arial" panose="020B0604020202020204" pitchFamily="34" charset="0"/>
              </a:rPr>
              <a:t>• Attend any meetings the school holds about SATs; </a:t>
            </a:r>
          </a:p>
          <a:p>
            <a:pPr>
              <a:spcAft>
                <a:spcPts val="600"/>
              </a:spcAft>
            </a:pPr>
            <a:r>
              <a:rPr lang="en-US" sz="1600" dirty="0">
                <a:solidFill>
                  <a:srgbClr val="388CDA"/>
                </a:solidFill>
                <a:latin typeface="Arial" panose="020B0604020202020204" pitchFamily="34" charset="0"/>
                <a:cs typeface="Arial" panose="020B0604020202020204" pitchFamily="34" charset="0"/>
              </a:rPr>
              <a:t>• Direct any questions or concerns you have about SATs to your child’s teacher, rather than worry your child with them; </a:t>
            </a:r>
          </a:p>
          <a:p>
            <a:pPr>
              <a:spcAft>
                <a:spcPts val="600"/>
              </a:spcAft>
            </a:pPr>
            <a:r>
              <a:rPr lang="en-US" sz="1600" dirty="0">
                <a:solidFill>
                  <a:srgbClr val="388CDA"/>
                </a:solidFill>
                <a:latin typeface="Arial" panose="020B0604020202020204" pitchFamily="34" charset="0"/>
                <a:cs typeface="Arial" panose="020B0604020202020204" pitchFamily="34" charset="0"/>
              </a:rPr>
              <a:t>• Give your child opportunities to go outside and avoid overuse of screens - this can apply to leisure pursuits as well as how they study; </a:t>
            </a:r>
          </a:p>
          <a:p>
            <a:pPr>
              <a:spcAft>
                <a:spcPts val="600"/>
              </a:spcAft>
            </a:pPr>
            <a:r>
              <a:rPr lang="en-US" sz="1600" dirty="0">
                <a:solidFill>
                  <a:srgbClr val="388CDA"/>
                </a:solidFill>
                <a:latin typeface="Arial" panose="020B0604020202020204" pitchFamily="34" charset="0"/>
                <a:cs typeface="Arial" panose="020B0604020202020204" pitchFamily="34" charset="0"/>
              </a:rPr>
              <a:t>• Try to provide a quiet corner of the house for homework and study, that’s as free from distractions as possible;</a:t>
            </a:r>
          </a:p>
          <a:p>
            <a:pPr>
              <a:spcAft>
                <a:spcPts val="600"/>
              </a:spcAft>
            </a:pPr>
            <a:r>
              <a:rPr lang="en-US" sz="1600" dirty="0">
                <a:solidFill>
                  <a:srgbClr val="388CDA"/>
                </a:solidFill>
                <a:latin typeface="Arial" panose="020B0604020202020204" pitchFamily="34" charset="0"/>
                <a:cs typeface="Arial" panose="020B0604020202020204" pitchFamily="34" charset="0"/>
              </a:rPr>
              <a:t> • Encourage your child to talk to their teacher or another adult they trust if they express persisting anxieties about SATs. Remember that a small amount of anxiety is normal and not harmful; </a:t>
            </a:r>
          </a:p>
          <a:p>
            <a:pPr>
              <a:spcAft>
                <a:spcPts val="600"/>
              </a:spcAft>
            </a:pPr>
            <a:r>
              <a:rPr lang="en-US" sz="1600" dirty="0">
                <a:solidFill>
                  <a:srgbClr val="388CDA"/>
                </a:solidFill>
                <a:latin typeface="Arial" panose="020B0604020202020204" pitchFamily="34" charset="0"/>
                <a:cs typeface="Arial" panose="020B0604020202020204" pitchFamily="34" charset="0"/>
              </a:rPr>
              <a:t>• If your child is unwilling to talk to their teacher, talk to them yourself; </a:t>
            </a:r>
          </a:p>
          <a:p>
            <a:pPr>
              <a:spcAft>
                <a:spcPts val="600"/>
              </a:spcAft>
            </a:pPr>
            <a:r>
              <a:rPr lang="en-US" sz="1600" dirty="0">
                <a:solidFill>
                  <a:srgbClr val="388CDA"/>
                </a:solidFill>
                <a:latin typeface="Arial" panose="020B0604020202020204" pitchFamily="34" charset="0"/>
                <a:cs typeface="Arial" panose="020B0604020202020204" pitchFamily="34" charset="0"/>
              </a:rPr>
              <a:t>• Plan something nice and fun for the weekends before and after SATs – this will help your child start the week well and also give them something to look forward to; </a:t>
            </a:r>
          </a:p>
          <a:p>
            <a:pPr>
              <a:spcAft>
                <a:spcPts val="600"/>
              </a:spcAft>
            </a:pPr>
            <a:r>
              <a:rPr lang="en-US" sz="1600" dirty="0">
                <a:solidFill>
                  <a:srgbClr val="388CDA"/>
                </a:solidFill>
                <a:latin typeface="Arial" panose="020B0604020202020204" pitchFamily="34" charset="0"/>
                <a:cs typeface="Arial" panose="020B0604020202020204" pitchFamily="34" charset="0"/>
              </a:rPr>
              <a:t>• Ensure your child is eating and drinking well, and getting a suitable amount of sleep.</a:t>
            </a:r>
            <a:endParaRPr lang="en-GB" sz="1600" dirty="0">
              <a:solidFill>
                <a:srgbClr val="388CDA"/>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 xmlns:a16="http://schemas.microsoft.com/office/drawing/2014/main" id="{72A8D5AE-C514-44A6-AE98-8334EA93EB6D}"/>
              </a:ext>
            </a:extLst>
          </p:cNvPr>
          <p:cNvSpPr txBox="1"/>
          <p:nvPr/>
        </p:nvSpPr>
        <p:spPr>
          <a:xfrm>
            <a:off x="2794326" y="1677798"/>
            <a:ext cx="5330113" cy="584775"/>
          </a:xfrm>
          <a:prstGeom prst="rect">
            <a:avLst/>
          </a:prstGeom>
          <a:noFill/>
          <a:ln w="38100">
            <a:solidFill>
              <a:srgbClr val="DA2E41"/>
            </a:solidFill>
          </a:ln>
        </p:spPr>
        <p:txBody>
          <a:bodyPr wrap="none" rtlCol="0">
            <a:spAutoFit/>
          </a:bodyPr>
          <a:lstStyle/>
          <a:p>
            <a:r>
              <a:rPr lang="en-GB" sz="1600" b="1" dirty="0">
                <a:solidFill>
                  <a:srgbClr val="DA2E41"/>
                </a:solidFill>
                <a:latin typeface="Arial" panose="020B0604020202020204" pitchFamily="34" charset="0"/>
                <a:cs typeface="Arial" panose="020B0604020202020204" pitchFamily="34" charset="0"/>
              </a:rPr>
              <a:t>DO NOT USE PAST PAPERS </a:t>
            </a:r>
            <a:r>
              <a:rPr lang="en-GB" sz="1600" dirty="0">
                <a:solidFill>
                  <a:srgbClr val="DA2E41"/>
                </a:solidFill>
                <a:latin typeface="Arial" panose="020B0604020202020204" pitchFamily="34" charset="0"/>
                <a:cs typeface="Arial" panose="020B0604020202020204" pitchFamily="34" charset="0"/>
              </a:rPr>
              <a:t>– if your child has a tutor, </a:t>
            </a:r>
          </a:p>
          <a:p>
            <a:r>
              <a:rPr lang="en-GB" sz="1600" dirty="0">
                <a:solidFill>
                  <a:srgbClr val="DA2E41"/>
                </a:solidFill>
                <a:latin typeface="Arial" panose="020B0604020202020204" pitchFamily="34" charset="0"/>
                <a:cs typeface="Arial" panose="020B0604020202020204" pitchFamily="34" charset="0"/>
              </a:rPr>
              <a:t>insist they </a:t>
            </a:r>
            <a:r>
              <a:rPr lang="en-GB" sz="1600" b="1" u="sng" dirty="0">
                <a:solidFill>
                  <a:srgbClr val="DA2E41"/>
                </a:solidFill>
                <a:latin typeface="Arial" panose="020B0604020202020204" pitchFamily="34" charset="0"/>
                <a:cs typeface="Arial" panose="020B0604020202020204" pitchFamily="34" charset="0"/>
              </a:rPr>
              <a:t>do not</a:t>
            </a:r>
            <a:r>
              <a:rPr lang="en-GB" sz="1600" b="1" dirty="0">
                <a:solidFill>
                  <a:srgbClr val="DA2E41"/>
                </a:solidFill>
                <a:latin typeface="Arial" panose="020B0604020202020204" pitchFamily="34" charset="0"/>
                <a:cs typeface="Arial" panose="020B0604020202020204" pitchFamily="34" charset="0"/>
              </a:rPr>
              <a:t> </a:t>
            </a:r>
            <a:r>
              <a:rPr lang="en-GB" sz="1600" dirty="0">
                <a:solidFill>
                  <a:srgbClr val="DA2E41"/>
                </a:solidFill>
                <a:latin typeface="Arial" panose="020B0604020202020204" pitchFamily="34" charset="0"/>
                <a:cs typeface="Arial" panose="020B0604020202020204" pitchFamily="34" charset="0"/>
              </a:rPr>
              <a:t>use them too – we will be using them! </a:t>
            </a:r>
          </a:p>
        </p:txBody>
      </p:sp>
    </p:spTree>
    <p:extLst>
      <p:ext uri="{BB962C8B-B14F-4D97-AF65-F5344CB8AC3E}">
        <p14:creationId xmlns:p14="http://schemas.microsoft.com/office/powerpoint/2010/main" val="1748196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6344429"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How can I support my child in preparing for their SATs? </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473975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Firstly, a positive attitude goes a long way – so as much encouragement and support as possible (but we don’t need to tell you that)!</a:t>
            </a:r>
          </a:p>
          <a:p>
            <a:endParaRPr lang="en-GB" dirty="0">
              <a:latin typeface="Arial" panose="020B0604020202020204" pitchFamily="34" charset="0"/>
              <a:cs typeface="Arial" panose="020B0604020202020204" pitchFamily="34" charset="0"/>
            </a:endParaRPr>
          </a:p>
          <a:p>
            <a:pPr>
              <a:spcAft>
                <a:spcPts val="600"/>
              </a:spcAft>
            </a:pPr>
            <a:r>
              <a:rPr lang="en-GB" dirty="0">
                <a:latin typeface="Arial" panose="020B0604020202020204" pitchFamily="34" charset="0"/>
                <a:cs typeface="Arial" panose="020B0604020202020204" pitchFamily="34" charset="0"/>
              </a:rPr>
              <a:t>Some further tips:</a:t>
            </a:r>
          </a:p>
          <a:p>
            <a:pPr>
              <a:spcAft>
                <a:spcPts val="600"/>
              </a:spcAft>
            </a:pPr>
            <a:r>
              <a:rPr lang="en-US" sz="1600" dirty="0">
                <a:solidFill>
                  <a:srgbClr val="388CDA"/>
                </a:solidFill>
                <a:latin typeface="Arial" panose="020B0604020202020204" pitchFamily="34" charset="0"/>
                <a:cs typeface="Arial" panose="020B0604020202020204" pitchFamily="34" charset="0"/>
              </a:rPr>
              <a:t>• Create a revision timetable that works for you and your child – for some children and families, a couple of 10 – 20 minute activities a day works best; for others, a longer study session on a Saturday or Sunday might be better. </a:t>
            </a:r>
          </a:p>
          <a:p>
            <a:pPr>
              <a:spcAft>
                <a:spcPts val="600"/>
              </a:spcAft>
            </a:pPr>
            <a:endParaRPr lang="en-GB" sz="1200" dirty="0">
              <a:solidFill>
                <a:srgbClr val="388CDA"/>
              </a:solidFill>
              <a:latin typeface="Arial" panose="020B0604020202020204" pitchFamily="34" charset="0"/>
              <a:cs typeface="Arial" panose="020B0604020202020204" pitchFamily="34" charset="0"/>
            </a:endParaRPr>
          </a:p>
          <a:p>
            <a:pPr>
              <a:spcAft>
                <a:spcPts val="600"/>
              </a:spcAft>
            </a:pPr>
            <a:r>
              <a:rPr lang="en-US" sz="1600" dirty="0">
                <a:solidFill>
                  <a:srgbClr val="388CDA"/>
                </a:solidFill>
                <a:latin typeface="Arial" panose="020B0604020202020204" pitchFamily="34" charset="0"/>
                <a:cs typeface="Arial" panose="020B0604020202020204" pitchFamily="34" charset="0"/>
              </a:rPr>
              <a:t>• </a:t>
            </a:r>
            <a:r>
              <a:rPr lang="en-GB" sz="1600" dirty="0">
                <a:solidFill>
                  <a:srgbClr val="388CDA"/>
                </a:solidFill>
                <a:latin typeface="Arial" panose="020B0604020202020204" pitchFamily="34" charset="0"/>
                <a:cs typeface="Arial" panose="020B0604020202020204" pitchFamily="34" charset="0"/>
              </a:rPr>
              <a:t>Avoid using past papers – there are plenty of inexpensive or </a:t>
            </a:r>
            <a:r>
              <a:rPr lang="en-GB" sz="1600" b="1" dirty="0">
                <a:solidFill>
                  <a:srgbClr val="388CDA"/>
                </a:solidFill>
                <a:latin typeface="Arial" panose="020B0604020202020204" pitchFamily="34" charset="0"/>
                <a:cs typeface="Arial" panose="020B0604020202020204" pitchFamily="34" charset="0"/>
              </a:rPr>
              <a:t>free SATs practice materials for parents</a:t>
            </a:r>
            <a:r>
              <a:rPr lang="en-GB" sz="1600" dirty="0">
                <a:solidFill>
                  <a:srgbClr val="388CDA"/>
                </a:solidFill>
                <a:latin typeface="Arial" panose="020B0604020202020204" pitchFamily="34" charset="0"/>
                <a:cs typeface="Arial" panose="020B0604020202020204" pitchFamily="34" charset="0"/>
              </a:rPr>
              <a:t>, including those shared by Third Space Learning’s sister-brand </a:t>
            </a:r>
            <a:r>
              <a:rPr lang="en-GB" sz="1600" b="1" dirty="0">
                <a:solidFill>
                  <a:srgbClr val="388CDA"/>
                </a:solidFill>
                <a:latin typeface="Arial" panose="020B0604020202020204" pitchFamily="34" charset="0"/>
                <a:cs typeface="Arial" panose="020B0604020202020204" pitchFamily="34" charset="0"/>
              </a:rPr>
              <a:t>matr.org</a:t>
            </a:r>
            <a:r>
              <a:rPr lang="en-GB" sz="1600" dirty="0">
                <a:solidFill>
                  <a:srgbClr val="388CDA"/>
                </a:solidFill>
                <a:latin typeface="Arial" panose="020B0604020202020204" pitchFamily="34" charset="0"/>
                <a:cs typeface="Arial" panose="020B0604020202020204" pitchFamily="34" charset="0"/>
              </a:rPr>
              <a:t> </a:t>
            </a:r>
            <a:r>
              <a:rPr lang="en-US" sz="1600" dirty="0">
                <a:solidFill>
                  <a:srgbClr val="388CDA"/>
                </a:solidFill>
                <a:latin typeface="Arial" panose="020B0604020202020204" pitchFamily="34" charset="0"/>
                <a:cs typeface="Arial" panose="020B0604020202020204" pitchFamily="34" charset="0"/>
                <a:hlinkClick r:id="rId2"/>
              </a:rPr>
              <a:t>authored by experts at the Department for Education who write the real papers</a:t>
            </a:r>
            <a:r>
              <a:rPr lang="en-US" sz="1600" dirty="0">
                <a:solidFill>
                  <a:srgbClr val="388CDA"/>
                </a:solidFill>
                <a:latin typeface="Arial" panose="020B0604020202020204" pitchFamily="34" charset="0"/>
                <a:cs typeface="Arial" panose="020B0604020202020204" pitchFamily="34" charset="0"/>
              </a:rPr>
              <a:t>:</a:t>
            </a:r>
            <a:r>
              <a:rPr lang="en-GB" sz="1600" dirty="0">
                <a:solidFill>
                  <a:srgbClr val="388CDA"/>
                </a:solidFill>
                <a:latin typeface="Arial" panose="020B0604020202020204" pitchFamily="34" charset="0"/>
                <a:cs typeface="Arial" panose="020B0604020202020204" pitchFamily="34" charset="0"/>
              </a:rPr>
              <a:t> (</a:t>
            </a:r>
            <a:r>
              <a:rPr lang="en-GB" sz="1600" b="1" dirty="0">
                <a:solidFill>
                  <a:srgbClr val="388CDA"/>
                </a:solidFill>
                <a:latin typeface="Arial" panose="020B0604020202020204" pitchFamily="34" charset="0"/>
                <a:cs typeface="Arial" panose="020B0604020202020204" pitchFamily="34" charset="0"/>
                <a:hlinkClick r:id="rId2"/>
              </a:rPr>
              <a:t>bit.ly/MatrY6SATsPack</a:t>
            </a:r>
            <a:r>
              <a:rPr lang="en-GB" sz="1600" dirty="0">
                <a:solidFill>
                  <a:srgbClr val="388CDA"/>
                </a:solidFill>
                <a:latin typeface="Arial" panose="020B0604020202020204" pitchFamily="34" charset="0"/>
                <a:cs typeface="Arial" panose="020B0604020202020204" pitchFamily="34" charset="0"/>
              </a:rPr>
              <a:t>).  </a:t>
            </a:r>
            <a:endParaRPr lang="en-US" sz="1600" dirty="0">
              <a:solidFill>
                <a:srgbClr val="388CDA"/>
              </a:solidFill>
              <a:latin typeface="Arial" panose="020B0604020202020204" pitchFamily="34" charset="0"/>
              <a:cs typeface="Arial" panose="020B0604020202020204" pitchFamily="34" charset="0"/>
            </a:endParaRPr>
          </a:p>
          <a:p>
            <a:pPr>
              <a:spcAft>
                <a:spcPts val="600"/>
              </a:spcAft>
            </a:pPr>
            <a:endParaRPr lang="en-GB" sz="1200" dirty="0">
              <a:solidFill>
                <a:srgbClr val="388CDA"/>
              </a:solidFill>
              <a:latin typeface="Arial" panose="020B0604020202020204" pitchFamily="34" charset="0"/>
              <a:cs typeface="Arial" panose="020B0604020202020204" pitchFamily="34" charset="0"/>
            </a:endParaRPr>
          </a:p>
          <a:p>
            <a:pPr>
              <a:spcAft>
                <a:spcPts val="600"/>
              </a:spcAft>
            </a:pPr>
            <a:r>
              <a:rPr lang="en-US" sz="1600" dirty="0">
                <a:solidFill>
                  <a:srgbClr val="388CDA"/>
                </a:solidFill>
                <a:latin typeface="Arial" panose="020B0604020202020204" pitchFamily="34" charset="0"/>
                <a:cs typeface="Arial" panose="020B0604020202020204" pitchFamily="34" charset="0"/>
              </a:rPr>
              <a:t>• </a:t>
            </a:r>
            <a:r>
              <a:rPr lang="en-US" sz="1600" b="1" dirty="0">
                <a:solidFill>
                  <a:srgbClr val="388CDA"/>
                </a:solidFill>
                <a:latin typeface="Arial" panose="020B0604020202020204" pitchFamily="34" charset="0"/>
                <a:cs typeface="Arial" panose="020B0604020202020204" pitchFamily="34" charset="0"/>
              </a:rPr>
              <a:t>Keep it light </a:t>
            </a:r>
            <a:r>
              <a:rPr lang="en-US" sz="1600" dirty="0">
                <a:solidFill>
                  <a:srgbClr val="388CDA"/>
                </a:solidFill>
                <a:latin typeface="Arial" panose="020B0604020202020204" pitchFamily="34" charset="0"/>
                <a:cs typeface="Arial" panose="020B0604020202020204" pitchFamily="34" charset="0"/>
              </a:rPr>
              <a:t>– practice key skills like </a:t>
            </a:r>
            <a:r>
              <a:rPr lang="en-US" sz="1600" b="1" dirty="0">
                <a:solidFill>
                  <a:srgbClr val="388CDA"/>
                </a:solidFill>
                <a:latin typeface="Arial" panose="020B0604020202020204" pitchFamily="34" charset="0"/>
                <a:cs typeface="Arial" panose="020B0604020202020204" pitchFamily="34" charset="0"/>
              </a:rPr>
              <a:t>times tables </a:t>
            </a:r>
            <a:r>
              <a:rPr lang="en-US" sz="1600" dirty="0">
                <a:solidFill>
                  <a:srgbClr val="388CDA"/>
                </a:solidFill>
                <a:latin typeface="Arial" panose="020B0604020202020204" pitchFamily="34" charset="0"/>
                <a:cs typeface="Arial" panose="020B0604020202020204" pitchFamily="34" charset="0"/>
              </a:rPr>
              <a:t>and </a:t>
            </a:r>
            <a:r>
              <a:rPr lang="en-US" sz="1600" b="1" dirty="0">
                <a:solidFill>
                  <a:srgbClr val="388CDA"/>
                </a:solidFill>
                <a:latin typeface="Arial" panose="020B0604020202020204" pitchFamily="34" charset="0"/>
                <a:cs typeface="Arial" panose="020B0604020202020204" pitchFamily="34" charset="0"/>
              </a:rPr>
              <a:t>practice mental maths in real world scenarios</a:t>
            </a:r>
            <a:r>
              <a:rPr lang="en-US" sz="1600" dirty="0">
                <a:solidFill>
                  <a:srgbClr val="388CDA"/>
                </a:solidFill>
                <a:latin typeface="Arial" panose="020B0604020202020204" pitchFamily="34" charset="0"/>
                <a:cs typeface="Arial" panose="020B0604020202020204" pitchFamily="34" charset="0"/>
              </a:rPr>
              <a:t>, like adding up prices in the shops, working out discount deals, and asking questions like, </a:t>
            </a:r>
            <a:r>
              <a:rPr lang="en-US" sz="1600" i="1" dirty="0">
                <a:solidFill>
                  <a:srgbClr val="388CDA"/>
                </a:solidFill>
                <a:latin typeface="Arial" panose="020B0604020202020204" pitchFamily="34" charset="0"/>
                <a:cs typeface="Arial" panose="020B0604020202020204" pitchFamily="34" charset="0"/>
              </a:rPr>
              <a:t>“If there are 1,300 grams of flour in this pack, what is that in kilograms?” </a:t>
            </a:r>
          </a:p>
          <a:p>
            <a:pPr>
              <a:spcAft>
                <a:spcPts val="600"/>
              </a:spcAft>
            </a:pPr>
            <a:endParaRPr lang="en-GB" sz="1600" dirty="0">
              <a:solidFill>
                <a:srgbClr val="388CD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333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24101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Remember this about SATs: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4524315"/>
          </a:xfrm>
          <a:prstGeom prst="rect">
            <a:avLst/>
          </a:prstGeom>
          <a:noFill/>
        </p:spPr>
        <p:txBody>
          <a:bodyPr wrap="square" rtlCol="0">
            <a:spAutoFit/>
          </a:bodyPr>
          <a:lstStyle/>
          <a:p>
            <a:r>
              <a:rPr lang="en-US" b="1" dirty="0">
                <a:solidFill>
                  <a:srgbClr val="388CDA"/>
                </a:solidFill>
                <a:latin typeface="Arial" panose="020B0604020202020204" pitchFamily="34" charset="0"/>
                <a:cs typeface="Arial" panose="020B0604020202020204" pitchFamily="34" charset="0"/>
              </a:rPr>
              <a:t>SATs focus on what they know about Maths and English </a:t>
            </a:r>
          </a:p>
          <a:p>
            <a:r>
              <a:rPr lang="en-US" dirty="0">
                <a:latin typeface="Arial" panose="020B0604020202020204" pitchFamily="34" charset="0"/>
                <a:cs typeface="Arial" panose="020B0604020202020204" pitchFamily="34" charset="0"/>
              </a:rPr>
              <a:t>They won’t reflect how talented they are at Science, Geography, Art or PE, and they certainly won’t highlight positive personal characteristics such as kindness and integrity. </a:t>
            </a:r>
          </a:p>
          <a:p>
            <a:endParaRPr lang="en-US" dirty="0">
              <a:latin typeface="Arial" panose="020B0604020202020204" pitchFamily="34" charset="0"/>
              <a:cs typeface="Arial" panose="020B0604020202020204" pitchFamily="34" charset="0"/>
            </a:endParaRPr>
          </a:p>
          <a:p>
            <a:r>
              <a:rPr lang="en-US" b="1" dirty="0">
                <a:solidFill>
                  <a:srgbClr val="388CDA"/>
                </a:solidFill>
                <a:latin typeface="Arial" panose="020B0604020202020204" pitchFamily="34" charset="0"/>
                <a:cs typeface="Arial" panose="020B0604020202020204" pitchFamily="34" charset="0"/>
              </a:rPr>
              <a:t>SATs results don’t always tell the whole story </a:t>
            </a:r>
          </a:p>
          <a:p>
            <a:r>
              <a:rPr lang="en-US" dirty="0">
                <a:latin typeface="Arial" panose="020B0604020202020204" pitchFamily="34" charset="0"/>
                <a:cs typeface="Arial" panose="020B0604020202020204" pitchFamily="34" charset="0"/>
              </a:rPr>
              <a:t>The results will say they DID or DIDN’T meet a certain standard, but not necessarily by what margin. Additionally, the thresholds tend to change each year according to overall national performance, so what was classed as ‘did meet the expected standard’ in 2016 may have been considered a ‘did not’ in 2015. Your school may be able to provide you with more detailed feedback, so don’t let your child see SATs as a simple case of ‘pass’ or ‘fail’. </a:t>
            </a:r>
          </a:p>
          <a:p>
            <a:endParaRPr lang="en-US" dirty="0">
              <a:latin typeface="Arial" panose="020B0604020202020204" pitchFamily="34" charset="0"/>
              <a:cs typeface="Arial" panose="020B0604020202020204" pitchFamily="34" charset="0"/>
            </a:endParaRPr>
          </a:p>
          <a:p>
            <a:r>
              <a:rPr lang="en-US" b="1" dirty="0">
                <a:solidFill>
                  <a:srgbClr val="388CDA"/>
                </a:solidFill>
                <a:latin typeface="Arial" panose="020B0604020202020204" pitchFamily="34" charset="0"/>
                <a:cs typeface="Arial" panose="020B0604020202020204" pitchFamily="34" charset="0"/>
              </a:rPr>
              <a:t>SATs last for one week </a:t>
            </a:r>
          </a:p>
          <a:p>
            <a:r>
              <a:rPr lang="en-US" dirty="0">
                <a:latin typeface="Arial" panose="020B0604020202020204" pitchFamily="34" charset="0"/>
                <a:cs typeface="Arial" panose="020B0604020202020204" pitchFamily="34" charset="0"/>
              </a:rPr>
              <a:t>In reality it’s just one or two papers lasting 30-60 minutes each day. You can’t </a:t>
            </a:r>
            <a:r>
              <a:rPr lang="en-US" dirty="0" err="1">
                <a:latin typeface="Arial" panose="020B0604020202020204" pitchFamily="34" charset="0"/>
                <a:cs typeface="Arial" panose="020B0604020202020204" pitchFamily="34" charset="0"/>
              </a:rPr>
              <a:t>emphasise</a:t>
            </a:r>
            <a:r>
              <a:rPr lang="en-US" dirty="0">
                <a:latin typeface="Arial" panose="020B0604020202020204" pitchFamily="34" charset="0"/>
                <a:cs typeface="Arial" panose="020B0604020202020204" pitchFamily="34" charset="0"/>
              </a:rPr>
              <a:t> enough the importance of keeping that in perspective.</a:t>
            </a:r>
            <a:endParaRPr lang="en-GB" sz="1600" dirty="0">
              <a:solidFill>
                <a:srgbClr val="388CD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3791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537839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What should I do if I’m worried about my child?</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It would be unnatural for SATs not to induce a certain degree of worry or anxiety but there is, of course, a tipping point.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SATs should not:</a:t>
            </a:r>
          </a:p>
          <a:p>
            <a:pPr marL="285750" indent="-285750">
              <a:buFont typeface="Arial" panose="020B0604020202020204" pitchFamily="34" charset="0"/>
              <a:buChar char="•"/>
            </a:pPr>
            <a:r>
              <a:rPr lang="en-US" dirty="0">
                <a:solidFill>
                  <a:srgbClr val="388CDA"/>
                </a:solidFill>
                <a:latin typeface="Arial" panose="020B0604020202020204" pitchFamily="34" charset="0"/>
                <a:cs typeface="Arial" panose="020B0604020202020204" pitchFamily="34" charset="0"/>
              </a:rPr>
              <a:t>affect a child’s appetite;</a:t>
            </a:r>
          </a:p>
          <a:p>
            <a:pPr marL="285750" indent="-285750">
              <a:buFont typeface="Arial" panose="020B0604020202020204" pitchFamily="34" charset="0"/>
              <a:buChar char="•"/>
            </a:pPr>
            <a:r>
              <a:rPr lang="en-US" dirty="0">
                <a:solidFill>
                  <a:srgbClr val="388CDA"/>
                </a:solidFill>
                <a:latin typeface="Arial" panose="020B0604020202020204" pitchFamily="34" charset="0"/>
                <a:cs typeface="Arial" panose="020B0604020202020204" pitchFamily="34" charset="0"/>
              </a:rPr>
              <a:t>affect a child’s ability to sleep;</a:t>
            </a:r>
          </a:p>
          <a:p>
            <a:pPr marL="285750" indent="-285750">
              <a:buFont typeface="Arial" panose="020B0604020202020204" pitchFamily="34" charset="0"/>
              <a:buChar char="•"/>
            </a:pPr>
            <a:r>
              <a:rPr lang="en-US" dirty="0">
                <a:solidFill>
                  <a:srgbClr val="388CDA"/>
                </a:solidFill>
                <a:latin typeface="Arial" panose="020B0604020202020204" pitchFamily="34" charset="0"/>
                <a:cs typeface="Arial" panose="020B0604020202020204" pitchFamily="34" charset="0"/>
              </a:rPr>
              <a:t>alter a child’s personality;</a:t>
            </a:r>
          </a:p>
          <a:p>
            <a:pPr marL="285750" indent="-285750">
              <a:buFont typeface="Arial" panose="020B0604020202020204" pitchFamily="34" charset="0"/>
              <a:buChar char="•"/>
            </a:pPr>
            <a:r>
              <a:rPr lang="en-US" dirty="0">
                <a:solidFill>
                  <a:srgbClr val="388CDA"/>
                </a:solidFill>
                <a:latin typeface="Arial" panose="020B0604020202020204" pitchFamily="34" charset="0"/>
                <a:cs typeface="Arial" panose="020B0604020202020204" pitchFamily="34" charset="0"/>
              </a:rPr>
              <a:t>induce panic, tears or disengagement from lessons;</a:t>
            </a:r>
          </a:p>
          <a:p>
            <a:pPr marL="285750" indent="-285750">
              <a:buFont typeface="Arial" panose="020B0604020202020204" pitchFamily="34" charset="0"/>
              <a:buChar char="•"/>
            </a:pPr>
            <a:r>
              <a:rPr lang="en-US" dirty="0">
                <a:solidFill>
                  <a:srgbClr val="388CDA"/>
                </a:solidFill>
                <a:latin typeface="Arial" panose="020B0604020202020204" pitchFamily="34" charset="0"/>
                <a:cs typeface="Arial" panose="020B0604020202020204" pitchFamily="34" charset="0"/>
              </a:rPr>
              <a:t>be a reason not to attend school.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any of the above are evident, then SATs may be causing an excessive degree of anxiety, and your child may benefit from additional support. This isn’t about removing the reality of SATs, but rather equipping your 10 or 11 year old child</a:t>
            </a:r>
          </a:p>
          <a:p>
            <a:r>
              <a:rPr lang="en-US" dirty="0">
                <a:latin typeface="Arial" panose="020B0604020202020204" pitchFamily="34" charset="0"/>
                <a:cs typeface="Arial" panose="020B0604020202020204" pitchFamily="34" charset="0"/>
              </a:rPr>
              <a:t>to cope with the situation and be stronger for it.</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703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6699270"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What should I do if I’m worried about my child? (continued)</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3539430"/>
          </a:xfrm>
          <a:prstGeom prst="rect">
            <a:avLst/>
          </a:prstGeom>
          <a:noFill/>
        </p:spPr>
        <p:txBody>
          <a:bodyPr wrap="square" rtlCol="0">
            <a:spAutoFit/>
          </a:bodyPr>
          <a:lstStyle/>
          <a:p>
            <a:pPr>
              <a:spcBef>
                <a:spcPts val="600"/>
              </a:spcBef>
            </a:pPr>
            <a:r>
              <a:rPr lang="en-US" b="1" dirty="0">
                <a:latin typeface="Arial" panose="020B0604020202020204" pitchFamily="34" charset="0"/>
                <a:cs typeface="Arial" panose="020B0604020202020204" pitchFamily="34" charset="0"/>
              </a:rPr>
              <a:t>Steps to take:</a:t>
            </a:r>
            <a:endParaRPr lang="en-US" sz="600" b="1" dirty="0">
              <a:latin typeface="Arial" panose="020B0604020202020204" pitchFamily="34" charset="0"/>
              <a:cs typeface="Arial" panose="020B0604020202020204" pitchFamily="34" charset="0"/>
            </a:endParaRPr>
          </a:p>
          <a:p>
            <a:pPr>
              <a:spcBef>
                <a:spcPts val="600"/>
              </a:spcBef>
              <a:spcAft>
                <a:spcPts val="600"/>
              </a:spcAft>
            </a:pPr>
            <a:r>
              <a:rPr lang="en-US" sz="1600" b="1" dirty="0">
                <a:solidFill>
                  <a:srgbClr val="388CDA"/>
                </a:solidFill>
                <a:latin typeface="Arial" panose="020B0604020202020204" pitchFamily="34" charset="0"/>
                <a:cs typeface="Arial" panose="020B0604020202020204" pitchFamily="34" charset="0"/>
              </a:rPr>
              <a:t>Talk to the school </a:t>
            </a:r>
          </a:p>
          <a:p>
            <a:pPr>
              <a:spcAft>
                <a:spcPts val="600"/>
              </a:spcAft>
            </a:pPr>
            <a:r>
              <a:rPr lang="en-US" sz="1600" dirty="0">
                <a:latin typeface="Arial" panose="020B0604020202020204" pitchFamily="34" charset="0"/>
                <a:cs typeface="Arial" panose="020B0604020202020204" pitchFamily="34" charset="0"/>
              </a:rPr>
              <a:t>Is your child showing the same symptoms at school as they are at home? Is there anything else going on at home which may be contributing to your child’s overall level of stress? Work with the school so everyone concerned can be offering the support that’s needed.</a:t>
            </a:r>
            <a:r>
              <a:rPr lang="en-US" sz="1600" b="1" dirty="0">
                <a:latin typeface="Arial" panose="020B0604020202020204" pitchFamily="34" charset="0"/>
                <a:cs typeface="Arial" panose="020B0604020202020204" pitchFamily="34" charset="0"/>
              </a:rPr>
              <a:t> </a:t>
            </a:r>
          </a:p>
          <a:p>
            <a:pPr>
              <a:spcAft>
                <a:spcPts val="600"/>
              </a:spcAft>
            </a:pPr>
            <a:r>
              <a:rPr lang="en-US" sz="1600" b="1" dirty="0">
                <a:solidFill>
                  <a:srgbClr val="388CDA"/>
                </a:solidFill>
                <a:latin typeface="Arial" panose="020B0604020202020204" pitchFamily="34" charset="0"/>
                <a:cs typeface="Arial" panose="020B0604020202020204" pitchFamily="34" charset="0"/>
              </a:rPr>
              <a:t>Spend time with your child</a:t>
            </a:r>
          </a:p>
          <a:p>
            <a:pPr>
              <a:spcAft>
                <a:spcPts val="600"/>
              </a:spcAft>
            </a:pPr>
            <a:r>
              <a:rPr lang="en-US" sz="1600" dirty="0">
                <a:latin typeface="Arial" panose="020B0604020202020204" pitchFamily="34" charset="0"/>
                <a:cs typeface="Arial" panose="020B0604020202020204" pitchFamily="34" charset="0"/>
              </a:rPr>
              <a:t>Try to understand what aspect of SATs concerns them most. Is it the worry of ‘failing’? Is it the worry of getting stuck on a paper? If your child can pinpoint what’s bothering them most, you can take specific steps to help reassure them. </a:t>
            </a:r>
          </a:p>
          <a:p>
            <a:pPr>
              <a:spcAft>
                <a:spcPts val="600"/>
              </a:spcAft>
            </a:pPr>
            <a:r>
              <a:rPr lang="en-US" sz="1600" b="1" dirty="0" smtClean="0">
                <a:solidFill>
                  <a:srgbClr val="388CDA"/>
                </a:solidFill>
                <a:latin typeface="Arial" panose="020B0604020202020204" pitchFamily="34" charset="0"/>
                <a:cs typeface="Arial" panose="020B0604020202020204" pitchFamily="34" charset="0"/>
              </a:rPr>
              <a:t>Encourage </a:t>
            </a:r>
            <a:r>
              <a:rPr lang="en-US" sz="1600" b="1" dirty="0">
                <a:solidFill>
                  <a:srgbClr val="388CDA"/>
                </a:solidFill>
                <a:latin typeface="Arial" panose="020B0604020202020204" pitchFamily="34" charset="0"/>
                <a:cs typeface="Arial" panose="020B0604020202020204" pitchFamily="34" charset="0"/>
              </a:rPr>
              <a:t>your child to talk to their teacher</a:t>
            </a:r>
          </a:p>
          <a:p>
            <a:pPr>
              <a:spcAft>
                <a:spcPts val="600"/>
              </a:spcAft>
            </a:pPr>
            <a:r>
              <a:rPr lang="en-US" sz="1600" dirty="0">
                <a:latin typeface="Arial" panose="020B0604020202020204" pitchFamily="34" charset="0"/>
                <a:cs typeface="Arial" panose="020B0604020202020204" pitchFamily="34" charset="0"/>
              </a:rPr>
              <a:t>SATs are obviously linked to school, so don’t be surprised if they </a:t>
            </a:r>
            <a:r>
              <a:rPr lang="en-US" sz="1600" dirty="0" err="1">
                <a:latin typeface="Arial" panose="020B0604020202020204" pitchFamily="34" charset="0"/>
                <a:cs typeface="Arial" panose="020B0604020202020204" pitchFamily="34" charset="0"/>
              </a:rPr>
              <a:t>favour</a:t>
            </a:r>
            <a:r>
              <a:rPr lang="en-US" sz="1600" dirty="0">
                <a:latin typeface="Arial" panose="020B0604020202020204" pitchFamily="34" charset="0"/>
                <a:cs typeface="Arial" panose="020B0604020202020204" pitchFamily="34" charset="0"/>
              </a:rPr>
              <a:t> the reassurance of teachers above family members.</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993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091616"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Advice for Year 6 children!</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297004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Listen to what your teacher says; </a:t>
            </a:r>
          </a:p>
          <a:p>
            <a:pPr marL="285750"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Your teacher is cheering you on and wants you to do your best; </a:t>
            </a:r>
          </a:p>
          <a:p>
            <a:pPr marL="285750"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Make sure you get plenty of sleep and stay well fed – sleep and food help keep the brain moving; </a:t>
            </a:r>
          </a:p>
          <a:p>
            <a:pPr marL="285750"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Read the questions carefully. This can help to avoid any silly mistakes! </a:t>
            </a:r>
          </a:p>
          <a:p>
            <a:pPr marL="285750"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Don’t worry if there’s something you can’t answer. Take a deep breath! You can always move on and go back later but it’s better to write something rather than nothing;</a:t>
            </a:r>
          </a:p>
          <a:p>
            <a:pPr marL="285750"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Keep in mind year 6 SATs are just one week of your entire life!</a:t>
            </a:r>
            <a:endParaRPr lang="en-GB" sz="16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 xmlns:a16="http://schemas.microsoft.com/office/drawing/2014/main" id="{CCD33A39-4B9C-44D9-A558-B68613F3951D}"/>
              </a:ext>
            </a:extLst>
          </p:cNvPr>
          <p:cNvSpPr/>
          <p:nvPr/>
        </p:nvSpPr>
        <p:spPr>
          <a:xfrm>
            <a:off x="2351901" y="4861969"/>
            <a:ext cx="4572000" cy="923330"/>
          </a:xfrm>
          <a:prstGeom prst="rect">
            <a:avLst/>
          </a:prstGeom>
        </p:spPr>
        <p:txBody>
          <a:bodyPr>
            <a:spAutoFit/>
          </a:bodyPr>
          <a:lstStyle/>
          <a:p>
            <a:pPr algn="ctr"/>
            <a:r>
              <a:rPr lang="en-US" b="1" dirty="0">
                <a:solidFill>
                  <a:srgbClr val="388CDA"/>
                </a:solidFill>
                <a:latin typeface="Arial" panose="020B0604020202020204" pitchFamily="34" charset="0"/>
                <a:cs typeface="Arial" panose="020B0604020202020204" pitchFamily="34" charset="0"/>
              </a:rPr>
              <a:t>‘Stay focused in class so you don’t</a:t>
            </a:r>
          </a:p>
          <a:p>
            <a:pPr algn="ctr"/>
            <a:r>
              <a:rPr lang="en-US" b="1" dirty="0">
                <a:solidFill>
                  <a:srgbClr val="388CDA"/>
                </a:solidFill>
                <a:latin typeface="Arial" panose="020B0604020202020204" pitchFamily="34" charset="0"/>
                <a:cs typeface="Arial" panose="020B0604020202020204" pitchFamily="34" charset="0"/>
              </a:rPr>
              <a:t>have loads of extra study at home!’</a:t>
            </a:r>
          </a:p>
          <a:p>
            <a:pPr algn="ctr"/>
            <a:r>
              <a:rPr lang="en-US" b="1" dirty="0">
                <a:solidFill>
                  <a:srgbClr val="388CDA"/>
                </a:solidFill>
                <a:latin typeface="Arial" panose="020B0604020202020204" pitchFamily="34" charset="0"/>
                <a:cs typeface="Arial" panose="020B0604020202020204" pitchFamily="34" charset="0"/>
              </a:rPr>
              <a:t>- Year 7 pupil’s advice</a:t>
            </a:r>
            <a:endParaRPr lang="en-GB" b="1" dirty="0">
              <a:solidFill>
                <a:srgbClr val="388CD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260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465165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When and how are the SATs carried out?</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4801314"/>
          </a:xfrm>
          <a:prstGeom prst="rect">
            <a:avLst/>
          </a:prstGeom>
          <a:noFill/>
        </p:spPr>
        <p:txBody>
          <a:bodyPr wrap="square" rtlCol="0">
            <a:spAutoFit/>
          </a:bodyPr>
          <a:lstStyle/>
          <a:p>
            <a:pPr marL="342900" indent="-342900">
              <a:buFont typeface="Arial" charset="0"/>
              <a:buChar char="•"/>
            </a:pPr>
            <a:r>
              <a:rPr lang="en-US" dirty="0">
                <a:latin typeface="Arial" charset="0"/>
                <a:ea typeface="Arial" charset="0"/>
                <a:cs typeface="Arial" charset="0"/>
              </a:rPr>
              <a:t>The tests will take place during normal school hours, under exam conditions;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Children are not allowed to talk to each other from the moment the assessments are handed out until they are collected after the test has ended;</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Afterwards, the completed papers are sent away to be marked externally;</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 children’s results are sent back to school at some point in July;</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 standard timings of tests differ but last no more than 60 minutes:</a:t>
            </a:r>
            <a:br>
              <a:rPr lang="en-US" dirty="0">
                <a:latin typeface="Arial" charset="0"/>
                <a:ea typeface="Arial" charset="0"/>
                <a:cs typeface="Arial" charset="0"/>
              </a:rPr>
            </a:br>
            <a:r>
              <a:rPr lang="en-US" dirty="0">
                <a:solidFill>
                  <a:srgbClr val="388CDA"/>
                </a:solidFill>
                <a:latin typeface="Arial" charset="0"/>
                <a:ea typeface="Arial" charset="0"/>
                <a:cs typeface="Arial" charset="0"/>
              </a:rPr>
              <a:t>- </a:t>
            </a:r>
            <a:r>
              <a:rPr lang="en-GB" dirty="0">
                <a:solidFill>
                  <a:srgbClr val="388CDA"/>
                </a:solidFill>
                <a:latin typeface="Arial" charset="0"/>
                <a:ea typeface="Arial" charset="0"/>
                <a:cs typeface="Arial" charset="0"/>
              </a:rPr>
              <a:t>Grammar, Punctuation and Spelling </a:t>
            </a:r>
            <a:r>
              <a:rPr lang="en-US" dirty="0">
                <a:solidFill>
                  <a:srgbClr val="388CDA"/>
                </a:solidFill>
                <a:latin typeface="Arial" charset="0"/>
                <a:ea typeface="Arial" charset="0"/>
                <a:cs typeface="Arial" charset="0"/>
              </a:rPr>
              <a:t>(Paper 1) – 45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a:t>
            </a:r>
            <a:r>
              <a:rPr lang="en-GB" dirty="0">
                <a:solidFill>
                  <a:srgbClr val="388CDA"/>
                </a:solidFill>
                <a:latin typeface="Arial" charset="0"/>
                <a:ea typeface="Arial" charset="0"/>
                <a:cs typeface="Arial" charset="0"/>
              </a:rPr>
              <a:t>Grammar, Punctuation and Spelling </a:t>
            </a:r>
            <a:r>
              <a:rPr lang="en-US" dirty="0">
                <a:solidFill>
                  <a:srgbClr val="388CDA"/>
                </a:solidFill>
                <a:latin typeface="Arial" charset="0"/>
                <a:ea typeface="Arial" charset="0"/>
                <a:cs typeface="Arial" charset="0"/>
              </a:rPr>
              <a:t>(Paper 2) – 15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Reading – 60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Maths Paper 1 (Arithmetic) – 30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Maths Paper 2 (Reasoning) – 40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Maths Paper 3 (Reasoning) – 40 minutes.</a:t>
            </a:r>
          </a:p>
          <a:p>
            <a:pPr marL="342900" indent="-342900">
              <a:buFont typeface="Arial" charset="0"/>
              <a:buChar char="•"/>
            </a:pPr>
            <a:endParaRPr lang="en-US" dirty="0">
              <a:latin typeface="Arial" charset="0"/>
              <a:ea typeface="Arial" charset="0"/>
              <a:cs typeface="Arial" charset="0"/>
            </a:endParaRPr>
          </a:p>
        </p:txBody>
      </p:sp>
    </p:spTree>
    <p:extLst>
      <p:ext uri="{BB962C8B-B14F-4D97-AF65-F5344CB8AC3E}">
        <p14:creationId xmlns:p14="http://schemas.microsoft.com/office/powerpoint/2010/main" val="149019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715504"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Specific arrangements for SATs: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4801314"/>
          </a:xfrm>
          <a:prstGeom prst="rect">
            <a:avLst/>
          </a:prstGeom>
          <a:noFill/>
        </p:spPr>
        <p:txBody>
          <a:bodyPr wrap="square" rtlCol="0">
            <a:spAutoFit/>
          </a:bodyPr>
          <a:lstStyle/>
          <a:p>
            <a:r>
              <a:rPr lang="en-US" dirty="0">
                <a:latin typeface="Arial" charset="0"/>
                <a:ea typeface="Arial" charset="0"/>
                <a:cs typeface="Arial" charset="0"/>
              </a:rPr>
              <a:t>Children with additional needs, who have similar provision in their day-to-day learning at school, may be allotted specific arrangements, including:</a:t>
            </a:r>
          </a:p>
          <a:p>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Additional (extra) time;</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Tests being opened early to be modified;</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An adult to read for them;</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An adult to scribe (write) for them;</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Written or spoken translations of the mathematics reasoning papers;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 use of prompts or rest breaks;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Arrangements for children who are ill or injured at the time of the tests.</a:t>
            </a:r>
            <a:endParaRPr lang="en-US" sz="1400" dirty="0">
              <a:latin typeface="Arial" charset="0"/>
              <a:ea typeface="Arial" charset="0"/>
              <a:cs typeface="Arial" charset="0"/>
            </a:endParaRPr>
          </a:p>
          <a:p>
            <a:endParaRPr lang="en-US" dirty="0">
              <a:latin typeface="Arial" charset="0"/>
              <a:ea typeface="Arial" charset="0"/>
              <a:cs typeface="Arial" charset="0"/>
            </a:endParaRPr>
          </a:p>
        </p:txBody>
      </p:sp>
      <p:sp>
        <p:nvSpPr>
          <p:cNvPr id="3" name="Rectangle 2">
            <a:extLst>
              <a:ext uri="{FF2B5EF4-FFF2-40B4-BE49-F238E27FC236}">
                <a16:creationId xmlns="" xmlns:a16="http://schemas.microsoft.com/office/drawing/2014/main" id="{155526EB-0A93-4161-8099-4C6644F68012}"/>
              </a:ext>
            </a:extLst>
          </p:cNvPr>
          <p:cNvSpPr/>
          <p:nvPr/>
        </p:nvSpPr>
        <p:spPr>
          <a:xfrm>
            <a:off x="344453" y="5651234"/>
            <a:ext cx="8544366" cy="738664"/>
          </a:xfrm>
          <a:prstGeom prst="rect">
            <a:avLst/>
          </a:prstGeom>
        </p:spPr>
        <p:txBody>
          <a:bodyPr wrap="square">
            <a:spAutoFit/>
          </a:bodyPr>
          <a:lstStyle/>
          <a:p>
            <a:pPr lvl="0" algn="just"/>
            <a:r>
              <a:rPr lang="en-US" sz="1400" i="1" dirty="0">
                <a:solidFill>
                  <a:prstClr val="black"/>
                </a:solidFill>
                <a:latin typeface="Arial "/>
              </a:rPr>
              <a:t>*Pupils with an EHC plan are automatically allowed up to 25% additional time (except for the spelling paper, which is not strictly timed). Pupils who use the modified large print or braille versions of the tests are automatically allowed up to 100% additional time</a:t>
            </a:r>
            <a:endParaRPr lang="en-US" sz="1400" i="1" dirty="0">
              <a:solidFill>
                <a:prstClr val="black"/>
              </a:solidFill>
              <a:latin typeface="Arial "/>
              <a:ea typeface="Arial" charset="0"/>
              <a:cs typeface="Arial" charset="0"/>
            </a:endParaRPr>
          </a:p>
        </p:txBody>
      </p:sp>
    </p:spTree>
    <p:extLst>
      <p:ext uri="{BB962C8B-B14F-4D97-AF65-F5344CB8AC3E}">
        <p14:creationId xmlns:p14="http://schemas.microsoft.com/office/powerpoint/2010/main" val="187441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980577"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What sort of results are reported?</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4801314"/>
          </a:xfrm>
          <a:prstGeom prst="rect">
            <a:avLst/>
          </a:prstGeom>
          <a:noFill/>
        </p:spPr>
        <p:txBody>
          <a:bodyPr wrap="square" rtlCol="0">
            <a:spAutoFit/>
          </a:bodyPr>
          <a:lstStyle/>
          <a:p>
            <a:r>
              <a:rPr lang="en-US" dirty="0">
                <a:latin typeface="Arial" charset="0"/>
                <a:ea typeface="Arial" charset="0"/>
                <a:cs typeface="Arial" charset="0"/>
              </a:rPr>
              <a:t>Once marked, the tests will be given the following scores:</a:t>
            </a:r>
          </a:p>
          <a:p>
            <a:pPr marL="285750" indent="-285750">
              <a:buFont typeface="Courier New" panose="02070309020205020404" pitchFamily="49" charset="0"/>
              <a:buChar char="o"/>
            </a:pPr>
            <a:r>
              <a:rPr lang="en-US" dirty="0">
                <a:latin typeface="Arial" charset="0"/>
                <a:ea typeface="Arial" charset="0"/>
                <a:cs typeface="Arial" charset="0"/>
              </a:rPr>
              <a:t>A raw score (the total number of marks achieved for each paper);</a:t>
            </a:r>
          </a:p>
          <a:p>
            <a:pPr marL="285750" indent="-285750">
              <a:buFont typeface="Courier New" panose="02070309020205020404" pitchFamily="49" charset="0"/>
              <a:buChar char="o"/>
            </a:pPr>
            <a:r>
              <a:rPr lang="en-US" dirty="0">
                <a:latin typeface="Arial" charset="0"/>
                <a:ea typeface="Arial" charset="0"/>
                <a:cs typeface="Arial" charset="0"/>
              </a:rPr>
              <a:t>A scaled score (which is explained below);</a:t>
            </a:r>
          </a:p>
          <a:p>
            <a:pPr marL="285750" indent="-285750">
              <a:buFont typeface="Courier New" panose="02070309020205020404" pitchFamily="49" charset="0"/>
              <a:buChar char="o"/>
            </a:pPr>
            <a:r>
              <a:rPr lang="en-US" dirty="0">
                <a:latin typeface="Arial" charset="0"/>
                <a:ea typeface="Arial" charset="0"/>
                <a:cs typeface="Arial" charset="0"/>
              </a:rPr>
              <a:t>A judgement of whether the National Standard has been met. </a:t>
            </a:r>
          </a:p>
          <a:p>
            <a:endParaRPr lang="en-US" dirty="0">
              <a:latin typeface="Arial" charset="0"/>
              <a:ea typeface="Arial" charset="0"/>
              <a:cs typeface="Arial" charset="0"/>
            </a:endParaRPr>
          </a:p>
          <a:p>
            <a:r>
              <a:rPr lang="en-US" dirty="0">
                <a:latin typeface="Arial" charset="0"/>
                <a:ea typeface="Arial" charset="0"/>
                <a:cs typeface="Arial" charset="0"/>
              </a:rPr>
              <a:t>After marking each test, the external markers will convert each raw score into a scaled score to show whether each child is working below, at or above the national standard. </a:t>
            </a:r>
          </a:p>
          <a:p>
            <a:endParaRPr lang="en-US" dirty="0">
              <a:latin typeface="Arial" charset="0"/>
              <a:ea typeface="Arial" charset="0"/>
              <a:cs typeface="Arial" charset="0"/>
            </a:endParaRPr>
          </a:p>
          <a:p>
            <a:r>
              <a:rPr lang="en-US" dirty="0">
                <a:latin typeface="Arial" charset="0"/>
                <a:ea typeface="Arial" charset="0"/>
                <a:cs typeface="Arial" charset="0"/>
              </a:rPr>
              <a:t>When the scaled score is given, it is given in a range from 80 to 120. </a:t>
            </a:r>
          </a:p>
          <a:p>
            <a:r>
              <a:rPr lang="en-US" b="1" dirty="0">
                <a:latin typeface="Arial" charset="0"/>
                <a:ea typeface="Arial" charset="0"/>
                <a:cs typeface="Arial" charset="0"/>
              </a:rPr>
              <a:t>A scaled score of 100 or more is meeting the national standard</a:t>
            </a:r>
            <a:r>
              <a:rPr lang="en-US" dirty="0">
                <a:latin typeface="Arial" charset="0"/>
                <a:ea typeface="Arial" charset="0"/>
                <a:cs typeface="Arial" charset="0"/>
              </a:rPr>
              <a:t>. </a:t>
            </a:r>
          </a:p>
          <a:p>
            <a:endParaRPr lang="en-US" dirty="0">
              <a:latin typeface="Arial" charset="0"/>
              <a:ea typeface="Arial" charset="0"/>
              <a:cs typeface="Arial" charset="0"/>
            </a:endParaRPr>
          </a:p>
          <a:p>
            <a:r>
              <a:rPr lang="en-US" dirty="0">
                <a:latin typeface="Arial" charset="0"/>
                <a:ea typeface="Arial" charset="0"/>
                <a:cs typeface="Arial" charset="0"/>
              </a:rPr>
              <a:t>There are no separate tests for higher achieving pupils; however, </a:t>
            </a:r>
            <a:r>
              <a:rPr lang="en-US" b="1" dirty="0">
                <a:latin typeface="Arial" charset="0"/>
                <a:ea typeface="Arial" charset="0"/>
                <a:cs typeface="Arial" charset="0"/>
              </a:rPr>
              <a:t>a scaled score close to 120 would show that a child is working above the national standard</a:t>
            </a:r>
            <a:r>
              <a:rPr lang="en-US" dirty="0">
                <a:latin typeface="Arial" charset="0"/>
                <a:ea typeface="Arial" charset="0"/>
                <a:cs typeface="Arial" charset="0"/>
              </a:rPr>
              <a:t>.</a:t>
            </a:r>
          </a:p>
          <a:p>
            <a:endParaRPr lang="en-US" dirty="0">
              <a:latin typeface="Arial" charset="0"/>
              <a:ea typeface="Arial" charset="0"/>
              <a:cs typeface="Arial" charset="0"/>
            </a:endParaRPr>
          </a:p>
          <a:p>
            <a:endParaRPr lang="en-US" dirty="0">
              <a:latin typeface="Arial" charset="0"/>
              <a:ea typeface="Arial" charset="0"/>
              <a:cs typeface="Arial" charset="0"/>
            </a:endParaRPr>
          </a:p>
          <a:p>
            <a:endParaRPr lang="en-US" dirty="0">
              <a:latin typeface="Arial" charset="0"/>
              <a:ea typeface="Arial" charset="0"/>
              <a:cs typeface="Arial" charset="0"/>
            </a:endParaRPr>
          </a:p>
        </p:txBody>
      </p:sp>
    </p:spTree>
    <p:extLst>
      <p:ext uri="{BB962C8B-B14F-4D97-AF65-F5344CB8AC3E}">
        <p14:creationId xmlns:p14="http://schemas.microsoft.com/office/powerpoint/2010/main" val="158596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4172937"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2585323"/>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Grammar, Punctuation and Spelling is made up of two papers which will take place on </a:t>
            </a:r>
            <a:r>
              <a:rPr lang="en-GB" b="1" dirty="0">
                <a:latin typeface="Arial" panose="020B0604020202020204" pitchFamily="34" charset="0"/>
                <a:cs typeface="Arial" panose="020B0604020202020204" pitchFamily="34" charset="0"/>
              </a:rPr>
              <a:t>Monday 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Paper 1 is the longer paper lasting 45 minutes, </a:t>
            </a:r>
            <a:r>
              <a:rPr lang="en-GB" b="1" dirty="0">
                <a:latin typeface="Arial" panose="020B0604020202020204" pitchFamily="34" charset="0"/>
                <a:cs typeface="Arial" panose="020B0604020202020204" pitchFamily="34" charset="0"/>
              </a:rPr>
              <a:t>children will be tested on grammar, punctuation and spelling generally</a:t>
            </a:r>
            <a:r>
              <a:rPr lang="en-GB"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Paper 2 is a shorter paper lasting 15 minutes, where </a:t>
            </a:r>
            <a:r>
              <a:rPr lang="en-GB" b="1" dirty="0">
                <a:latin typeface="Arial" panose="020B0604020202020204" pitchFamily="34" charset="0"/>
                <a:cs typeface="Arial" panose="020B0604020202020204" pitchFamily="34" charset="0"/>
              </a:rPr>
              <a:t>children will be tested on spelling only</a:t>
            </a:r>
            <a:r>
              <a:rPr lang="en-GB" dirty="0">
                <a:latin typeface="Arial" panose="020B0604020202020204" pitchFamily="34" charset="0"/>
                <a:cs typeface="Arial" panose="020B0604020202020204" pitchFamily="34" charset="0"/>
              </a:rPr>
              <a:t> – they are asked to fill in a blank within a sentence, attempting to spell out the spelling word in context correctly. </a:t>
            </a:r>
          </a:p>
        </p:txBody>
      </p:sp>
    </p:spTree>
    <p:extLst>
      <p:ext uri="{BB962C8B-B14F-4D97-AF65-F5344CB8AC3E}">
        <p14:creationId xmlns:p14="http://schemas.microsoft.com/office/powerpoint/2010/main" val="314052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 (Paper 1)</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563231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Grammar, Punctuation and Spelling (Paper 1) is the longer paper lasting 45 minutes, which takes place on </a:t>
            </a:r>
            <a:r>
              <a:rPr lang="en-GB" b="1" dirty="0">
                <a:latin typeface="Arial" panose="020B0604020202020204" pitchFamily="34" charset="0"/>
                <a:cs typeface="Arial" panose="020B0604020202020204" pitchFamily="34" charset="0"/>
              </a:rPr>
              <a:t>Monday 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children will be prepared by their class teacher so they are equipped with a good knowledge of the technical vocabulary needed to identify and describe various aspects of grammar and punctuation marks.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Grammar, Punctuation and Spelling (Paper 1) </a:t>
            </a:r>
            <a:r>
              <a:rPr lang="en-US" dirty="0">
                <a:latin typeface="Arial" panose="020B0604020202020204" pitchFamily="34" charset="0"/>
                <a:cs typeface="Arial" panose="020B0604020202020204" pitchFamily="34" charset="0"/>
              </a:rPr>
              <a:t>focuses on the following areas:  </a:t>
            </a:r>
            <a:br>
              <a:rPr lang="en-US" dirty="0">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Grammatical terms/word classes;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Functions of sentences;</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Combining words, phrases and clauses;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Verb forms, tenses and consistency;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Punctuation;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Vocabulary;</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Standard English and formality.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Grammar, Punctuation and Spelling (Paper 1) requires </a:t>
            </a:r>
            <a:r>
              <a:rPr lang="en-US" dirty="0">
                <a:latin typeface="Arial" panose="020B0604020202020204" pitchFamily="34" charset="0"/>
                <a:cs typeface="Arial" panose="020B0604020202020204" pitchFamily="34" charset="0"/>
              </a:rPr>
              <a:t>a range of answer types such as circling missing capital letters, multiple choice questions, one-word answers, but </a:t>
            </a:r>
            <a:r>
              <a:rPr lang="en-US" b="1" dirty="0">
                <a:latin typeface="Arial" panose="020B0604020202020204" pitchFamily="34" charset="0"/>
                <a:cs typeface="Arial" panose="020B0604020202020204" pitchFamily="34" charset="0"/>
              </a:rPr>
              <a:t>does not require longer formal answers</a:t>
            </a:r>
            <a:r>
              <a:rPr lang="en-US"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307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 (Paper 1)</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4436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questions: </a:t>
            </a:r>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 xmlns:a16="http://schemas.microsoft.com/office/drawing/2014/main" id="{E1897D2A-9E2E-4A9D-9492-4A5A198E4F89}"/>
              </a:ext>
            </a:extLst>
          </p:cNvPr>
          <p:cNvPicPr>
            <a:picLocks noChangeAspect="1"/>
          </p:cNvPicPr>
          <p:nvPr/>
        </p:nvPicPr>
        <p:blipFill>
          <a:blip r:embed="rId2"/>
          <a:stretch>
            <a:fillRect/>
          </a:stretch>
        </p:blipFill>
        <p:spPr>
          <a:xfrm>
            <a:off x="255181" y="1424649"/>
            <a:ext cx="5336628" cy="2275479"/>
          </a:xfrm>
          <a:prstGeom prst="rect">
            <a:avLst/>
          </a:prstGeom>
          <a:effectLst>
            <a:outerShdw blurRad="50800" dist="38100" dir="2700000" algn="tl" rotWithShape="0">
              <a:prstClr val="black">
                <a:alpha val="40000"/>
              </a:prstClr>
            </a:outerShdw>
          </a:effectLst>
        </p:spPr>
      </p:pic>
      <p:pic>
        <p:nvPicPr>
          <p:cNvPr id="3" name="Picture 2">
            <a:extLst>
              <a:ext uri="{FF2B5EF4-FFF2-40B4-BE49-F238E27FC236}">
                <a16:creationId xmlns="" xmlns:a16="http://schemas.microsoft.com/office/drawing/2014/main" id="{E734D196-9712-42DD-8613-D6DA4EFF352E}"/>
              </a:ext>
            </a:extLst>
          </p:cNvPr>
          <p:cNvPicPr>
            <a:picLocks noChangeAspect="1"/>
          </p:cNvPicPr>
          <p:nvPr/>
        </p:nvPicPr>
        <p:blipFill>
          <a:blip r:embed="rId3"/>
          <a:stretch>
            <a:fillRect/>
          </a:stretch>
        </p:blipFill>
        <p:spPr>
          <a:xfrm>
            <a:off x="3741191" y="1856730"/>
            <a:ext cx="5286722" cy="1386198"/>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 xmlns:a16="http://schemas.microsoft.com/office/drawing/2014/main" id="{1825DAEE-9550-49B4-BBD6-E73043E02B69}"/>
              </a:ext>
            </a:extLst>
          </p:cNvPr>
          <p:cNvPicPr>
            <a:picLocks noChangeAspect="1"/>
          </p:cNvPicPr>
          <p:nvPr/>
        </p:nvPicPr>
        <p:blipFill>
          <a:blip r:embed="rId4"/>
          <a:stretch>
            <a:fillRect/>
          </a:stretch>
        </p:blipFill>
        <p:spPr>
          <a:xfrm>
            <a:off x="2158409" y="3795294"/>
            <a:ext cx="5071732" cy="250367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8851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Grammar, Punctuation and Spelling (Paper 1)</a:t>
            </a:r>
            <a:endParaRPr lang="en-GB" u="sng"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 xmlns:a16="http://schemas.microsoft.com/office/drawing/2014/main" id="{CFD9F339-B46B-4F66-8E5F-A2FD5B5EC465}"/>
              </a:ext>
            </a:extLst>
          </p:cNvPr>
          <p:cNvPicPr>
            <a:picLocks noChangeAspect="1"/>
          </p:cNvPicPr>
          <p:nvPr/>
        </p:nvPicPr>
        <p:blipFill>
          <a:blip r:embed="rId2"/>
          <a:stretch>
            <a:fillRect/>
          </a:stretch>
        </p:blipFill>
        <p:spPr>
          <a:xfrm>
            <a:off x="255181" y="1424649"/>
            <a:ext cx="8829825" cy="4955812"/>
          </a:xfrm>
          <a:prstGeom prst="rect">
            <a:avLst/>
          </a:prstGeom>
        </p:spPr>
      </p:pic>
      <p:sp>
        <p:nvSpPr>
          <p:cNvPr id="18" name="TextBox 17">
            <a:extLst>
              <a:ext uri="{FF2B5EF4-FFF2-40B4-BE49-F238E27FC236}">
                <a16:creationId xmlns="" xmlns:a16="http://schemas.microsoft.com/office/drawing/2014/main" id="{1A608C0C-4F19-4A87-8713-78A3463C8F76}"/>
              </a:ext>
            </a:extLst>
          </p:cNvPr>
          <p:cNvSpPr txBox="1"/>
          <p:nvPr/>
        </p:nvSpPr>
        <p:spPr>
          <a:xfrm>
            <a:off x="344453" y="1072701"/>
            <a:ext cx="854436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questions: </a:t>
            </a:r>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6879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14843</TotalTime>
  <Words>2436</Words>
  <Application>Microsoft Office PowerPoint</Application>
  <PresentationFormat>On-screen Show (4:3)</PresentationFormat>
  <Paragraphs>226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Sparky Teaching</dc:creator>
  <cp:lastModifiedBy>Mrs Redgrove</cp:lastModifiedBy>
  <cp:revision>476</cp:revision>
  <dcterms:created xsi:type="dcterms:W3CDTF">2018-09-08T23:27:11Z</dcterms:created>
  <dcterms:modified xsi:type="dcterms:W3CDTF">2019-01-25T16:03:58Z</dcterms:modified>
</cp:coreProperties>
</file>