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68" r:id="rId6"/>
    <p:sldMasterId id="2147483678" r:id="rId7"/>
  </p:sldMasterIdLst>
  <p:notesMasterIdLst>
    <p:notesMasterId r:id="rId19"/>
  </p:notesMasterIdLst>
  <p:sldIdLst>
    <p:sldId id="362" r:id="rId8"/>
    <p:sldId id="364" r:id="rId9"/>
    <p:sldId id="365" r:id="rId10"/>
    <p:sldId id="352" r:id="rId11"/>
    <p:sldId id="336" r:id="rId12"/>
    <p:sldId id="337" r:id="rId13"/>
    <p:sldId id="366" r:id="rId14"/>
    <p:sldId id="361" r:id="rId15"/>
    <p:sldId id="359" r:id="rId16"/>
    <p:sldId id="367" r:id="rId17"/>
    <p:sldId id="368" r:id="rId18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D9F"/>
    <a:srgbClr val="AA5139"/>
    <a:srgbClr val="E9BDB2"/>
    <a:srgbClr val="EE2651"/>
    <a:srgbClr val="FFD820"/>
    <a:srgbClr val="00AEEF"/>
    <a:srgbClr val="82C55B"/>
    <a:srgbClr val="1D3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72FB83-9F7C-4685-98BC-2BAA7DCE91D2}" v="1" dt="2021-01-27T14:59:09.2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2" autoAdjust="0"/>
    <p:restoredTop sz="94603" autoAdjust="0"/>
  </p:normalViewPr>
  <p:slideViewPr>
    <p:cSldViewPr snapToGrid="0">
      <p:cViewPr varScale="1">
        <p:scale>
          <a:sx n="98" d="100"/>
          <a:sy n="98" d="100"/>
        </p:scale>
        <p:origin x="1998" y="96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-263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76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anna Deverdie" userId="ab4ff5ea-5484-47da-8a8c-507f5e71e648" providerId="ADAL" clId="{AF72FB83-9F7C-4685-98BC-2BAA7DCE91D2}"/>
    <pc:docChg chg="modSld">
      <pc:chgData name="Loanna Deverdie" userId="ab4ff5ea-5484-47da-8a8c-507f5e71e648" providerId="ADAL" clId="{AF72FB83-9F7C-4685-98BC-2BAA7DCE91D2}" dt="2021-01-27T14:59:11.703" v="1" actId="108"/>
      <pc:docMkLst>
        <pc:docMk/>
      </pc:docMkLst>
      <pc:sldChg chg="modSp mod">
        <pc:chgData name="Loanna Deverdie" userId="ab4ff5ea-5484-47da-8a8c-507f5e71e648" providerId="ADAL" clId="{AF72FB83-9F7C-4685-98BC-2BAA7DCE91D2}" dt="2021-01-27T14:59:11.703" v="1" actId="108"/>
        <pc:sldMkLst>
          <pc:docMk/>
          <pc:sldMk cId="2443980434" sldId="361"/>
        </pc:sldMkLst>
        <pc:graphicFrameChg chg="mod modGraphic">
          <ac:chgData name="Loanna Deverdie" userId="ab4ff5ea-5484-47da-8a8c-507f5e71e648" providerId="ADAL" clId="{AF72FB83-9F7C-4685-98BC-2BAA7DCE91D2}" dt="2021-01-27T14:59:11.703" v="1" actId="108"/>
          <ac:graphicFrameMkLst>
            <pc:docMk/>
            <pc:sldMk cId="2443980434" sldId="361"/>
            <ac:graphicFrameMk id="2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3BEC3-5672-4008-ABCA-F10C945C4A14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6FE1B-D046-4EB8-BFC4-4863D543C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27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FE1B-D046-4EB8-BFC4-4863D543C7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12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AD3BB5-1608-49B2-ABA3-845D9940D9F0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90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9F32E0-6F20-4348-8ACE-18607C71A8C0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27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191783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36443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85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F9C6F65-B685-4146-84E5-2F241926D826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4023755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80A211-7885-C748-A653-8EE422C95684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2743389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5B15EC-C36A-154B-8098-B97EC5EA53A6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31380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32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2770877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5912FD8-9950-1E4D-821E-1A757CBD17EA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88173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336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299583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4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727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76D60C-603E-C646-A41A-D68629C8AE6E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191884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9066729-2D82-0040-A5DF-6FC460F5AC96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523833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4E99204-5AD2-2346-83ED-059DD4181CDC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222993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741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196445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0B337F4-18FA-414F-ABC6-6671EE497E78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2287538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839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538000"/>
            <a:ext cx="9650413" cy="1440000"/>
          </a:xfrm>
          <a:noFill/>
        </p:spPr>
        <p:txBody>
          <a:bodyPr lIns="0" bIns="0" anchor="b">
            <a:noAutofit/>
          </a:bodyPr>
          <a:lstStyle>
            <a:lvl1pPr algn="l"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4032000"/>
            <a:ext cx="9650412" cy="1080000"/>
          </a:xfrm>
          <a:noFill/>
        </p:spPr>
        <p:txBody>
          <a:bodyPr l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163" y="6923444"/>
            <a:ext cx="2405658" cy="216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7718" y="6876950"/>
            <a:ext cx="3608487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9718" y="6876950"/>
            <a:ext cx="468000" cy="216000"/>
          </a:xfrm>
        </p:spPr>
        <p:txBody>
          <a:bodyPr>
            <a:noAutofit/>
          </a:bodyPr>
          <a:lstStyle>
            <a:lvl1pPr>
              <a:defRPr>
                <a:solidFill>
                  <a:srgbClr val="8400C6">
                    <a:alpha val="0"/>
                  </a:srgbClr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9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" y="396000"/>
            <a:ext cx="1020161" cy="12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1113" y="6876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>
                <a:solidFill>
                  <a:srgbClr val="8400C6"/>
                </a:solidFill>
              </a:defRPr>
            </a:lvl1pPr>
          </a:lstStyle>
          <a:p>
            <a:pPr lvl="0" algn="r"/>
            <a:r>
              <a:rPr lang="en-GB" dirty="0">
                <a:solidFill>
                  <a:schemeClr val="bg1"/>
                </a:solidFill>
              </a:rPr>
              <a:t>The Duke of Edinburgh’s Award</a:t>
            </a:r>
          </a:p>
        </p:txBody>
      </p:sp>
    </p:spTree>
    <p:extLst>
      <p:ext uri="{BB962C8B-B14F-4D97-AF65-F5344CB8AC3E}">
        <p14:creationId xmlns:p14="http://schemas.microsoft.com/office/powerpoint/2010/main" val="3931747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536155"/>
            <a:ext cx="9650413" cy="1440000"/>
          </a:xfrm>
          <a:noFill/>
        </p:spPr>
        <p:txBody>
          <a:bodyPr lIns="0" bIns="0" anchor="b">
            <a:noAutofit/>
          </a:bodyPr>
          <a:lstStyle>
            <a:lvl1pPr>
              <a:lnSpc>
                <a:spcPct val="90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4032000"/>
            <a:ext cx="9650413" cy="1080000"/>
          </a:xfrm>
          <a:noFill/>
        </p:spPr>
        <p:txBody>
          <a:bodyPr l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51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7FA0C15-1AC7-DE4B-B585-6F5A83F4A16D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209645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C332040-871C-4D43-9C4E-32AF522077A6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2939923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4A190D5-7176-C54F-8874-A61C43E4B86A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2467485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DA7FAB4-6873-334A-9DE6-2803E1883DD4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86789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65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1014297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7BAB3BB-3E42-704E-8FB5-68789B107F00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198340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82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1029811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960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800" y="2484438"/>
            <a:ext cx="3960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32E459-6E63-2940-A9D9-84BA988CA145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25792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850" y="1817688"/>
            <a:ext cx="5148263" cy="5543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3" y="2484438"/>
            <a:ext cx="36000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45113" y="1817688"/>
            <a:ext cx="5149850" cy="5543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icon to add photo </a:t>
            </a:r>
            <a:br>
              <a:rPr lang="en-GB" dirty="0"/>
            </a:br>
            <a:r>
              <a:rPr lang="en-GB" dirty="0"/>
              <a:t>(will crop automatically to 154x143mm)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B50DB3C-5065-304F-83CF-D1FA05BCE3CC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70874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06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45113" y="3000468"/>
            <a:ext cx="7200000" cy="1559942"/>
          </a:xfrm>
        </p:spPr>
        <p:txBody>
          <a:bodyPr lIns="468000" tIns="360000" bIns="432000" anchor="ctr" anchorCtr="0"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defRPr sz="1300" b="1" cap="all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GB" dirty="0"/>
              <a:t>Level 1 (quote)</a:t>
            </a:r>
          </a:p>
          <a:p>
            <a:pPr lvl="1"/>
            <a:r>
              <a:rPr lang="en-GB" dirty="0"/>
              <a:t>Level 2 (quote source)</a:t>
            </a:r>
          </a:p>
        </p:txBody>
      </p:sp>
    </p:spTree>
    <p:extLst>
      <p:ext uri="{BB962C8B-B14F-4D97-AF65-F5344CB8AC3E}">
        <p14:creationId xmlns:p14="http://schemas.microsoft.com/office/powerpoint/2010/main" val="55364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3BB907D-1448-D248-8B10-75E4CBB399F2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68968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March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9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4A8BE04-8343-5E40-876E-CB5C57069F6D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105214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6" r:id="rId5"/>
    <p:sldLayoutId id="2147483653" r:id="rId6"/>
    <p:sldLayoutId id="2147483657" r:id="rId7"/>
    <p:sldLayoutId id="2147483654" r:id="rId8"/>
    <p:sldLayoutId id="2147483655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6" pos="124">
          <p15:clr>
            <a:srgbClr val="F26B43"/>
          </p15:clr>
        </p15:guide>
        <p15:guide id="7" pos="328">
          <p15:clr>
            <a:srgbClr val="F26B43"/>
          </p15:clr>
        </p15:guide>
        <p15:guide id="8" pos="6611">
          <p15:clr>
            <a:srgbClr val="F26B43"/>
          </p15:clr>
        </p15:guide>
        <p15:guide id="9" orient="horz" pos="4762">
          <p15:clr>
            <a:srgbClr val="F26B43"/>
          </p15:clr>
        </p15:guide>
        <p15:guide id="10" orient="horz" pos="4637">
          <p15:clr>
            <a:srgbClr val="F26B43"/>
          </p15:clr>
        </p15:guide>
        <p15:guide id="11" orient="horz" pos="1145">
          <p15:clr>
            <a:srgbClr val="F26B43"/>
          </p15:clr>
        </p15:guide>
        <p15:guide id="12" orient="horz" pos="4468">
          <p15:clr>
            <a:srgbClr val="F26B43"/>
          </p15:clr>
        </p15:guide>
        <p15:guide id="13" pos="623">
          <p15:clr>
            <a:srgbClr val="F26B43"/>
          </p15:clr>
        </p15:guide>
        <p15:guide id="14" pos="6407">
          <p15:clr>
            <a:srgbClr val="F26B43"/>
          </p15:clr>
        </p15:guide>
        <p15:guide id="15" orient="horz" pos="1565">
          <p15:clr>
            <a:srgbClr val="F26B43"/>
          </p15:clr>
        </p15:guide>
        <p15:guide id="16" pos="5646">
          <p15:clr>
            <a:srgbClr val="F26B43"/>
          </p15:clr>
        </p15:guide>
        <p15:guide id="17" orient="horz" pos="4127">
          <p15:clr>
            <a:srgbClr val="F26B43"/>
          </p15:clr>
        </p15:guide>
        <p15:guide id="18" pos="61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B9B82FF-0A98-E94A-BF45-AEEB3F802866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35424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1113" y="687695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23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/>
              <a:t>Update footer details using Insert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4A343F20-7B53-6541-9E8D-9EAC8D7D9B18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417603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2484438"/>
            <a:ext cx="8713787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013" y="6876950"/>
            <a:ext cx="43561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Update footer details using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700" y="6876950"/>
            <a:ext cx="468313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FD28B870-EEFD-41FE-9A4E-B1C66D2214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63813" y="0"/>
            <a:ext cx="1728000" cy="1619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80" y="208800"/>
            <a:ext cx="789465" cy="117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BE5193-5AC0-9E45-96AA-59FCDCDB9BE9}"/>
              </a:ext>
            </a:extLst>
          </p:cNvPr>
          <p:cNvSpPr txBox="1"/>
          <p:nvPr userDrawn="1"/>
        </p:nvSpPr>
        <p:spPr>
          <a:xfrm>
            <a:off x="9164940" y="694525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F183052-4F7E-244D-92FD-09666DCDE900}"/>
              </a:ext>
            </a:extLst>
          </p:cNvPr>
          <p:cNvSpPr txBox="1">
            <a:spLocks/>
          </p:cNvSpPr>
          <p:nvPr userDrawn="1"/>
        </p:nvSpPr>
        <p:spPr>
          <a:xfrm>
            <a:off x="567506" y="511791"/>
            <a:ext cx="898853" cy="3118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i="0" baseline="0" dirty="0">
                <a:solidFill>
                  <a:schemeClr val="accent1"/>
                </a:solidFill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40613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3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1007943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020">
          <p15:clr>
            <a:srgbClr val="F26B43"/>
          </p15:clr>
        </p15:guide>
        <p15:guide id="4" pos="124">
          <p15:clr>
            <a:srgbClr val="F26B43"/>
          </p15:clr>
        </p15:guide>
        <p15:guide id="5" pos="328">
          <p15:clr>
            <a:srgbClr val="F26B43"/>
          </p15:clr>
        </p15:guide>
        <p15:guide id="6" pos="6611">
          <p15:clr>
            <a:srgbClr val="F26B43"/>
          </p15:clr>
        </p15:guide>
        <p15:guide id="7" orient="horz" pos="4762">
          <p15:clr>
            <a:srgbClr val="F26B43"/>
          </p15:clr>
        </p15:guide>
        <p15:guide id="8" orient="horz" pos="4637">
          <p15:clr>
            <a:srgbClr val="F26B43"/>
          </p15:clr>
        </p15:guide>
        <p15:guide id="9" orient="horz" pos="1145">
          <p15:clr>
            <a:srgbClr val="F26B43"/>
          </p15:clr>
        </p15:guide>
        <p15:guide id="10" orient="horz" pos="4468">
          <p15:clr>
            <a:srgbClr val="F26B43"/>
          </p15:clr>
        </p15:guide>
        <p15:guide id="11" pos="623">
          <p15:clr>
            <a:srgbClr val="F26B43"/>
          </p15:clr>
        </p15:guide>
        <p15:guide id="12" pos="6407">
          <p15:clr>
            <a:srgbClr val="F26B43"/>
          </p15:clr>
        </p15:guide>
        <p15:guide id="13" orient="horz" pos="1565">
          <p15:clr>
            <a:srgbClr val="F26B43"/>
          </p15:clr>
        </p15:guide>
        <p15:guide id="14" pos="5646">
          <p15:clr>
            <a:srgbClr val="F26B43"/>
          </p15:clr>
        </p15:guide>
        <p15:guide id="15" orient="horz" pos="4127">
          <p15:clr>
            <a:srgbClr val="F26B43"/>
          </p15:clr>
        </p15:guide>
        <p15:guide id="16" pos="61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sz="4800" dirty="0">
                <a:ln>
                  <a:solidFill>
                    <a:schemeClr val="bg1"/>
                  </a:solidFill>
                </a:ln>
              </a:rPr>
              <a:t>Step 1: Logging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21" y="2768686"/>
            <a:ext cx="4447055" cy="4485554"/>
          </a:xfrm>
        </p:spPr>
        <p:txBody>
          <a:bodyPr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Username: </a:t>
            </a:r>
            <a:r>
              <a:rPr lang="en-GB" sz="2000" dirty="0">
                <a:solidFill>
                  <a:schemeClr val="tx1"/>
                </a:solidFill>
              </a:rPr>
              <a:t>For most people it will be your first name and last name e.g. Olivia Barker would be </a:t>
            </a:r>
            <a:r>
              <a:rPr lang="en-GB" sz="2000" dirty="0" err="1">
                <a:solidFill>
                  <a:schemeClr val="tx1"/>
                </a:solidFill>
              </a:rPr>
              <a:t>oliviabarker</a:t>
            </a:r>
            <a:r>
              <a:rPr lang="en-GB" sz="2000" dirty="0">
                <a:solidFill>
                  <a:schemeClr val="tx1"/>
                </a:solidFill>
              </a:rPr>
              <a:t>. For some of you your username may have a number at the end of it.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Password: </a:t>
            </a:r>
            <a:r>
              <a:rPr lang="en-GB" sz="2000" dirty="0">
                <a:solidFill>
                  <a:schemeClr val="tx1"/>
                </a:solidFill>
              </a:rPr>
              <a:t>Date of birth in the following format: DDMMYYYY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(12/01/1995 = 12011995).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You will be asked to change your password when you log in and fill in your details.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721" y="2063792"/>
            <a:ext cx="10032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>
                <a:cs typeface="Calibri" pitchFamily="34" charset="0"/>
              </a:rPr>
              <a:t>Log on to your </a:t>
            </a:r>
            <a:r>
              <a:rPr lang="en-GB" altLang="en-US" sz="2400" dirty="0" err="1">
                <a:cs typeface="Calibri" pitchFamily="34" charset="0"/>
              </a:rPr>
              <a:t>eDofE</a:t>
            </a:r>
            <a:r>
              <a:rPr lang="en-GB" altLang="en-US" sz="2400" dirty="0">
                <a:cs typeface="Calibri" pitchFamily="34" charset="0"/>
              </a:rPr>
              <a:t> account: </a:t>
            </a:r>
            <a:r>
              <a:rPr lang="en-GB" altLang="en-US" sz="2400" b="1" dirty="0">
                <a:solidFill>
                  <a:srgbClr val="0082D1"/>
                </a:solidFill>
                <a:cs typeface="Calibri" pitchFamily="34" charset="0"/>
              </a:rPr>
              <a:t>www.edofe.org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3"/>
          <a:stretch>
            <a:fillRect/>
          </a:stretch>
        </p:blipFill>
        <p:spPr bwMode="auto">
          <a:xfrm>
            <a:off x="4919310" y="3431665"/>
            <a:ext cx="5512782" cy="292613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6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AD47-2156-4770-9538-1771D502F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sz="2400" dirty="0"/>
              <a:t>https://www.dofe.org/dofewithadifference/activities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00A51-58B5-4A54-AE9B-7C4206C0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310BA-CBC5-4355-A6C3-EB3339ED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F38B54-B963-48AB-84FF-33CB4C100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2" t="11898" r="23120" b="3913"/>
          <a:stretch/>
        </p:blipFill>
        <p:spPr>
          <a:xfrm>
            <a:off x="1371601" y="1813669"/>
            <a:ext cx="7110919" cy="50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0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68E32-BED7-47C7-BCA0-84576B68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65DB9-CAA0-4E29-95C4-CD6947989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Email:   </a:t>
            </a:r>
            <a:r>
              <a:rPr lang="en-GB" sz="2400" dirty="0" err="1"/>
              <a:t>jparkinson@garstangcommunityacademy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Via </a:t>
            </a:r>
            <a:r>
              <a:rPr lang="en-GB" sz="2400" dirty="0" err="1"/>
              <a:t>edofe</a:t>
            </a:r>
            <a:r>
              <a:rPr lang="en-GB" sz="2400" dirty="0"/>
              <a:t> on-line account:   Click Communications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Link on GCA Website:  Curriculum – Extra Curriculum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E83E8-FD28-468F-A7C5-49EB75D2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 footer details using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1191D-AE30-4AD5-97F0-0EEA1421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870-EEFD-41FE-9A4E-B1C66D2214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81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8FE66D-A10A-4D34-8F6A-4AAFE232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83D639-FE8B-4D7D-8A69-DA691D04CABA}"/>
              </a:ext>
            </a:extLst>
          </p:cNvPr>
          <p:cNvSpPr txBox="1">
            <a:spLocks/>
          </p:cNvSpPr>
          <p:nvPr/>
        </p:nvSpPr>
        <p:spPr>
          <a:xfrm>
            <a:off x="152400" y="7437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n>
                  <a:solidFill>
                    <a:schemeClr val="bg1"/>
                  </a:solidFill>
                </a:ln>
              </a:rPr>
              <a:t>Step 2: Basic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45CAE9-B02C-49D4-B647-A8BBB4B72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02" t="7350" r="28059" b="18055"/>
          <a:stretch/>
        </p:blipFill>
        <p:spPr>
          <a:xfrm>
            <a:off x="2508431" y="1867459"/>
            <a:ext cx="5834131" cy="54567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095794-3A91-4753-9317-1EFC221E6AFC}"/>
              </a:ext>
            </a:extLst>
          </p:cNvPr>
          <p:cNvSpPr txBox="1"/>
          <p:nvPr/>
        </p:nvSpPr>
        <p:spPr>
          <a:xfrm>
            <a:off x="8896809" y="2433053"/>
            <a:ext cx="1365160" cy="1246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You only need to fill out the boxes with</a:t>
            </a:r>
            <a:br>
              <a:rPr lang="en-GB" sz="1500" dirty="0"/>
            </a:br>
            <a:r>
              <a:rPr lang="en-GB" sz="1500" b="1" dirty="0">
                <a:solidFill>
                  <a:srgbClr val="FF0000"/>
                </a:solidFill>
              </a:rPr>
              <a:t>red 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0534F-C88E-4816-AA42-310F7545EBDE}"/>
              </a:ext>
            </a:extLst>
          </p:cNvPr>
          <p:cNvSpPr txBox="1"/>
          <p:nvPr/>
        </p:nvSpPr>
        <p:spPr>
          <a:xfrm>
            <a:off x="8342562" y="5908177"/>
            <a:ext cx="1906072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Use your school </a:t>
            </a:r>
            <a:br>
              <a:rPr lang="en-GB" sz="1500" dirty="0"/>
            </a:br>
            <a:r>
              <a:rPr lang="en-GB" sz="1500" dirty="0"/>
              <a:t>e-mail address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1E604B-17E2-457C-B768-721EC8F67E45}"/>
              </a:ext>
            </a:extLst>
          </p:cNvPr>
          <p:cNvCxnSpPr/>
          <p:nvPr/>
        </p:nvCxnSpPr>
        <p:spPr>
          <a:xfrm flipH="1">
            <a:off x="7132307" y="6496226"/>
            <a:ext cx="1133343" cy="5666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2AA2EA-9A46-4E69-B81A-D0FA5DBE9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59" y="2006498"/>
            <a:ext cx="1536671" cy="4067175"/>
          </a:xfrm>
        </p:spPr>
        <p:txBody>
          <a:bodyPr/>
          <a:lstStyle/>
          <a:p>
            <a:pPr algn="ctr"/>
            <a:r>
              <a:rPr lang="en-GB" dirty="0"/>
              <a:t>Once you have logged in you will be asked to complete some basic information.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Complete all the details. Remember that the email address you provide should be your </a:t>
            </a:r>
            <a:r>
              <a:rPr lang="en-GB" b="1" dirty="0"/>
              <a:t>school</a:t>
            </a:r>
            <a:r>
              <a:rPr lang="en-GB" dirty="0"/>
              <a:t> </a:t>
            </a:r>
            <a:r>
              <a:rPr lang="en-GB" b="1" dirty="0"/>
              <a:t>email address.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83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8FE66D-A10A-4D34-8F6A-4AAFE232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83D639-FE8B-4D7D-8A69-DA691D04CABA}"/>
              </a:ext>
            </a:extLst>
          </p:cNvPr>
          <p:cNvSpPr txBox="1">
            <a:spLocks/>
          </p:cNvSpPr>
          <p:nvPr/>
        </p:nvSpPr>
        <p:spPr>
          <a:xfrm>
            <a:off x="152400" y="7437"/>
            <a:ext cx="8963813" cy="1619250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360000" rtlCol="0" anchor="b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n>
                  <a:solidFill>
                    <a:schemeClr val="bg1"/>
                  </a:solidFill>
                </a:ln>
              </a:rPr>
              <a:t>Step 2: Basic info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376F39-9A31-4411-90C5-56E8B8813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8" t="7703" r="27960" b="7438"/>
          <a:stretch/>
        </p:blipFill>
        <p:spPr>
          <a:xfrm>
            <a:off x="2788280" y="1883625"/>
            <a:ext cx="5307758" cy="55616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AE9842-E49A-4730-9C7B-55F0C6385E1E}"/>
              </a:ext>
            </a:extLst>
          </p:cNvPr>
          <p:cNvSpPr txBox="1"/>
          <p:nvPr/>
        </p:nvSpPr>
        <p:spPr>
          <a:xfrm>
            <a:off x="941450" y="3676820"/>
            <a:ext cx="1868973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This is for password recovery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3730EA-DE81-4600-9C05-2207942BDDE6}"/>
              </a:ext>
            </a:extLst>
          </p:cNvPr>
          <p:cNvCxnSpPr>
            <a:cxnSpLocks/>
          </p:cNvCxnSpPr>
          <p:nvPr/>
        </p:nvCxnSpPr>
        <p:spPr>
          <a:xfrm>
            <a:off x="2235302" y="4190856"/>
            <a:ext cx="831163" cy="8437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9B20E6B-255B-441F-96E4-D209A59EA19B}"/>
              </a:ext>
            </a:extLst>
          </p:cNvPr>
          <p:cNvSpPr txBox="1"/>
          <p:nvPr/>
        </p:nvSpPr>
        <p:spPr>
          <a:xfrm>
            <a:off x="674026" y="5089952"/>
            <a:ext cx="1493511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This is where you change the password given to you at the start (You Date of Birth)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358CEC-93C6-4F14-A36F-FF69D78CF876}"/>
              </a:ext>
            </a:extLst>
          </p:cNvPr>
          <p:cNvCxnSpPr>
            <a:cxnSpLocks/>
          </p:cNvCxnSpPr>
          <p:nvPr/>
        </p:nvCxnSpPr>
        <p:spPr>
          <a:xfrm>
            <a:off x="2235302" y="6075056"/>
            <a:ext cx="662788" cy="5370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7137470-AFA1-425D-916E-345C4998EE3C}"/>
              </a:ext>
            </a:extLst>
          </p:cNvPr>
          <p:cNvSpPr txBox="1"/>
          <p:nvPr/>
        </p:nvSpPr>
        <p:spPr>
          <a:xfrm>
            <a:off x="8183705" y="5489489"/>
            <a:ext cx="2187095" cy="1708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Your password needs to have:</a:t>
            </a:r>
          </a:p>
          <a:p>
            <a:pPr marL="285750" indent="-285750">
              <a:buFontTx/>
              <a:buChar char="-"/>
            </a:pPr>
            <a:r>
              <a:rPr lang="en-GB" sz="1500" dirty="0"/>
              <a:t>1 capital letter</a:t>
            </a:r>
          </a:p>
          <a:p>
            <a:pPr marL="285750" indent="-285750">
              <a:buFontTx/>
              <a:buChar char="-"/>
            </a:pPr>
            <a:r>
              <a:rPr lang="en-GB" sz="1500" dirty="0"/>
              <a:t>1 lowercase letter</a:t>
            </a:r>
          </a:p>
          <a:p>
            <a:pPr marL="285750" indent="-285750">
              <a:buFontTx/>
              <a:buChar char="-"/>
            </a:pPr>
            <a:r>
              <a:rPr lang="en-GB" sz="1500" dirty="0"/>
              <a:t>1 number</a:t>
            </a:r>
          </a:p>
          <a:p>
            <a:pPr marL="285750" indent="-285750">
              <a:buFontTx/>
              <a:buChar char="-"/>
            </a:pPr>
            <a:r>
              <a:rPr lang="en-GB" sz="1500" dirty="0"/>
              <a:t>6 or more characters long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080C25-C97D-4F4F-A9B0-0063D33C6502}"/>
              </a:ext>
            </a:extLst>
          </p:cNvPr>
          <p:cNvCxnSpPr>
            <a:cxnSpLocks/>
          </p:cNvCxnSpPr>
          <p:nvPr/>
        </p:nvCxnSpPr>
        <p:spPr>
          <a:xfrm flipH="1">
            <a:off x="7033098" y="6343569"/>
            <a:ext cx="1313234" cy="650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12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04" y="2801930"/>
            <a:ext cx="6010589" cy="338095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0" dirty="0" err="1">
                <a:ln>
                  <a:solidFill>
                    <a:schemeClr val="bg1"/>
                  </a:solidFill>
                </a:ln>
              </a:rPr>
              <a:t>eDofE</a:t>
            </a:r>
            <a:r>
              <a:rPr lang="en-GB" sz="4800" b="0" dirty="0">
                <a:ln>
                  <a:solidFill>
                    <a:schemeClr val="bg1"/>
                  </a:solidFill>
                </a:ln>
              </a:rPr>
              <a:t> Bronze</a:t>
            </a:r>
            <a:endParaRPr lang="en-GB" sz="4800" b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D52113D-E7B8-864C-8C02-159534E0FA49}"/>
              </a:ext>
            </a:extLst>
          </p:cNvPr>
          <p:cNvSpPr txBox="1">
            <a:spLocks/>
          </p:cNvSpPr>
          <p:nvPr/>
        </p:nvSpPr>
        <p:spPr>
          <a:xfrm>
            <a:off x="633474" y="1942760"/>
            <a:ext cx="9373548" cy="12216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bg2">
                    <a:lumMod val="25000"/>
                  </a:schemeClr>
                </a:solidFill>
              </a:rPr>
              <a:t>Logging your </a:t>
            </a:r>
            <a:r>
              <a:rPr lang="en-GB" sz="3600" b="1" dirty="0" err="1">
                <a:solidFill>
                  <a:schemeClr val="bg2">
                    <a:lumMod val="25000"/>
                  </a:schemeClr>
                </a:solidFill>
              </a:rPr>
              <a:t>DofE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</a:rPr>
              <a:t> Award</a:t>
            </a:r>
            <a:endParaRPr lang="en-GB" sz="3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88614" y="6439741"/>
            <a:ext cx="10105248" cy="15478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1007943" rtl="0" eaLnBrk="1" latinLnBrk="0" hangingPunct="1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2400" dirty="0"/>
              <a:t>You must keep a log of what you are doing for your Award and </a:t>
            </a:r>
            <a:br>
              <a:rPr lang="en-GB" altLang="en-US" sz="2400" dirty="0"/>
            </a:br>
            <a:r>
              <a:rPr lang="en-GB" altLang="en-US" sz="2400" dirty="0"/>
              <a:t>include an Assessor Report at the end. </a:t>
            </a:r>
          </a:p>
        </p:txBody>
      </p:sp>
    </p:spTree>
    <p:extLst>
      <p:ext uri="{BB962C8B-B14F-4D97-AF65-F5344CB8AC3E}">
        <p14:creationId xmlns:p14="http://schemas.microsoft.com/office/powerpoint/2010/main" val="332116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ln>
                  <a:solidFill>
                    <a:schemeClr val="bg1"/>
                  </a:solidFill>
                </a:ln>
              </a:rPr>
              <a:t>Step 3: Timescales</a:t>
            </a:r>
            <a:endParaRPr lang="en-GB" altLang="en-US" sz="4800" dirty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3"/>
          <a:stretch/>
        </p:blipFill>
        <p:spPr bwMode="auto">
          <a:xfrm>
            <a:off x="932303" y="2885147"/>
            <a:ext cx="8827205" cy="403121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3012" y="2101174"/>
            <a:ext cx="10188779" cy="126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GB" altLang="en-US" sz="3200" b="1" kern="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You need to select your timescales for each section.</a:t>
            </a:r>
            <a:br>
              <a:rPr lang="en-GB" altLang="en-US" sz="3200" b="1" kern="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GB" altLang="en-US" sz="3200" b="1" kern="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F50F9-5D9D-407E-9924-EA3899403C8E}"/>
              </a:ext>
            </a:extLst>
          </p:cNvPr>
          <p:cNvSpPr txBox="1"/>
          <p:nvPr/>
        </p:nvSpPr>
        <p:spPr>
          <a:xfrm>
            <a:off x="7571678" y="4371278"/>
            <a:ext cx="1773044" cy="12665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r>
              <a:rPr lang="en-GB" dirty="0"/>
              <a:t>You will be doing your </a:t>
            </a:r>
            <a:r>
              <a:rPr lang="en-GB" b="1" dirty="0"/>
              <a:t>Skill for 6 months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67F1B4-FFA6-4025-989F-6081E0878B97}"/>
              </a:ext>
            </a:extLst>
          </p:cNvPr>
          <p:cNvSpPr/>
          <p:nvPr/>
        </p:nvSpPr>
        <p:spPr>
          <a:xfrm>
            <a:off x="4092498" y="5040351"/>
            <a:ext cx="2308302" cy="524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01C824-3205-419F-8D56-48003BEF6013}"/>
              </a:ext>
            </a:extLst>
          </p:cNvPr>
          <p:cNvCxnSpPr/>
          <p:nvPr/>
        </p:nvCxnSpPr>
        <p:spPr>
          <a:xfrm flipH="1">
            <a:off x="6400800" y="5156108"/>
            <a:ext cx="1170878" cy="849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2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ln>
                  <a:solidFill>
                    <a:schemeClr val="bg1"/>
                  </a:solidFill>
                </a:ln>
              </a:rPr>
              <a:t>Step 4: Programme Planners</a:t>
            </a:r>
            <a:endParaRPr lang="en-GB" altLang="en-US" sz="4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754" y="1984864"/>
            <a:ext cx="10272308" cy="2063161"/>
          </a:xfrm>
        </p:spPr>
        <p:txBody>
          <a:bodyPr/>
          <a:lstStyle/>
          <a:p>
            <a:pPr algn="ctr"/>
            <a:r>
              <a:rPr lang="en-GB" altLang="en-US" sz="2700" b="1" dirty="0">
                <a:latin typeface="Calibri" pitchFamily="34" charset="0"/>
                <a:cs typeface="Calibri" pitchFamily="34" charset="0"/>
              </a:rPr>
              <a:t>Fill in the ‘Programme planner’ for each section on your account</a:t>
            </a:r>
          </a:p>
          <a:p>
            <a:endParaRPr lang="en-GB" altLang="en-US" sz="2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F956586-4505-4750-BA66-1F971EEE5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78" y="3417708"/>
            <a:ext cx="4566395" cy="206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altLang="en-US" sz="2400" kern="0" dirty="0">
                <a:latin typeface="Calibri" pitchFamily="34" charset="0"/>
                <a:cs typeface="Calibri" pitchFamily="34" charset="0"/>
              </a:rPr>
              <a:t>Click on the ‘speedometer’ icon to fill in the programme planner for each section</a:t>
            </a:r>
            <a:endParaRPr lang="en-GB" altLang="en-US" sz="2400" i="1" kern="0" dirty="0">
              <a:solidFill>
                <a:srgbClr val="0082D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056F5-C649-444C-AE30-C0C678245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" r="40103" b="37262"/>
          <a:stretch/>
        </p:blipFill>
        <p:spPr bwMode="auto">
          <a:xfrm>
            <a:off x="5172197" y="3417708"/>
            <a:ext cx="4956570" cy="265057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3E0653-728C-44BF-8728-F38156EB16A9}"/>
              </a:ext>
            </a:extLst>
          </p:cNvPr>
          <p:cNvSpPr/>
          <p:nvPr/>
        </p:nvSpPr>
        <p:spPr>
          <a:xfrm>
            <a:off x="528319" y="4841554"/>
            <a:ext cx="4445853" cy="2347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have included the text you need to write on the next few slides.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Make sure you click on the speedometers in the correct order.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You only need to fill in the boxes which have a red *</a:t>
            </a:r>
          </a:p>
        </p:txBody>
      </p:sp>
    </p:spTree>
    <p:extLst>
      <p:ext uri="{BB962C8B-B14F-4D97-AF65-F5344CB8AC3E}">
        <p14:creationId xmlns:p14="http://schemas.microsoft.com/office/powerpoint/2010/main" val="3762725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47083" y="4576860"/>
            <a:ext cx="6840341" cy="9057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r>
              <a:rPr lang="en-GB" dirty="0"/>
              <a:t>.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93040" y="1826774"/>
            <a:ext cx="10292080" cy="82146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540000" tIns="0" rIns="0" bIns="36000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0" dirty="0">
                <a:ln>
                  <a:solidFill>
                    <a:schemeClr val="bg1"/>
                  </a:solidFill>
                </a:ln>
              </a:rPr>
              <a:t>Volunteering Section</a:t>
            </a:r>
            <a:endParaRPr lang="en-GB" altLang="en-US" sz="4800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52804"/>
              </p:ext>
            </p:extLst>
          </p:nvPr>
        </p:nvGraphicFramePr>
        <p:xfrm>
          <a:off x="382984" y="2848286"/>
          <a:ext cx="9912191" cy="3983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5631">
                  <a:extLst>
                    <a:ext uri="{9D8B030D-6E8A-4147-A177-3AD203B41FA5}">
                      <a16:colId xmlns:a16="http://schemas.microsoft.com/office/drawing/2014/main" val="2730790064"/>
                    </a:ext>
                  </a:extLst>
                </a:gridCol>
                <a:gridCol w="6766560">
                  <a:extLst>
                    <a:ext uri="{9D8B030D-6E8A-4147-A177-3AD203B41FA5}">
                      <a16:colId xmlns:a16="http://schemas.microsoft.com/office/drawing/2014/main" val="3282397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Start 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07/09/2020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45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Type/category of activity: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Community Action Raising Awareness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320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Detailed activity chosen: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Peer influence, substance use and drugs, respectful relationships, healthy lifestyle, intimate relationships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61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Where are you going</a:t>
                      </a:r>
                      <a:r>
                        <a:rPr lang="en-GB" baseline="0" dirty="0"/>
                        <a:t> to do it?: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Garstang Community Academy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063739"/>
                  </a:ext>
                </a:extLst>
              </a:tr>
              <a:tr h="774728">
                <a:tc>
                  <a:txBody>
                    <a:bodyPr/>
                    <a:lstStyle/>
                    <a:p>
                      <a:r>
                        <a:rPr lang="en-GB" dirty="0"/>
                        <a:t>What are your goals?:</a:t>
                      </a:r>
                    </a:p>
                    <a:p>
                      <a:r>
                        <a:rPr lang="en-GB" dirty="0"/>
                        <a:t>What do you want to achieve?: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learn awareness of issues impacting young people in today’s society, and campaign to raise awareness in school and the local community.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354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Assessors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Mrs. Parkinson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79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Assessor’s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DofE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18593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2983" y="7046670"/>
            <a:ext cx="9912191" cy="410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SELECT SUBMIT FOR APPROVAL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01397E4-4DB0-4EDF-94A6-55123A15F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3813" cy="1619250"/>
          </a:xfrm>
        </p:spPr>
        <p:txBody>
          <a:bodyPr/>
          <a:lstStyle/>
          <a:p>
            <a:r>
              <a:rPr lang="en-GB" sz="4800" dirty="0">
                <a:ln>
                  <a:solidFill>
                    <a:schemeClr val="bg1"/>
                  </a:solidFill>
                </a:ln>
              </a:rPr>
              <a:t>Step 4: Programme Planners</a:t>
            </a: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2803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51135" y="5524382"/>
            <a:ext cx="6025068" cy="9057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endParaRPr lang="en-GB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93040" y="1826774"/>
            <a:ext cx="10292080" cy="821461"/>
          </a:xfrm>
          <a:prstGeom prst="rect">
            <a:avLst/>
          </a:prstGeom>
          <a:solidFill>
            <a:srgbClr val="3551B1"/>
          </a:solidFill>
        </p:spPr>
        <p:txBody>
          <a:bodyPr vert="horz" lIns="540000" tIns="0" rIns="0" bIns="36000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0" dirty="0">
                <a:ln>
                  <a:solidFill>
                    <a:schemeClr val="bg1"/>
                  </a:solidFill>
                </a:ln>
              </a:rPr>
              <a:t>Skills Section</a:t>
            </a:r>
            <a:endParaRPr lang="en-GB" altLang="en-US" sz="4800" b="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121930"/>
              </p:ext>
            </p:extLst>
          </p:nvPr>
        </p:nvGraphicFramePr>
        <p:xfrm>
          <a:off x="382984" y="2865897"/>
          <a:ext cx="9912191" cy="3663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5631">
                  <a:extLst>
                    <a:ext uri="{9D8B030D-6E8A-4147-A177-3AD203B41FA5}">
                      <a16:colId xmlns:a16="http://schemas.microsoft.com/office/drawing/2014/main" val="1770235347"/>
                    </a:ext>
                  </a:extLst>
                </a:gridCol>
                <a:gridCol w="6766560">
                  <a:extLst>
                    <a:ext uri="{9D8B030D-6E8A-4147-A177-3AD203B41FA5}">
                      <a16:colId xmlns:a16="http://schemas.microsoft.com/office/drawing/2014/main" val="578115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Start 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07/09/2020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8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Type/category of activity: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03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Detailed activity chosen: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Computing and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00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Where are you going</a:t>
                      </a:r>
                      <a:r>
                        <a:rPr lang="en-GB" baseline="0" dirty="0"/>
                        <a:t> to do it?: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84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Rhyddings</a:t>
                      </a:r>
                      <a:r>
                        <a:rPr lang="en-GB" sz="1984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Business and Enterprise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59906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GB" dirty="0"/>
                        <a:t>What are your goals?:</a:t>
                      </a:r>
                    </a:p>
                    <a:p>
                      <a:r>
                        <a:rPr lang="en-GB" dirty="0"/>
                        <a:t>What do you want to achieve?: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1007943">
                        <a:lnSpc>
                          <a:spcPct val="110000"/>
                        </a:lnSpc>
                      </a:pPr>
                      <a:r>
                        <a:rPr lang="en-GB" dirty="0"/>
                        <a:t>Learn at Computing and improve IT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95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Assessors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Nick Blanchflower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196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Assessor’s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363186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382984" y="6711390"/>
            <a:ext cx="9912191" cy="410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SELECT SUBMIT FOR APPROVAL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5153789-31B1-4834-8F76-EC633055C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3813" cy="1619250"/>
          </a:xfrm>
        </p:spPr>
        <p:txBody>
          <a:bodyPr/>
          <a:lstStyle/>
          <a:p>
            <a:r>
              <a:rPr lang="en-GB" sz="4800" dirty="0">
                <a:ln>
                  <a:solidFill>
                    <a:schemeClr val="bg1"/>
                  </a:solidFill>
                </a:ln>
              </a:rPr>
              <a:t>Step 4: Programme Planners</a:t>
            </a: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4398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03434" y="5549531"/>
            <a:ext cx="6025068" cy="9057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07943">
              <a:lnSpc>
                <a:spcPct val="110000"/>
              </a:lnSpc>
            </a:pPr>
            <a:endParaRPr lang="en-GB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93040" y="1815623"/>
            <a:ext cx="10292080" cy="821461"/>
          </a:xfrm>
          <a:prstGeom prst="rect">
            <a:avLst/>
          </a:prstGeom>
          <a:solidFill>
            <a:srgbClr val="FFC000"/>
          </a:solidFill>
        </p:spPr>
        <p:txBody>
          <a:bodyPr vert="horz" lIns="540000" tIns="0" rIns="0" bIns="36000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0" dirty="0">
                <a:ln>
                  <a:solidFill>
                    <a:schemeClr val="bg1"/>
                  </a:solidFill>
                </a:ln>
              </a:rPr>
              <a:t>Physical Section</a:t>
            </a:r>
            <a:endParaRPr lang="en-GB" altLang="en-US" sz="4800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131842"/>
              </p:ext>
            </p:extLst>
          </p:nvPr>
        </p:nvGraphicFramePr>
        <p:xfrm>
          <a:off x="382984" y="2855759"/>
          <a:ext cx="9912191" cy="3663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5631">
                  <a:extLst>
                    <a:ext uri="{9D8B030D-6E8A-4147-A177-3AD203B41FA5}">
                      <a16:colId xmlns:a16="http://schemas.microsoft.com/office/drawing/2014/main" val="1770235347"/>
                    </a:ext>
                  </a:extLst>
                </a:gridCol>
                <a:gridCol w="6766560">
                  <a:extLst>
                    <a:ext uri="{9D8B030D-6E8A-4147-A177-3AD203B41FA5}">
                      <a16:colId xmlns:a16="http://schemas.microsoft.com/office/drawing/2014/main" val="578115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Start 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7/9/2020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8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Type/category of activity: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Fitness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03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Detailed activity chosen: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Various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00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Where are you going</a:t>
                      </a:r>
                      <a:r>
                        <a:rPr lang="en-GB" baseline="0" dirty="0"/>
                        <a:t> to do it?: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1007943">
                        <a:lnSpc>
                          <a:spcPct val="110000"/>
                        </a:lnSpc>
                      </a:pPr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59906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GB" dirty="0"/>
                        <a:t>What are your goals?:</a:t>
                      </a:r>
                    </a:p>
                    <a:p>
                      <a:r>
                        <a:rPr lang="en-GB" dirty="0"/>
                        <a:t>What do you want to achieve?: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1007943">
                        <a:lnSpc>
                          <a:spcPct val="110000"/>
                        </a:lnSpc>
                      </a:pPr>
                      <a:r>
                        <a:rPr lang="en-GB" dirty="0"/>
                        <a:t>Taking part in different activities including yoga, walking, running, cycling,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95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Assessors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Kirsty Garner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196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Assessor’s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DofE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363186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382983" y="6802830"/>
            <a:ext cx="9912191" cy="410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SELECT SUBMIT FOR APPROVAL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9993082-F9F2-4293-94A6-CC268381F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3813" cy="1619250"/>
          </a:xfrm>
        </p:spPr>
        <p:txBody>
          <a:bodyPr/>
          <a:lstStyle/>
          <a:p>
            <a:r>
              <a:rPr lang="en-GB" sz="4800" dirty="0">
                <a:ln>
                  <a:solidFill>
                    <a:schemeClr val="bg1"/>
                  </a:solidFill>
                </a:ln>
              </a:rPr>
              <a:t>Step 4: Programme Planners</a:t>
            </a: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692398002"/>
      </p:ext>
    </p:extLst>
  </p:cSld>
  <p:clrMapOvr>
    <a:masterClrMapping/>
  </p:clrMapOvr>
</p:sld>
</file>

<file path=ppt/theme/theme1.xml><?xml version="1.0" encoding="utf-8"?>
<a:theme xmlns:a="http://schemas.openxmlformats.org/drawingml/2006/main" name="DofE Purple+Green">
  <a:themeElements>
    <a:clrScheme name="DofE 2018 Purple+Green">
      <a:dk1>
        <a:srgbClr val="000000"/>
      </a:dk1>
      <a:lt1>
        <a:srgbClr val="FFFFFF"/>
      </a:lt1>
      <a:dk2>
        <a:srgbClr val="8400C6"/>
      </a:dk2>
      <a:lt2>
        <a:srgbClr val="F2F2F2"/>
      </a:lt2>
      <a:accent1>
        <a:srgbClr val="68F7B3"/>
      </a:accent1>
      <a:accent2>
        <a:srgbClr val="02269E"/>
      </a:accent2>
      <a:accent3>
        <a:srgbClr val="1D3163"/>
      </a:accent3>
      <a:accent4>
        <a:srgbClr val="FF6586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FE485D7E-D67B-964C-94AF-E509B657084C}" vid="{AE55D025-913A-364E-8E5D-48DD81F01255}"/>
    </a:ext>
  </a:extLst>
</a:theme>
</file>

<file path=ppt/theme/theme2.xml><?xml version="1.0" encoding="utf-8"?>
<a:theme xmlns:a="http://schemas.openxmlformats.org/drawingml/2006/main" name="DofE Navy+Salmon">
  <a:themeElements>
    <a:clrScheme name="DofE 2018 Navy+Salmon">
      <a:dk1>
        <a:srgbClr val="000000"/>
      </a:dk1>
      <a:lt1>
        <a:srgbClr val="FFFFFF"/>
      </a:lt1>
      <a:dk2>
        <a:srgbClr val="1D3163"/>
      </a:dk2>
      <a:lt2>
        <a:srgbClr val="F2F2F2"/>
      </a:lt2>
      <a:accent1>
        <a:srgbClr val="FF6586"/>
      </a:accent1>
      <a:accent2>
        <a:srgbClr val="02269E"/>
      </a:accent2>
      <a:accent3>
        <a:srgbClr val="8400C6"/>
      </a:accent3>
      <a:accent4>
        <a:srgbClr val="68F7B3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FE485D7E-D67B-964C-94AF-E509B657084C}" vid="{EE42F364-D3B2-F84D-A206-713341A428E7}"/>
    </a:ext>
  </a:extLst>
</a:theme>
</file>

<file path=ppt/theme/theme3.xml><?xml version="1.0" encoding="utf-8"?>
<a:theme xmlns:a="http://schemas.openxmlformats.org/drawingml/2006/main" name="DofE Blue+Green">
  <a:themeElements>
    <a:clrScheme name="DofE 2018 Blue+Green">
      <a:dk1>
        <a:srgbClr val="000000"/>
      </a:dk1>
      <a:lt1>
        <a:srgbClr val="FFFFFF"/>
      </a:lt1>
      <a:dk2>
        <a:srgbClr val="02269E"/>
      </a:dk2>
      <a:lt2>
        <a:srgbClr val="F2F2F2"/>
      </a:lt2>
      <a:accent1>
        <a:srgbClr val="68F7B3"/>
      </a:accent1>
      <a:accent2>
        <a:srgbClr val="8400C6"/>
      </a:accent2>
      <a:accent3>
        <a:srgbClr val="1D3163"/>
      </a:accent3>
      <a:accent4>
        <a:srgbClr val="FF6586"/>
      </a:accent4>
      <a:accent5>
        <a:srgbClr val="FEC665"/>
      </a:accent5>
      <a:accent6>
        <a:srgbClr val="F82D9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FE485D7E-D67B-964C-94AF-E509B657084C}" vid="{47713998-87B9-B341-AE60-804AD0612B8D}"/>
    </a:ext>
  </a:extLst>
</a:theme>
</file>

<file path=ppt/theme/theme4.xml><?xml version="1.0" encoding="utf-8"?>
<a:theme xmlns:a="http://schemas.openxmlformats.org/drawingml/2006/main" name="DofE Yellow+Pink">
  <a:themeElements>
    <a:clrScheme name="DofE 2018 Yellow+Pink">
      <a:dk1>
        <a:srgbClr val="000000"/>
      </a:dk1>
      <a:lt1>
        <a:srgbClr val="FFFFFF"/>
      </a:lt1>
      <a:dk2>
        <a:srgbClr val="FEC665"/>
      </a:dk2>
      <a:lt2>
        <a:srgbClr val="F2F2F2"/>
      </a:lt2>
      <a:accent1>
        <a:srgbClr val="F82D9F"/>
      </a:accent1>
      <a:accent2>
        <a:srgbClr val="02269E"/>
      </a:accent2>
      <a:accent3>
        <a:srgbClr val="1D3163"/>
      </a:accent3>
      <a:accent4>
        <a:srgbClr val="FF6586"/>
      </a:accent4>
      <a:accent5>
        <a:srgbClr val="8400C6"/>
      </a:accent5>
      <a:accent6>
        <a:srgbClr val="68F7B3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defTabSz="1007943">
          <a:lnSpc>
            <a:spcPct val="11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custClrLst>
    <a:custClr name="DofE Purple">
      <a:srgbClr val="8400C6"/>
    </a:custClr>
    <a:custClr name="Purple 80%">
      <a:srgbClr val="9D33D1"/>
    </a:custClr>
    <a:custClr name="Purple 60%">
      <a:srgbClr val="B566DD"/>
    </a:custClr>
    <a:custClr name="Purple 40%">
      <a:srgbClr val="CE99E8"/>
    </a:custClr>
    <a:custClr name="Purple 20%">
      <a:srgbClr val="E6CCF4"/>
    </a:custClr>
    <a:custClr name="DofE Green">
      <a:srgbClr val="68F7B3"/>
    </a:custClr>
    <a:custClr name="Green 80%">
      <a:srgbClr val="86F9C2"/>
    </a:custClr>
    <a:custClr name="Green 60%">
      <a:srgbClr val="A4FAD1"/>
    </a:custClr>
    <a:custClr name="Green 40%">
      <a:srgbClr val="C3FCE1"/>
    </a:custClr>
    <a:custClr name="Green 20%">
      <a:srgbClr val="E1FDF0"/>
    </a:custClr>
    <a:custClr name="DofE Blue">
      <a:srgbClr val="02269E"/>
    </a:custClr>
    <a:custClr name="Blue 80%">
      <a:srgbClr val="3551B1"/>
    </a:custClr>
    <a:custClr name="Blue 60%">
      <a:srgbClr val="677DC5"/>
    </a:custClr>
    <a:custClr name="Blue 40%">
      <a:srgbClr val="9AA8D8"/>
    </a:custClr>
    <a:custClr name="Blue 20%">
      <a:srgbClr val="CCD4EC"/>
    </a:custClr>
    <a:custClr name="DofE Navy">
      <a:srgbClr val="1D3163"/>
    </a:custClr>
    <a:custClr name="Navy 80%">
      <a:srgbClr val="4A5A82"/>
    </a:custClr>
    <a:custClr name="Navy 60%">
      <a:srgbClr val="7783A1"/>
    </a:custClr>
    <a:custClr name="Navy 40%">
      <a:srgbClr val="A5ADC1"/>
    </a:custClr>
    <a:custClr name="Navy 20%">
      <a:srgbClr val="D2D6E0"/>
    </a:custClr>
    <a:custClr name="DofE Salmon">
      <a:srgbClr val="FF6586"/>
    </a:custClr>
    <a:custClr name="Salmon 80%">
      <a:srgbClr val="FF849E"/>
    </a:custClr>
    <a:custClr name="Salmon 60%">
      <a:srgbClr val="FFA3B6"/>
    </a:custClr>
    <a:custClr name="Salmon 40%">
      <a:srgbClr val="FFC1CF"/>
    </a:custClr>
    <a:custClr name="Salmon 20%">
      <a:srgbClr val="FFE0E7"/>
    </a:custClr>
    <a:custClr name="DofE Yellow">
      <a:srgbClr val="FEC665"/>
    </a:custClr>
    <a:custClr name="Yellow 80%">
      <a:srgbClr val="FED184"/>
    </a:custClr>
    <a:custClr name="Yellow 60%">
      <a:srgbClr val="FEDDA3"/>
    </a:custClr>
    <a:custClr name="Yellow 40%">
      <a:srgbClr val="FFE8C1"/>
    </a:custClr>
    <a:custClr name="Yellow 20%">
      <a:srgbClr val="FFF4E0"/>
    </a:custClr>
    <a:custClr name="DofE Pink">
      <a:srgbClr val="F82D9F"/>
    </a:custClr>
    <a:custClr name="Pink 80%">
      <a:srgbClr val="F957B2"/>
    </a:custClr>
    <a:custClr name="Pink 60%">
      <a:srgbClr val="FB81C5"/>
    </a:custClr>
    <a:custClr name="Pink 40%">
      <a:srgbClr val="FCABD9"/>
    </a:custClr>
    <a:custClr name="Pink 20%">
      <a:srgbClr val="FED5EC"/>
    </a:custClr>
  </a:custClrLst>
  <a:extLst>
    <a:ext uri="{05A4C25C-085E-4340-85A3-A5531E510DB2}">
      <thm15:themeFamily xmlns:thm15="http://schemas.microsoft.com/office/thememl/2012/main" name="DofE Presentation - Landscape" id="{FE485D7E-D67B-964C-94AF-E509B657084C}" vid="{A8AABAB6-033A-9440-BBD2-481ECAF7A17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9F1832B5B9C84799768FF665514EF9" ma:contentTypeVersion="12" ma:contentTypeDescription="Create a new document." ma:contentTypeScope="" ma:versionID="1b93c7ca9571e4fa4340df7ba01c5bf8">
  <xsd:schema xmlns:xsd="http://www.w3.org/2001/XMLSchema" xmlns:xs="http://www.w3.org/2001/XMLSchema" xmlns:p="http://schemas.microsoft.com/office/2006/metadata/properties" xmlns:ns2="7348560e-34e8-41ac-a4d0-ef9b076aa41d" xmlns:ns3="fcd19bee-0caf-49f9-b91c-7c4bf7df503d" targetNamespace="http://schemas.microsoft.com/office/2006/metadata/properties" ma:root="true" ma:fieldsID="e3fbd08559c379ef6257913d874ba630" ns2:_="" ns3:_="">
    <xsd:import namespace="7348560e-34e8-41ac-a4d0-ef9b076aa41d"/>
    <xsd:import namespace="fcd19bee-0caf-49f9-b91c-7c4bf7df50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8560e-34e8-41ac-a4d0-ef9b076aa4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19bee-0caf-49f9-b91c-7c4bf7df503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305FA5-5835-4AA6-BB5C-B659A1E630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48560e-34e8-41ac-a4d0-ef9b076aa41d"/>
    <ds:schemaRef ds:uri="fcd19bee-0caf-49f9-b91c-7c4bf7df50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0E7F04-B176-44D6-A1B0-A44A34E08D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A4CA7A-0499-4DDB-B2BF-DB2A8AECE5E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DofE Purple+Green</Template>
  <TotalTime>2382</TotalTime>
  <Words>630</Words>
  <Application>Microsoft Office PowerPoint</Application>
  <PresentationFormat>Custom</PresentationFormat>
  <Paragraphs>99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MS PGothic</vt:lpstr>
      <vt:lpstr>Arial</vt:lpstr>
      <vt:lpstr>Calibri</vt:lpstr>
      <vt:lpstr>Wingdings</vt:lpstr>
      <vt:lpstr>DofE Purple+Green</vt:lpstr>
      <vt:lpstr>DofE Navy+Salmon</vt:lpstr>
      <vt:lpstr>DofE Blue+Green</vt:lpstr>
      <vt:lpstr>DofE Yellow+Pink</vt:lpstr>
      <vt:lpstr>Step 1: Logging on</vt:lpstr>
      <vt:lpstr>PowerPoint Presentation</vt:lpstr>
      <vt:lpstr>PowerPoint Presentation</vt:lpstr>
      <vt:lpstr>eDofE Bronze</vt:lpstr>
      <vt:lpstr>Step 3: Timescales</vt:lpstr>
      <vt:lpstr>Step 4: Programme Planners</vt:lpstr>
      <vt:lpstr>Step 4: Programme Planners</vt:lpstr>
      <vt:lpstr>Step 4: Programme Planners</vt:lpstr>
      <vt:lpstr>Step 4: Programme Planners</vt:lpstr>
      <vt:lpstr>  https://www.dofe.org/dofewithadifference/activities </vt:lpstr>
      <vt:lpstr>Need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layout</dc:title>
  <dc:creator>Ben Jory</dc:creator>
  <cp:lastModifiedBy>Julie Parkinson</cp:lastModifiedBy>
  <cp:revision>111</cp:revision>
  <dcterms:created xsi:type="dcterms:W3CDTF">2018-06-04T15:43:45Z</dcterms:created>
  <dcterms:modified xsi:type="dcterms:W3CDTF">2021-04-21T13:45:09Z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0x0101004F9F1832B5B9C84799768FF665514EF9</vt:lpwstr>
  </property>
</Properties>
</file>