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5"/>
  </p:notesMasterIdLst>
  <p:sldIdLst>
    <p:sldId id="293" r:id="rId3"/>
    <p:sldId id="261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074" autoAdjust="0"/>
    <p:restoredTop sz="94660"/>
  </p:normalViewPr>
  <p:slideViewPr>
    <p:cSldViewPr snapToGrid="0">
      <p:cViewPr varScale="1">
        <p:scale>
          <a:sx n="72" d="100"/>
          <a:sy n="72" d="100"/>
        </p:scale>
        <p:origin x="85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45FB88-F03F-41C9-B3D0-B0A5EC40BE79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55D247-94F2-46BA-8EAD-E4B85A500D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72204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6" name="Google Shape;206;p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28C8E-3E4F-464F-8A40-7BFF7DD7ED3E}" type="datetimeFigureOut">
              <a:rPr lang="en-GB" smtClean="0"/>
              <a:pPr/>
              <a:t>01/09/2022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D4453-813A-4028-B1BE-0806D858AF8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715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28C8E-3E4F-464F-8A40-7BFF7DD7ED3E}" type="datetimeFigureOut">
              <a:rPr lang="en-GB" smtClean="0"/>
              <a:pPr/>
              <a:t>01/09/2022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D4453-813A-4028-B1BE-0806D858AF8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6170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28C8E-3E4F-464F-8A40-7BFF7DD7ED3E}" type="datetimeFigureOut">
              <a:rPr lang="en-GB" smtClean="0"/>
              <a:pPr/>
              <a:t>01/09/2022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D4453-813A-4028-B1BE-0806D858AF8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53193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1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1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11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56916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6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26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26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26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57479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Title and Content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2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12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2" name="Google Shape;102;p12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" name="Google Shape;103;p12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12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59673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2"/>
          <p:cNvSpPr txBox="1"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22"/>
          <p:cNvSpPr txBox="1"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08" name="Google Shape;108;p22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22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22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32173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3"/>
          <p:cNvSpPr txBox="1"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23"/>
          <p:cNvSpPr txBox="1"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14" name="Google Shape;114;p23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5" name="Google Shape;115;p23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6" name="Google Shape;116;p23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36292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 Content"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4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9" name="Google Shape;119;p24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120" name="Google Shape;120;p24"/>
          <p:cNvSpPr txBox="1">
            <a:spLocks noGrp="1"/>
          </p:cNvSpPr>
          <p:nvPr>
            <p:ph type="body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121" name="Google Shape;121;p24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2" name="Google Shape;122;p24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24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13104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Comparison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5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25"/>
          <p:cNvSpPr txBox="1"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27" name="Google Shape;127;p25"/>
          <p:cNvSpPr txBox="1">
            <a:spLocks noGrp="1"/>
          </p:cNvSpPr>
          <p:nvPr>
            <p:ph type="body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128" name="Google Shape;128;p25"/>
          <p:cNvSpPr txBox="1">
            <a:spLocks noGrp="1"/>
          </p:cNvSpPr>
          <p:nvPr>
            <p:ph type="body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29" name="Google Shape;129;p25"/>
          <p:cNvSpPr txBox="1">
            <a:spLocks noGrp="1"/>
          </p:cNvSpPr>
          <p:nvPr>
            <p:ph type="body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130" name="Google Shape;130;p25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1" name="Google Shape;131;p25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2" name="Google Shape;132;p25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82987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Content with Caption"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7"/>
          <p:cNvSpPr txBox="1"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5" name="Google Shape;135;p27"/>
          <p:cNvSpPr txBox="1">
            <a:spLocks noGrp="1"/>
          </p:cNvSpPr>
          <p:nvPr>
            <p:ph type="body"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36" name="Google Shape;136;p27"/>
          <p:cNvSpPr txBox="1">
            <a:spLocks noGrp="1"/>
          </p:cNvSpPr>
          <p:nvPr>
            <p:ph type="body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137" name="Google Shape;137;p27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8" name="Google Shape;138;p27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9" name="Google Shape;139;p27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1063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28C8E-3E4F-464F-8A40-7BFF7DD7ED3E}" type="datetimeFigureOut">
              <a:rPr lang="en-GB" smtClean="0"/>
              <a:pPr/>
              <a:t>01/09/2022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D4453-813A-4028-B1BE-0806D858AF8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176959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 with Caption"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8"/>
          <p:cNvSpPr txBox="1"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2" name="Google Shape;142;p28"/>
          <p:cNvSpPr>
            <a:spLocks noGrp="1"/>
          </p:cNvSpPr>
          <p:nvPr>
            <p:ph type="pic" idx="2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143" name="Google Shape;143;p28"/>
          <p:cNvSpPr txBox="1">
            <a:spLocks noGrp="1"/>
          </p:cNvSpPr>
          <p:nvPr>
            <p:ph type="body" idx="1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144" name="Google Shape;144;p28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5" name="Google Shape;145;p28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6" name="Google Shape;146;p28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65613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Title and Vertical Text"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9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9" name="Google Shape;149;p29"/>
          <p:cNvSpPr txBox="1">
            <a:spLocks noGrp="1"/>
          </p:cNvSpPr>
          <p:nvPr>
            <p:ph type="body" idx="1"/>
          </p:nvPr>
        </p:nvSpPr>
        <p:spPr>
          <a:xfrm rot="5400000">
            <a:off x="3833019" y="-1623219"/>
            <a:ext cx="4525963" cy="109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0" name="Google Shape;150;p29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1" name="Google Shape;151;p29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2" name="Google Shape;152;p29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786053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 Title and Text"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30"/>
          <p:cNvSpPr txBox="1">
            <a:spLocks noGrp="1"/>
          </p:cNvSpPr>
          <p:nvPr>
            <p:ph type="title"/>
          </p:nvPr>
        </p:nvSpPr>
        <p:spPr>
          <a:xfrm rot="5400000">
            <a:off x="7285038" y="1828800"/>
            <a:ext cx="5851525" cy="27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5" name="Google Shape;155;p30"/>
          <p:cNvSpPr txBox="1">
            <a:spLocks noGrp="1"/>
          </p:cNvSpPr>
          <p:nvPr>
            <p:ph type="body" idx="1"/>
          </p:nvPr>
        </p:nvSpPr>
        <p:spPr>
          <a:xfrm rot="5400000">
            <a:off x="1697039" y="-812799"/>
            <a:ext cx="5851525" cy="802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6" name="Google Shape;156;p30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7" name="Google Shape;157;p30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8" name="Google Shape;158;p30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9332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28C8E-3E4F-464F-8A40-7BFF7DD7ED3E}" type="datetimeFigureOut">
              <a:rPr lang="en-GB" smtClean="0"/>
              <a:pPr/>
              <a:t>01/09/2022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D4453-813A-4028-B1BE-0806D858AF8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6711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28C8E-3E4F-464F-8A40-7BFF7DD7ED3E}" type="datetimeFigureOut">
              <a:rPr lang="en-GB" smtClean="0"/>
              <a:pPr/>
              <a:t>01/09/2022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D4453-813A-4028-B1BE-0806D858AF8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9456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28C8E-3E4F-464F-8A40-7BFF7DD7ED3E}" type="datetimeFigureOut">
              <a:rPr lang="en-GB" smtClean="0"/>
              <a:pPr/>
              <a:t>01/09/2022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D4453-813A-4028-B1BE-0806D858AF8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3083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28C8E-3E4F-464F-8A40-7BFF7DD7ED3E}" type="datetimeFigureOut">
              <a:rPr lang="en-GB" smtClean="0"/>
              <a:pPr/>
              <a:t>01/09/2022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D4453-813A-4028-B1BE-0806D858AF8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1916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28C8E-3E4F-464F-8A40-7BFF7DD7ED3E}" type="datetimeFigureOut">
              <a:rPr lang="en-GB" smtClean="0"/>
              <a:pPr/>
              <a:t>01/09/2022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D4453-813A-4028-B1BE-0806D858AF8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4569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28C8E-3E4F-464F-8A40-7BFF7DD7ED3E}" type="datetimeFigureOut">
              <a:rPr lang="en-GB" smtClean="0"/>
              <a:pPr/>
              <a:t>01/09/2022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D4453-813A-4028-B1BE-0806D858AF8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6170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28C8E-3E4F-464F-8A40-7BFF7DD7ED3E}" type="datetimeFigureOut">
              <a:rPr lang="en-GB" smtClean="0"/>
              <a:pPr/>
              <a:t>01/09/2022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D4453-813A-4028-B1BE-0806D858AF8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539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  <a:alpha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1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528C8E-3E4F-464F-8A40-7BFF7DD7ED3E}" type="datetimeFigureOut">
              <a:rPr lang="en-GB" smtClean="0"/>
              <a:pPr/>
              <a:t>01/09/2022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1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D4453-813A-4028-B1BE-0806D858AF8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755842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0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6" name="Google Shape;86;p10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7" name="Google Shape;87;p10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8" name="Google Shape;88;p10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9" name="Google Shape;89;p10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5722793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69011" y="17554"/>
            <a:ext cx="9106993" cy="451943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6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6000" dirty="0">
              <a:solidFill>
                <a:prstClr val="white"/>
              </a:solidFill>
              <a:latin typeface="Century Gothic"/>
              <a:cs typeface="Century Gothic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6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6000" dirty="0">
              <a:solidFill>
                <a:prstClr val="white"/>
              </a:solidFill>
              <a:latin typeface="Century Gothic"/>
              <a:cs typeface="Century Gothic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6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6000" dirty="0">
              <a:solidFill>
                <a:prstClr val="white"/>
              </a:solidFill>
              <a:latin typeface="Century Gothic"/>
              <a:cs typeface="Century Gothic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6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6000" dirty="0">
              <a:solidFill>
                <a:prstClr val="white"/>
              </a:solidFill>
              <a:latin typeface="Century Gothic"/>
              <a:cs typeface="Century Gothic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6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6000" dirty="0">
              <a:solidFill>
                <a:prstClr val="white"/>
              </a:solidFill>
              <a:latin typeface="Century Gothic"/>
              <a:cs typeface="Century Gothic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6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6000" dirty="0">
                <a:solidFill>
                  <a:prstClr val="white"/>
                </a:solidFill>
                <a:latin typeface="Century Gothic"/>
                <a:cs typeface="Century Gothic"/>
              </a:rPr>
              <a:t>Attribute</a:t>
            </a:r>
            <a:endParaRPr kumimoji="0" lang="en-GB" sz="6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algn="ctr"/>
            <a:r>
              <a:rPr lang="en-GB" dirty="0"/>
              <a:t>		</a:t>
            </a:r>
            <a:r>
              <a:rPr lang="en-GB" sz="4400" dirty="0"/>
              <a:t>-</a:t>
            </a:r>
            <a:r>
              <a:rPr lang="en-GB" sz="2400" dirty="0"/>
              <a:t>regard something as being caused by</a:t>
            </a:r>
            <a:r>
              <a:rPr lang="en-GB" sz="3600" dirty="0"/>
              <a:t>.</a:t>
            </a:r>
            <a:r>
              <a:rPr lang="en-GB" sz="2400" b="1" dirty="0">
                <a:solidFill>
                  <a:prstClr val="white"/>
                </a:solidFill>
                <a:cs typeface="Century Gothic"/>
              </a:rPr>
              <a:t>(verb)</a:t>
            </a:r>
            <a:endParaRPr lang="en-GB" sz="5400" dirty="0"/>
          </a:p>
          <a:p>
            <a:pPr algn="ctr"/>
            <a:r>
              <a:rPr lang="en-GB" sz="2000" b="1" dirty="0"/>
              <a:t>Or</a:t>
            </a:r>
          </a:p>
          <a:p>
            <a:pPr algn="ctr"/>
            <a:r>
              <a:rPr lang="en-GB" sz="3200" b="1" dirty="0"/>
              <a:t>- </a:t>
            </a:r>
            <a:r>
              <a:rPr lang="en-GB" sz="2400" dirty="0"/>
              <a:t>a quality or feature regarded as a characteristic or inherent part of someone or something. (noun)</a:t>
            </a:r>
            <a:endParaRPr lang="en-GB" sz="3200" b="1" dirty="0"/>
          </a:p>
          <a:p>
            <a:pPr algn="ctr"/>
            <a:endParaRPr lang="en-GB" sz="2400" b="1" dirty="0"/>
          </a:p>
          <a:p>
            <a:pPr algn="ctr"/>
            <a:r>
              <a:rPr lang="en-GB" sz="2500" b="1" dirty="0"/>
              <a:t>ETYMOLOGY</a:t>
            </a:r>
            <a:r>
              <a:rPr lang="en-GB" sz="4000" dirty="0"/>
              <a:t>: </a:t>
            </a:r>
            <a:r>
              <a:rPr lang="en-GB" sz="2400" dirty="0"/>
              <a:t>Attribute </a:t>
            </a:r>
            <a:r>
              <a:rPr lang="en-GB" sz="2400" b="1" dirty="0"/>
              <a:t>comes from the Latin verb </a:t>
            </a:r>
            <a:r>
              <a:rPr lang="en-GB" sz="2400" b="1" dirty="0" err="1"/>
              <a:t>attribuere</a:t>
            </a:r>
            <a:r>
              <a:rPr lang="en-GB" sz="2400" b="1" dirty="0"/>
              <a:t>, which is made up the prefix ad, meaning "to," and </a:t>
            </a:r>
            <a:r>
              <a:rPr lang="en-GB" sz="2400" b="1" dirty="0" err="1"/>
              <a:t>tribuere</a:t>
            </a:r>
            <a:r>
              <a:rPr lang="en-GB" sz="2400" b="1" dirty="0"/>
              <a:t> meaning "give or bestow."</a:t>
            </a:r>
            <a:endParaRPr lang="en-GB" sz="4000" b="1" dirty="0"/>
          </a:p>
          <a:p>
            <a:pPr lvl="0" algn="ctr">
              <a:defRPr/>
            </a:pPr>
            <a:br>
              <a:rPr kumimoji="0" lang="en-GB" sz="59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Century Gothic"/>
              </a:rPr>
            </a:b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Century Gothic"/>
              </a:rPr>
              <a:t>Etymology: </a:t>
            </a:r>
            <a:r>
              <a:rPr lang="en-GB" sz="2400" dirty="0"/>
              <a:t>The word resilience derives from the </a:t>
            </a:r>
            <a:r>
              <a:rPr lang="en-GB" sz="2400" b="1" dirty="0"/>
              <a:t>present participle of the Latin verb </a:t>
            </a:r>
            <a:r>
              <a:rPr lang="en-GB" sz="2400" b="1" dirty="0" err="1"/>
              <a:t>resilire</a:t>
            </a:r>
            <a:r>
              <a:rPr lang="en-GB" sz="2400" dirty="0"/>
              <a:t>, meaning "to jump back" or "to recoil."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cs typeface="Century Gothic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9176004" y="2519892"/>
            <a:ext cx="3015996" cy="2089667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Synonyms:</a:t>
            </a:r>
            <a:endParaRPr lang="en-US" sz="2800" b="1" dirty="0">
              <a:solidFill>
                <a:prstClr val="white"/>
              </a:solidFill>
              <a:latin typeface="Century Gothic"/>
              <a:cs typeface="Century Gothic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2800" b="1" dirty="0" err="1">
                <a:solidFill>
                  <a:prstClr val="white"/>
                </a:solidFill>
                <a:latin typeface="Century Gothic"/>
                <a:cs typeface="Century Gothic"/>
              </a:rPr>
              <a:t>Acredit</a:t>
            </a:r>
            <a:r>
              <a:rPr lang="en-US" sz="2800" b="1" dirty="0">
                <a:solidFill>
                  <a:prstClr val="white"/>
                </a:solidFill>
                <a:latin typeface="Century Gothic"/>
                <a:cs typeface="Century Gothic"/>
              </a:rPr>
              <a:t> (v)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2800" b="1" dirty="0">
                <a:solidFill>
                  <a:prstClr val="white"/>
                </a:solidFill>
                <a:latin typeface="Century Gothic"/>
                <a:cs typeface="Century Gothic"/>
              </a:rPr>
              <a:t>Impute (v)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2800" b="1" dirty="0">
                <a:solidFill>
                  <a:prstClr val="white"/>
                </a:solidFill>
                <a:latin typeface="Century Gothic"/>
                <a:cs typeface="Century Gothic"/>
              </a:rPr>
              <a:t>Trait (n)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lang="en-US" sz="2300" dirty="0">
              <a:solidFill>
                <a:prstClr val="white"/>
              </a:solidFill>
              <a:latin typeface="Century Gothic"/>
              <a:cs typeface="Century Gothic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2300" dirty="0" err="1">
                <a:solidFill>
                  <a:prstClr val="white"/>
                </a:solidFill>
                <a:latin typeface="Century Gothic"/>
                <a:cs typeface="Century Gothic"/>
              </a:rPr>
              <a:t>rait</a:t>
            </a:r>
            <a:endParaRPr lang="en-US" sz="2300" dirty="0">
              <a:solidFill>
                <a:prstClr val="white"/>
              </a:solidFill>
              <a:latin typeface="Century Gothic"/>
              <a:cs typeface="Century Gothic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9032119" y="4609559"/>
            <a:ext cx="3159881" cy="2169053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Antonyms</a:t>
            </a:r>
          </a:p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2800" b="1" dirty="0">
                <a:solidFill>
                  <a:prstClr val="white"/>
                </a:solidFill>
                <a:latin typeface="Century Gothic"/>
                <a:cs typeface="Century Gothic"/>
              </a:rPr>
              <a:t>Discredit</a:t>
            </a:r>
          </a:p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Disregard</a:t>
            </a: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</p:txBody>
      </p:sp>
      <p:pic>
        <p:nvPicPr>
          <p:cNvPr id="7" name="Content Placeholder 4">
            <a:extLst>
              <a:ext uri="{FF2B5EF4-FFF2-40B4-BE49-F238E27FC236}">
                <a16:creationId xmlns:a16="http://schemas.microsoft.com/office/drawing/2014/main" id="{1FD8C19F-38A5-4B40-AB0E-2C4754CC3B3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786" b="96936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9010" y="10794"/>
            <a:ext cx="1733624" cy="1407189"/>
          </a:xfrm>
        </p:spPr>
      </p:pic>
      <p:sp>
        <p:nvSpPr>
          <p:cNvPr id="9" name="Rounded Rectangle 8"/>
          <p:cNvSpPr/>
          <p:nvPr/>
        </p:nvSpPr>
        <p:spPr>
          <a:xfrm>
            <a:off x="0" y="4550049"/>
            <a:ext cx="6599583" cy="2307951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>
                <a:solidFill>
                  <a:prstClr val="white"/>
                </a:solidFill>
                <a:cs typeface="Century Gothic"/>
              </a:rPr>
              <a:t> </a:t>
            </a:r>
            <a:r>
              <a:rPr lang="en-GB" sz="2000" b="1" dirty="0">
                <a:solidFill>
                  <a:prstClr val="white"/>
                </a:solidFill>
                <a:cs typeface="Century Gothic"/>
              </a:rPr>
              <a:t>Sentences containing the word ‘Attribute’ in different forms: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GB" sz="2000" b="1" dirty="0">
                <a:solidFill>
                  <a:prstClr val="white"/>
                </a:solidFill>
                <a:cs typeface="Century Gothic"/>
              </a:rPr>
              <a:t>He attributed the school’s success to the determination of the students in their studies.(v)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GB" sz="2000" b="1" dirty="0">
                <a:solidFill>
                  <a:prstClr val="white"/>
                </a:solidFill>
                <a:cs typeface="Century Gothic"/>
              </a:rPr>
              <a:t>Her honesty was her most endearing attribute. (n)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GB" sz="2000" b="1" dirty="0">
                <a:solidFill>
                  <a:prstClr val="white"/>
                </a:solidFill>
                <a:cs typeface="Century Gothic"/>
              </a:rPr>
              <a:t>She had to attribute the disaster to a lack of planning.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en-GB" sz="2000" b="1" dirty="0">
              <a:solidFill>
                <a:prstClr val="white"/>
              </a:solidFill>
              <a:cs typeface="Century Gothic"/>
            </a:endParaRPr>
          </a:p>
        </p:txBody>
      </p:sp>
      <p:pic>
        <p:nvPicPr>
          <p:cNvPr id="10" name="Picture 2" descr="Ofsted Inspection Report | Garstang Community Academy">
            <a:extLst>
              <a:ext uri="{FF2B5EF4-FFF2-40B4-BE49-F238E27FC236}">
                <a16:creationId xmlns:a16="http://schemas.microsoft.com/office/drawing/2014/main" id="{E965A86C-BD9D-42F2-952A-DFAD5E8B981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32" t="35004" r="26867" b="35263"/>
          <a:stretch/>
        </p:blipFill>
        <p:spPr bwMode="auto">
          <a:xfrm>
            <a:off x="9176004" y="10794"/>
            <a:ext cx="2867501" cy="2432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211A429E-7C2C-4805-82A7-C7ABC1276C25}"/>
              </a:ext>
            </a:extLst>
          </p:cNvPr>
          <p:cNvSpPr/>
          <p:nvPr/>
        </p:nvSpPr>
        <p:spPr>
          <a:xfrm>
            <a:off x="6596651" y="4609559"/>
            <a:ext cx="2438400" cy="224844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/>
          </a:p>
          <a:p>
            <a:pPr algn="ctr"/>
            <a:r>
              <a:rPr lang="en-GB" sz="2400" dirty="0"/>
              <a:t>French translation:</a:t>
            </a:r>
          </a:p>
          <a:p>
            <a:pPr algn="ctr"/>
            <a:r>
              <a:rPr lang="en-GB" sz="3200" b="1" dirty="0" err="1"/>
              <a:t>attribut</a:t>
            </a:r>
            <a:endParaRPr lang="en-GB" sz="8800" b="1" dirty="0"/>
          </a:p>
        </p:txBody>
      </p:sp>
      <p:pic>
        <p:nvPicPr>
          <p:cNvPr id="11" name="Picture 4" descr="Flag of France - Wikipedia">
            <a:extLst>
              <a:ext uri="{FF2B5EF4-FFF2-40B4-BE49-F238E27FC236}">
                <a16:creationId xmlns:a16="http://schemas.microsoft.com/office/drawing/2014/main" id="{988E835D-2A9D-44CD-ACEA-1FC6943891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8171" y="4669069"/>
            <a:ext cx="728754" cy="485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1784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8" name="Google Shape;208;p32" descr="Frayer+Model+Blank+Template | Graphic organizer template, Graphic  organizers, Worksheet templa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39757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028DD63-3DB4-4943-BA2A-55DB3D05429F}"/>
              </a:ext>
            </a:extLst>
          </p:cNvPr>
          <p:cNvSpPr txBox="1"/>
          <p:nvPr/>
        </p:nvSpPr>
        <p:spPr>
          <a:xfrm flipH="1">
            <a:off x="9515734" y="3720894"/>
            <a:ext cx="2117975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accent1">
                    <a:lumMod val="50000"/>
                  </a:schemeClr>
                </a:solidFill>
              </a:rPr>
              <a:t>Misconceptions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6BBD145-3D98-4F7D-A761-E59BAABA06FB}"/>
              </a:ext>
            </a:extLst>
          </p:cNvPr>
          <p:cNvSpPr txBox="1"/>
          <p:nvPr/>
        </p:nvSpPr>
        <p:spPr>
          <a:xfrm flipH="1">
            <a:off x="4869004" y="3158410"/>
            <a:ext cx="24332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     Attribute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5119368-BF85-4CDD-93B5-70B603A5FF25}"/>
              </a:ext>
            </a:extLst>
          </p:cNvPr>
          <p:cNvSpPr txBox="1"/>
          <p:nvPr/>
        </p:nvSpPr>
        <p:spPr>
          <a:xfrm flipH="1">
            <a:off x="6296627" y="843183"/>
            <a:ext cx="512606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br>
              <a:rPr lang="en-GB" sz="29800" b="1" dirty="0">
                <a:solidFill>
                  <a:prstClr val="white"/>
                </a:solidFill>
                <a:cs typeface="Century Gothic"/>
              </a:rPr>
            </a:br>
            <a:endParaRPr lang="en-GB" sz="1200" b="1" dirty="0"/>
          </a:p>
          <a:p>
            <a:r>
              <a:rPr lang="en-GB" b="1" dirty="0"/>
              <a:t> </a:t>
            </a:r>
            <a:endParaRPr lang="en-GB" sz="2000" b="1" dirty="0"/>
          </a:p>
          <a:p>
            <a:endParaRPr lang="en-GB" sz="2400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36FEBD2-8E77-4A51-B7C1-6A15159FDBD1}"/>
              </a:ext>
            </a:extLst>
          </p:cNvPr>
          <p:cNvSpPr txBox="1"/>
          <p:nvPr/>
        </p:nvSpPr>
        <p:spPr>
          <a:xfrm flipH="1">
            <a:off x="6169213" y="4629822"/>
            <a:ext cx="53808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1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8B59154-C6A6-45E8-8C71-7107B2CDD074}"/>
              </a:ext>
            </a:extLst>
          </p:cNvPr>
          <p:cNvSpPr txBox="1"/>
          <p:nvPr/>
        </p:nvSpPr>
        <p:spPr>
          <a:xfrm>
            <a:off x="387921" y="829931"/>
            <a:ext cx="53234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.</a:t>
            </a:r>
            <a:endParaRPr lang="en-GB" sz="1200" b="1" dirty="0"/>
          </a:p>
          <a:p>
            <a:pPr algn="ctr"/>
            <a:endParaRPr lang="en-GB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37B69FD-8B51-4D25-81C1-63B41FCBFA54}"/>
              </a:ext>
            </a:extLst>
          </p:cNvPr>
          <p:cNvSpPr txBox="1"/>
          <p:nvPr/>
        </p:nvSpPr>
        <p:spPr>
          <a:xfrm>
            <a:off x="456748" y="4482044"/>
            <a:ext cx="51260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Tx/>
              <a:buChar char="-"/>
              <a:defRPr/>
            </a:pPr>
            <a:endParaRPr lang="en-GB" sz="2000" b="1" dirty="0">
              <a:cs typeface="Century 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910</TotalTime>
  <Words>174</Words>
  <Application>Microsoft Office PowerPoint</Application>
  <PresentationFormat>Widescreen</PresentationFormat>
  <Paragraphs>44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1_Office Theme</vt:lpstr>
      <vt:lpstr>2_Office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Louise Banks</dc:creator>
  <cp:lastModifiedBy>Louise Banks</cp:lastModifiedBy>
  <cp:revision>83</cp:revision>
  <dcterms:created xsi:type="dcterms:W3CDTF">2021-10-31T11:03:39Z</dcterms:created>
  <dcterms:modified xsi:type="dcterms:W3CDTF">2022-09-01T20:42:22Z</dcterms:modified>
</cp:coreProperties>
</file>