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93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5FB88-F03F-41C9-B3D0-B0A5EC40BE7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5D247-94F2-46BA-8EAD-E4B85A500D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20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C8E-3E4F-464F-8A40-7BFF7DD7ED3E}" type="datetimeFigureOut">
              <a:rPr lang="en-GB" smtClean="0"/>
              <a:pPr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4453-813A-4028-B1BE-0806D858AF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71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C8E-3E4F-464F-8A40-7BFF7DD7ED3E}" type="datetimeFigureOut">
              <a:rPr lang="en-GB" smtClean="0"/>
              <a:pPr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4453-813A-4028-B1BE-0806D858AF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17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C8E-3E4F-464F-8A40-7BFF7DD7ED3E}" type="datetimeFigureOut">
              <a:rPr lang="en-GB" smtClean="0"/>
              <a:pPr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4453-813A-4028-B1BE-0806D858AF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319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691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747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967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217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29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310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5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8" name="Google Shape;128;p25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30" name="Google Shape;130;p2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298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7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27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7" name="Google Shape;137;p2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06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C8E-3E4F-464F-8A40-7BFF7DD7ED3E}" type="datetimeFigureOut">
              <a:rPr lang="en-GB" smtClean="0"/>
              <a:pPr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4453-813A-4028-B1BE-0806D858AF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769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8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28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4" name="Google Shape;144;p2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56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9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9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2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8605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0"/>
          <p:cNvSpPr txBox="1">
            <a:spLocks noGrp="1"/>
          </p:cNvSpPr>
          <p:nvPr>
            <p:ph type="title"/>
          </p:nvPr>
        </p:nvSpPr>
        <p:spPr>
          <a:xfrm rot="5400000">
            <a:off x="7285038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0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3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33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C8E-3E4F-464F-8A40-7BFF7DD7ED3E}" type="datetimeFigureOut">
              <a:rPr lang="en-GB" smtClean="0"/>
              <a:pPr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4453-813A-4028-B1BE-0806D858AF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71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C8E-3E4F-464F-8A40-7BFF7DD7ED3E}" type="datetimeFigureOut">
              <a:rPr lang="en-GB" smtClean="0"/>
              <a:pPr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4453-813A-4028-B1BE-0806D858AF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5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C8E-3E4F-464F-8A40-7BFF7DD7ED3E}" type="datetimeFigureOut">
              <a:rPr lang="en-GB" smtClean="0"/>
              <a:pPr/>
              <a:t>01/09/2022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4453-813A-4028-B1BE-0806D858AF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08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C8E-3E4F-464F-8A40-7BFF7DD7ED3E}" type="datetimeFigureOut">
              <a:rPr lang="en-GB" smtClean="0"/>
              <a:pPr/>
              <a:t>01/09/2022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4453-813A-4028-B1BE-0806D858AF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91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C8E-3E4F-464F-8A40-7BFF7DD7ED3E}" type="datetimeFigureOut">
              <a:rPr lang="en-GB" smtClean="0"/>
              <a:pPr/>
              <a:t>01/09/2022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4453-813A-4028-B1BE-0806D858AF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56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C8E-3E4F-464F-8A40-7BFF7DD7ED3E}" type="datetimeFigureOut">
              <a:rPr lang="en-GB" smtClean="0"/>
              <a:pPr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4453-813A-4028-B1BE-0806D858AF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17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C8E-3E4F-464F-8A40-7BFF7DD7ED3E}" type="datetimeFigureOut">
              <a:rPr lang="en-GB" smtClean="0"/>
              <a:pPr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4453-813A-4028-B1BE-0806D858AF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53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28C8E-3E4F-464F-8A40-7BFF7DD7ED3E}" type="datetimeFigureOut">
              <a:rPr lang="en-GB" smtClean="0"/>
              <a:pPr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D4453-813A-4028-B1BE-0806D858AF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558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72279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9011" y="17554"/>
            <a:ext cx="9106993" cy="451943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6000" dirty="0">
              <a:solidFill>
                <a:prstClr val="white"/>
              </a:solidFill>
              <a:latin typeface="Century Gothic"/>
              <a:cs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6000" dirty="0">
              <a:solidFill>
                <a:prstClr val="white"/>
              </a:solidFill>
              <a:latin typeface="Century Gothic"/>
              <a:cs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6000" dirty="0">
              <a:solidFill>
                <a:prstClr val="white"/>
              </a:solidFill>
              <a:latin typeface="Century Gothic"/>
              <a:cs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6000" dirty="0">
              <a:solidFill>
                <a:prstClr val="white"/>
              </a:solidFill>
              <a:latin typeface="Century Gothic"/>
              <a:cs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6000" dirty="0">
              <a:solidFill>
                <a:prstClr val="white"/>
              </a:solidFill>
              <a:latin typeface="Century Gothic"/>
              <a:cs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>
                <a:solidFill>
                  <a:prstClr val="white"/>
                </a:solidFill>
                <a:latin typeface="Century Gothic"/>
                <a:cs typeface="Century Gothic"/>
              </a:rPr>
              <a:t>Attribute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algn="ctr"/>
            <a:r>
              <a:rPr lang="en-GB" dirty="0"/>
              <a:t>		</a:t>
            </a:r>
            <a:r>
              <a:rPr lang="en-GB" sz="4400" dirty="0"/>
              <a:t>-</a:t>
            </a:r>
            <a:r>
              <a:rPr lang="en-GB" sz="2400" dirty="0"/>
              <a:t>regard something as being caused by</a:t>
            </a:r>
            <a:r>
              <a:rPr lang="en-GB" sz="3600" dirty="0"/>
              <a:t>.</a:t>
            </a:r>
            <a:r>
              <a:rPr lang="en-GB" sz="2400" b="1" dirty="0">
                <a:solidFill>
                  <a:prstClr val="white"/>
                </a:solidFill>
                <a:cs typeface="Century Gothic"/>
              </a:rPr>
              <a:t>(verb)</a:t>
            </a:r>
            <a:endParaRPr lang="en-GB" sz="5400" dirty="0"/>
          </a:p>
          <a:p>
            <a:pPr algn="ctr"/>
            <a:r>
              <a:rPr lang="en-GB" sz="2000" b="1" dirty="0"/>
              <a:t>Or</a:t>
            </a:r>
          </a:p>
          <a:p>
            <a:pPr algn="ctr"/>
            <a:r>
              <a:rPr lang="en-GB" sz="3200" b="1" dirty="0"/>
              <a:t>- </a:t>
            </a:r>
            <a:r>
              <a:rPr lang="en-GB" sz="2400" dirty="0"/>
              <a:t>a quality or feature regarded as a characteristic or inherent part of someone or something. (noun)</a:t>
            </a:r>
            <a:endParaRPr lang="en-GB" sz="3200" b="1" dirty="0"/>
          </a:p>
          <a:p>
            <a:pPr algn="ctr"/>
            <a:endParaRPr lang="en-GB" sz="2400" b="1" dirty="0"/>
          </a:p>
          <a:p>
            <a:pPr algn="ctr"/>
            <a:r>
              <a:rPr lang="en-GB" sz="2500" b="1" dirty="0"/>
              <a:t>ETYMOLOGY</a:t>
            </a:r>
            <a:r>
              <a:rPr lang="en-GB" sz="4000" dirty="0"/>
              <a:t>: </a:t>
            </a:r>
            <a:r>
              <a:rPr lang="en-GB" sz="2400" dirty="0"/>
              <a:t>Attribute </a:t>
            </a:r>
            <a:r>
              <a:rPr lang="en-GB" sz="2400" b="1" dirty="0"/>
              <a:t>comes from the Latin verb </a:t>
            </a:r>
            <a:r>
              <a:rPr lang="en-GB" sz="2400" b="1" dirty="0" err="1"/>
              <a:t>attribuere</a:t>
            </a:r>
            <a:r>
              <a:rPr lang="en-GB" sz="2400" b="1" dirty="0"/>
              <a:t>, which is made up the prefix ad, meaning "to," and </a:t>
            </a:r>
            <a:r>
              <a:rPr lang="en-GB" sz="2400" b="1" dirty="0" err="1"/>
              <a:t>tribuere</a:t>
            </a:r>
            <a:r>
              <a:rPr lang="en-GB" sz="2400" b="1" dirty="0"/>
              <a:t> meaning "give or bestow."</a:t>
            </a:r>
            <a:endParaRPr lang="en-GB" sz="4000" b="1" dirty="0"/>
          </a:p>
          <a:p>
            <a:pPr lvl="0" algn="ctr">
              <a:defRPr/>
            </a:pPr>
            <a:br>
              <a:rPr kumimoji="0" lang="en-GB" sz="59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entury Gothic"/>
              </a:rPr>
            </a:b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entury Gothic"/>
              </a:rPr>
              <a:t>Etymology: </a:t>
            </a:r>
            <a:r>
              <a:rPr lang="en-GB" sz="2400" dirty="0"/>
              <a:t>The word resilience derives from the </a:t>
            </a:r>
            <a:r>
              <a:rPr lang="en-GB" sz="2400" b="1" dirty="0"/>
              <a:t>present participle of the Latin verb </a:t>
            </a:r>
            <a:r>
              <a:rPr lang="en-GB" sz="2400" b="1" dirty="0" err="1"/>
              <a:t>resilire</a:t>
            </a:r>
            <a:r>
              <a:rPr lang="en-GB" sz="2400" dirty="0"/>
              <a:t>, meaning "to jump back" or "to recoil."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cs typeface="Century Gothic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76004" y="2519892"/>
            <a:ext cx="3015996" cy="208966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Synonyms:</a:t>
            </a:r>
            <a:endParaRPr lang="en-US" sz="2800" b="1" dirty="0">
              <a:solidFill>
                <a:prstClr val="white"/>
              </a:solidFill>
              <a:latin typeface="Century Gothic"/>
              <a:cs typeface="Century Gothic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b="1" dirty="0" err="1">
                <a:solidFill>
                  <a:prstClr val="white"/>
                </a:solidFill>
                <a:latin typeface="Century Gothic"/>
                <a:cs typeface="Century Gothic"/>
              </a:rPr>
              <a:t>Acredit</a:t>
            </a:r>
            <a:r>
              <a:rPr lang="en-US" sz="2800" b="1" dirty="0">
                <a:solidFill>
                  <a:prstClr val="white"/>
                </a:solidFill>
                <a:latin typeface="Century Gothic"/>
                <a:cs typeface="Century Gothic"/>
              </a:rPr>
              <a:t> (v)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b="1" dirty="0">
                <a:solidFill>
                  <a:prstClr val="white"/>
                </a:solidFill>
                <a:latin typeface="Century Gothic"/>
                <a:cs typeface="Century Gothic"/>
              </a:rPr>
              <a:t>Impute (v)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b="1" dirty="0">
                <a:solidFill>
                  <a:prstClr val="white"/>
                </a:solidFill>
                <a:latin typeface="Century Gothic"/>
                <a:cs typeface="Century Gothic"/>
              </a:rPr>
              <a:t>Trait (n)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300" dirty="0">
              <a:solidFill>
                <a:prstClr val="white"/>
              </a:solidFill>
              <a:latin typeface="Century Gothic"/>
              <a:cs typeface="Century Gothic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300" dirty="0" err="1">
                <a:solidFill>
                  <a:prstClr val="white"/>
                </a:solidFill>
                <a:latin typeface="Century Gothic"/>
                <a:cs typeface="Century Gothic"/>
              </a:rPr>
              <a:t>rait</a:t>
            </a:r>
            <a:endParaRPr lang="en-US" sz="2300" dirty="0">
              <a:solidFill>
                <a:prstClr val="white"/>
              </a:solidFill>
              <a:latin typeface="Century Gothic"/>
              <a:cs typeface="Century Gothic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032119" y="4609559"/>
            <a:ext cx="3159881" cy="216905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Antonyms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b="1" dirty="0">
                <a:solidFill>
                  <a:prstClr val="white"/>
                </a:solidFill>
                <a:latin typeface="Century Gothic"/>
                <a:cs typeface="Century Gothic"/>
              </a:rPr>
              <a:t>Discredit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Disregard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1FD8C19F-38A5-4B40-AB0E-2C4754CC3B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86" b="9693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010" y="10794"/>
            <a:ext cx="1733624" cy="1407189"/>
          </a:xfrm>
        </p:spPr>
      </p:pic>
      <p:sp>
        <p:nvSpPr>
          <p:cNvPr id="9" name="Rounded Rectangle 8"/>
          <p:cNvSpPr/>
          <p:nvPr/>
        </p:nvSpPr>
        <p:spPr>
          <a:xfrm>
            <a:off x="0" y="4550049"/>
            <a:ext cx="6599583" cy="230795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cs typeface="Century Gothic"/>
              </a:rPr>
              <a:t> </a:t>
            </a:r>
            <a:r>
              <a:rPr lang="en-GB" sz="2000" b="1" dirty="0">
                <a:solidFill>
                  <a:prstClr val="white"/>
                </a:solidFill>
                <a:cs typeface="Century Gothic"/>
              </a:rPr>
              <a:t>Sentences containing the word ‘Attribute’ in different forms: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2000" b="1" dirty="0">
                <a:solidFill>
                  <a:prstClr val="white"/>
                </a:solidFill>
                <a:cs typeface="Century Gothic"/>
              </a:rPr>
              <a:t>He attributed the school’s success to the determination of the students in their studies.(v)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2000" b="1" dirty="0">
                <a:solidFill>
                  <a:prstClr val="white"/>
                </a:solidFill>
                <a:cs typeface="Century Gothic"/>
              </a:rPr>
              <a:t>Her honesty was her most endearing attribute. (n)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2000" b="1" dirty="0">
                <a:solidFill>
                  <a:prstClr val="white"/>
                </a:solidFill>
                <a:cs typeface="Century Gothic"/>
              </a:rPr>
              <a:t>She had to attribute the disaster to a lack of planning.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sz="2000" b="1" dirty="0">
              <a:solidFill>
                <a:prstClr val="white"/>
              </a:solidFill>
              <a:cs typeface="Century Gothic"/>
            </a:endParaRPr>
          </a:p>
        </p:txBody>
      </p:sp>
      <p:pic>
        <p:nvPicPr>
          <p:cNvPr id="10" name="Picture 2" descr="Ofsted Inspection Report | Garstang Community Academy">
            <a:extLst>
              <a:ext uri="{FF2B5EF4-FFF2-40B4-BE49-F238E27FC236}">
                <a16:creationId xmlns:a16="http://schemas.microsoft.com/office/drawing/2014/main" id="{E965A86C-BD9D-42F2-952A-DFAD5E8B98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2" t="35004" r="26867" b="35263"/>
          <a:stretch/>
        </p:blipFill>
        <p:spPr bwMode="auto">
          <a:xfrm>
            <a:off x="9176004" y="10794"/>
            <a:ext cx="2867501" cy="243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11A429E-7C2C-4805-82A7-C7ABC1276C25}"/>
              </a:ext>
            </a:extLst>
          </p:cNvPr>
          <p:cNvSpPr/>
          <p:nvPr/>
        </p:nvSpPr>
        <p:spPr>
          <a:xfrm>
            <a:off x="6596651" y="4609559"/>
            <a:ext cx="2438400" cy="224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  <a:p>
            <a:pPr algn="ctr"/>
            <a:r>
              <a:rPr lang="en-GB" sz="2400" dirty="0"/>
              <a:t>French translation:</a:t>
            </a:r>
          </a:p>
          <a:p>
            <a:pPr algn="ctr"/>
            <a:r>
              <a:rPr lang="en-GB" sz="3200" b="1" dirty="0" err="1"/>
              <a:t>attribut</a:t>
            </a:r>
            <a:endParaRPr lang="en-GB" sz="8800" b="1" dirty="0"/>
          </a:p>
        </p:txBody>
      </p:sp>
      <p:pic>
        <p:nvPicPr>
          <p:cNvPr id="11" name="Picture 4" descr="Flag of France - Wikipedia">
            <a:extLst>
              <a:ext uri="{FF2B5EF4-FFF2-40B4-BE49-F238E27FC236}">
                <a16:creationId xmlns:a16="http://schemas.microsoft.com/office/drawing/2014/main" id="{988E835D-2A9D-44CD-ACEA-1FC694389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171" y="4669069"/>
            <a:ext cx="728754" cy="485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78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Google Shape;208;p32" descr="Frayer+Model+Blank+Template | Graphic organizer template, Graphic  organizers, Worksheet templa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39757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028DD63-3DB4-4943-BA2A-55DB3D05429F}"/>
              </a:ext>
            </a:extLst>
          </p:cNvPr>
          <p:cNvSpPr txBox="1"/>
          <p:nvPr/>
        </p:nvSpPr>
        <p:spPr>
          <a:xfrm flipH="1">
            <a:off x="9515734" y="3720894"/>
            <a:ext cx="211797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Misconceptions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BBD145-3D98-4F7D-A761-E59BAABA06FB}"/>
              </a:ext>
            </a:extLst>
          </p:cNvPr>
          <p:cNvSpPr txBox="1"/>
          <p:nvPr/>
        </p:nvSpPr>
        <p:spPr>
          <a:xfrm flipH="1">
            <a:off x="4869004" y="3158410"/>
            <a:ext cx="2433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     Attribute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119368-BF85-4CDD-93B5-70B603A5FF25}"/>
              </a:ext>
            </a:extLst>
          </p:cNvPr>
          <p:cNvSpPr txBox="1"/>
          <p:nvPr/>
        </p:nvSpPr>
        <p:spPr>
          <a:xfrm flipH="1">
            <a:off x="6296627" y="843183"/>
            <a:ext cx="512606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GB" sz="29800" b="1" dirty="0">
                <a:solidFill>
                  <a:prstClr val="white"/>
                </a:solidFill>
                <a:cs typeface="Century Gothic"/>
              </a:rPr>
            </a:br>
            <a:endParaRPr lang="en-GB" sz="1200" b="1" dirty="0"/>
          </a:p>
          <a:p>
            <a:r>
              <a:rPr lang="en-GB" b="1" dirty="0"/>
              <a:t> </a:t>
            </a:r>
            <a:endParaRPr lang="en-GB" sz="2000" b="1" dirty="0"/>
          </a:p>
          <a:p>
            <a:endParaRPr lang="en-GB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6FEBD2-8E77-4A51-B7C1-6A15159FDBD1}"/>
              </a:ext>
            </a:extLst>
          </p:cNvPr>
          <p:cNvSpPr txBox="1"/>
          <p:nvPr/>
        </p:nvSpPr>
        <p:spPr>
          <a:xfrm flipH="1">
            <a:off x="6169213" y="4629822"/>
            <a:ext cx="5380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B59154-C6A6-45E8-8C71-7107B2CDD074}"/>
              </a:ext>
            </a:extLst>
          </p:cNvPr>
          <p:cNvSpPr txBox="1"/>
          <p:nvPr/>
        </p:nvSpPr>
        <p:spPr>
          <a:xfrm>
            <a:off x="387921" y="829931"/>
            <a:ext cx="5323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.</a:t>
            </a:r>
            <a:endParaRPr lang="en-GB" sz="1200" b="1" dirty="0"/>
          </a:p>
          <a:p>
            <a:pPr algn="ctr"/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7B69FD-8B51-4D25-81C1-63B41FCBFA54}"/>
              </a:ext>
            </a:extLst>
          </p:cNvPr>
          <p:cNvSpPr txBox="1"/>
          <p:nvPr/>
        </p:nvSpPr>
        <p:spPr>
          <a:xfrm>
            <a:off x="456748" y="4482044"/>
            <a:ext cx="512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  <a:defRPr/>
            </a:pPr>
            <a:endParaRPr lang="en-GB" sz="2000" b="1" dirty="0"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174</Words>
  <Application>Microsoft Office PowerPoint</Application>
  <PresentationFormat>Widescreen</PresentationFormat>
  <Paragraphs>44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1_Office Theme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Banks</dc:creator>
  <cp:lastModifiedBy>Louise Banks</cp:lastModifiedBy>
  <cp:revision>83</cp:revision>
  <dcterms:created xsi:type="dcterms:W3CDTF">2021-10-31T11:03:39Z</dcterms:created>
  <dcterms:modified xsi:type="dcterms:W3CDTF">2022-09-01T20:42:22Z</dcterms:modified>
</cp:coreProperties>
</file>