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62" r:id="rId14"/>
    <p:sldId id="285" r:id="rId15"/>
    <p:sldId id="282" r:id="rId16"/>
    <p:sldId id="270" r:id="rId17"/>
    <p:sldId id="286" r:id="rId18"/>
    <p:sldId id="274" r:id="rId19"/>
    <p:sldId id="276" r:id="rId20"/>
    <p:sldId id="28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07FB-FF74-4C39-9350-96B835BB82DC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DFD34-A93E-44FF-8767-8736D9CAA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9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953C31-4653-4909-A291-D46856F50CBB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95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5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7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4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0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2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54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8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50611-7E8B-47B7-BEA6-2781BAD129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7FD2-C7A2-4751-814D-0443D9BDD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halsbury.com/images/destinationimages/NewY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66" y="0"/>
            <a:ext cx="6060933" cy="23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alsbury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0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7720" y="2766060"/>
            <a:ext cx="7574280" cy="388619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6600" b="1" dirty="0" smtClean="0"/>
              <a:t>Food &amp; Art Trip </a:t>
            </a:r>
            <a:br>
              <a:rPr lang="en-GB" sz="6600" b="1" dirty="0" smtClean="0"/>
            </a:br>
            <a:r>
              <a:rPr lang="en-GB" sz="6600" b="1" dirty="0" smtClean="0"/>
              <a:t>with Halsbury travel</a:t>
            </a:r>
            <a:br>
              <a:rPr lang="en-GB" sz="6600" b="1" dirty="0" smtClean="0"/>
            </a:br>
            <a:r>
              <a:rPr lang="en-GB" sz="6600" b="1" dirty="0" smtClean="0"/>
              <a:t>to New York, USA – Feb 2019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72088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60" y="217107"/>
            <a:ext cx="10515600" cy="1325563"/>
          </a:xfrm>
        </p:spPr>
        <p:txBody>
          <a:bodyPr/>
          <a:lstStyle/>
          <a:p>
            <a:r>
              <a:rPr lang="en-GB" b="1" dirty="0" smtClean="0"/>
              <a:t>Itinerary – Day 2 </a:t>
            </a:r>
            <a:br>
              <a:rPr lang="en-GB" b="1" dirty="0" smtClean="0"/>
            </a:br>
            <a:r>
              <a:rPr lang="en-GB" b="1" dirty="0" smtClean="0"/>
              <a:t>(17</a:t>
            </a:r>
            <a:r>
              <a:rPr lang="en-GB" b="1" baseline="30000" dirty="0" smtClean="0"/>
              <a:t>th</a:t>
            </a:r>
            <a:r>
              <a:rPr lang="en-GB" b="1" dirty="0" smtClean="0"/>
              <a:t> Feb)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60" y="175977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07:00 Breakfast at the hotel</a:t>
            </a:r>
          </a:p>
          <a:p>
            <a:r>
              <a:rPr lang="en-GB" dirty="0" smtClean="0"/>
              <a:t>08:00am Use </a:t>
            </a:r>
            <a:r>
              <a:rPr lang="en-GB" dirty="0"/>
              <a:t>the metro to travel downtown Walk to Battery </a:t>
            </a:r>
            <a:r>
              <a:rPr lang="en-GB" dirty="0" smtClean="0"/>
              <a:t>Park.</a:t>
            </a:r>
          </a:p>
          <a:p>
            <a:r>
              <a:rPr lang="en-GB" dirty="0" smtClean="0"/>
              <a:t>09:00 </a:t>
            </a:r>
            <a:r>
              <a:rPr lang="en-GB" dirty="0"/>
              <a:t>Pass Security and embark the </a:t>
            </a:r>
            <a:r>
              <a:rPr lang="en-GB" b="1" dirty="0"/>
              <a:t>ferry to visit the Statue of Liberty and Ellis Island</a:t>
            </a:r>
            <a:r>
              <a:rPr lang="en-GB" dirty="0"/>
              <a:t> and learn about the Nationalities that passed through immigration here later to shape NY and the local </a:t>
            </a:r>
            <a:r>
              <a:rPr lang="en-GB" dirty="0" smtClean="0"/>
              <a:t>diet. Free </a:t>
            </a:r>
            <a:r>
              <a:rPr lang="en-GB" dirty="0"/>
              <a:t>time to explore the </a:t>
            </a:r>
            <a:r>
              <a:rPr lang="en-GB" dirty="0" smtClean="0"/>
              <a:t>area. </a:t>
            </a:r>
          </a:p>
          <a:p>
            <a:r>
              <a:rPr lang="en-GB" dirty="0" smtClean="0"/>
              <a:t>13:00 Return to Battery Park. </a:t>
            </a:r>
            <a:endParaRPr lang="en-GB" dirty="0"/>
          </a:p>
          <a:p>
            <a:r>
              <a:rPr lang="en-GB" dirty="0"/>
              <a:t>14:00 Food walking tour – </a:t>
            </a:r>
            <a:r>
              <a:rPr lang="en-GB" dirty="0" smtClean="0"/>
              <a:t>Meeting our guide </a:t>
            </a:r>
            <a:r>
              <a:rPr lang="en-GB" dirty="0"/>
              <a:t>at the Penn Station subway, this is on a direct line from the ferry terminal</a:t>
            </a:r>
            <a:r>
              <a:rPr lang="en-GB" dirty="0" smtClean="0"/>
              <a:t>. Students will need approx. $20 for their lunch (there will be lots of choice). </a:t>
            </a:r>
          </a:p>
          <a:p>
            <a:r>
              <a:rPr lang="en-GB" dirty="0" smtClean="0"/>
              <a:t>17:30 Tour concludes return to Midtown and have some time to </a:t>
            </a:r>
          </a:p>
          <a:p>
            <a:pPr marL="0" indent="0">
              <a:buNone/>
            </a:pPr>
            <a:r>
              <a:rPr lang="en-GB" dirty="0" smtClean="0"/>
              <a:t>explore Time Square and grab some food if required. </a:t>
            </a:r>
            <a:endParaRPr lang="en-GB" dirty="0"/>
          </a:p>
          <a:p>
            <a:endParaRPr lang="en-GB" dirty="0"/>
          </a:p>
        </p:txBody>
      </p:sp>
      <p:pic>
        <p:nvPicPr>
          <p:cNvPr id="7170" name="Picture 2" descr="Image result for ellis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6" y="0"/>
            <a:ext cx="3807853" cy="211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alking food tour of new y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9" y="0"/>
            <a:ext cx="3335627" cy="17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hopping in times square new y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403" y="4997003"/>
            <a:ext cx="2833597" cy="18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2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mage result for metropolitan museum of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8"/>
            <a:ext cx="7070502" cy="18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ache.marriott.com/marriottassets/marriott/NYCPS/nycps-attraction-park-0066-hor-wide.jpg?downsize=1440px:*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2" y="0"/>
            <a:ext cx="2575776" cy="22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8836"/>
            <a:ext cx="10515600" cy="1325563"/>
          </a:xfrm>
        </p:spPr>
        <p:txBody>
          <a:bodyPr/>
          <a:lstStyle/>
          <a:p>
            <a:r>
              <a:rPr lang="en-GB" b="1" dirty="0" smtClean="0"/>
              <a:t>Itinerary – Day 3 (18</a:t>
            </a:r>
            <a:r>
              <a:rPr lang="en-GB" b="1" baseline="30000" dirty="0" smtClean="0"/>
              <a:t>th</a:t>
            </a:r>
            <a:r>
              <a:rPr lang="en-GB" b="1" dirty="0" smtClean="0"/>
              <a:t> Feb)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08:00 </a:t>
            </a:r>
            <a:r>
              <a:rPr lang="en-GB" dirty="0"/>
              <a:t>Breakfast at the </a:t>
            </a:r>
            <a:r>
              <a:rPr lang="en-GB" dirty="0" smtClean="0"/>
              <a:t>hotel.</a:t>
            </a:r>
            <a:endParaRPr lang="en-GB" dirty="0"/>
          </a:p>
          <a:p>
            <a:r>
              <a:rPr lang="en-GB" dirty="0" smtClean="0"/>
              <a:t>09:30 Visit </a:t>
            </a:r>
            <a:r>
              <a:rPr lang="en-GB" dirty="0"/>
              <a:t>to the Metropolitan Museum of Art, 1000 Fifth </a:t>
            </a:r>
            <a:r>
              <a:rPr lang="en-GB" dirty="0" smtClean="0"/>
              <a:t>Avenue</a:t>
            </a:r>
          </a:p>
          <a:p>
            <a:r>
              <a:rPr lang="en-GB" dirty="0" smtClean="0"/>
              <a:t>13:00 Grab some Lunch</a:t>
            </a:r>
          </a:p>
          <a:p>
            <a:r>
              <a:rPr lang="en-GB" dirty="0" smtClean="0"/>
              <a:t>14:00 Take the subway up to 86</a:t>
            </a:r>
            <a:r>
              <a:rPr lang="en-GB" baseline="30000" dirty="0" smtClean="0"/>
              <a:t>th</a:t>
            </a:r>
            <a:r>
              <a:rPr lang="en-GB" dirty="0" smtClean="0"/>
              <a:t> Street area and spend the afternoon exploring Central Park. </a:t>
            </a:r>
          </a:p>
          <a:p>
            <a:r>
              <a:rPr lang="en-GB" dirty="0" smtClean="0"/>
              <a:t>18:00 Evening meal </a:t>
            </a:r>
            <a:r>
              <a:rPr lang="en-GB" dirty="0"/>
              <a:t>at Hard Rock Café, 1501 Broadway, New York, NY 10036 Hard </a:t>
            </a:r>
            <a:r>
              <a:rPr lang="en-GB" dirty="0" smtClean="0"/>
              <a:t>Rock Café.</a:t>
            </a:r>
          </a:p>
          <a:p>
            <a:r>
              <a:rPr lang="en-GB" dirty="0" smtClean="0"/>
              <a:t>20:00 Broadway show – Chicago – Ambassador Theatre, 219 West 49</a:t>
            </a:r>
            <a:r>
              <a:rPr lang="en-GB" baseline="30000" dirty="0" smtClean="0"/>
              <a:t>th</a:t>
            </a:r>
            <a:r>
              <a:rPr lang="en-GB" dirty="0" smtClean="0"/>
              <a:t> Street.</a:t>
            </a:r>
            <a:endParaRPr lang="en-GB" dirty="0"/>
          </a:p>
        </p:txBody>
      </p:sp>
      <p:pic>
        <p:nvPicPr>
          <p:cNvPr id="6150" name="Picture 6" descr="Image result for chicago at the ambassador theat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78" y="0"/>
            <a:ext cx="2583241" cy="22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3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Itinerary – Day 4 (19</a:t>
            </a:r>
            <a:r>
              <a:rPr lang="en-GB" b="1" baseline="30000" dirty="0" smtClean="0"/>
              <a:t>th</a:t>
            </a:r>
            <a:r>
              <a:rPr lang="en-GB" b="1" dirty="0" smtClean="0"/>
              <a:t> Feb)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09.00 Breakfast at the Hotel and check out by 11.00</a:t>
            </a:r>
          </a:p>
          <a:p>
            <a:r>
              <a:rPr lang="en-GB" dirty="0" smtClean="0"/>
              <a:t>11:00 Time for shopping at the famous Macy’s and a visit to the Grand Central Terminal Market. </a:t>
            </a:r>
            <a:endParaRPr lang="en-GB" dirty="0"/>
          </a:p>
          <a:p>
            <a:r>
              <a:rPr lang="en-GB" dirty="0"/>
              <a:t>15:30 Meet coach and transfer to the airport</a:t>
            </a:r>
          </a:p>
          <a:p>
            <a:r>
              <a:rPr lang="en-GB" dirty="0"/>
              <a:t>17:00 Check in opens for flight</a:t>
            </a:r>
          </a:p>
          <a:p>
            <a:r>
              <a:rPr lang="en-GB" dirty="0"/>
              <a:t>20:00 Scheduled flight departure time</a:t>
            </a:r>
          </a:p>
          <a:p>
            <a:endParaRPr lang="en-GB" dirty="0"/>
          </a:p>
        </p:txBody>
      </p:sp>
      <p:pic>
        <p:nvPicPr>
          <p:cNvPr id="8196" name="Picture 4" descr="Image result for mac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6" y="3747462"/>
            <a:ext cx="4130912" cy="27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grand station terminal market new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58" y="4785459"/>
            <a:ext cx="3199062" cy="16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Phones / Technology </a:t>
            </a:r>
            <a:endParaRPr lang="en-GB" b="1" dirty="0"/>
          </a:p>
        </p:txBody>
      </p:sp>
      <p:sp>
        <p:nvSpPr>
          <p:cNvPr id="6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704917" y="2413160"/>
            <a:ext cx="10515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ctr">
              <a:spcBef>
                <a:spcPct val="20000"/>
              </a:spcBef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During the trip students 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will be allowed their phones/iPads/tablets to 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take photos, watch films etc.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If 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they choose to bring these 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items, 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they have FULL responsibility for them. </a:t>
            </a:r>
            <a:endParaRPr lang="en-GB" altLang="en-US" sz="2600" dirty="0" smtClean="0">
              <a:solidFill>
                <a:schemeClr val="tx1"/>
              </a:solidFill>
              <a:latin typeface="+mn-lt"/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They must also use them sensibly or they will be removed from them and locked in a safe until the end of the trip when they will be returned to them. 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No photos etc. can be uploaded during the trip due to the new data protection act. 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Portable 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chargers may be useful if they have access to one. </a:t>
            </a:r>
          </a:p>
        </p:txBody>
      </p:sp>
      <p:pic>
        <p:nvPicPr>
          <p:cNvPr id="2050" name="Picture 2" descr="Image result for mobile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17" y="116776"/>
            <a:ext cx="3476267" cy="19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5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Insurance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 smtClean="0"/>
              <a:t>Halsbury insurance </a:t>
            </a:r>
            <a:r>
              <a:rPr lang="en-GB" dirty="0"/>
              <a:t>policy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/>
              <a:t>Insurance document is published  on the school website for you to download should you want to.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/>
              <a:t>24 hour medical emergency </a:t>
            </a:r>
            <a:r>
              <a:rPr lang="en-GB" dirty="0" smtClean="0"/>
              <a:t>assistance.</a:t>
            </a:r>
            <a:endParaRPr lang="en-GB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dirty="0"/>
              <a:t>24 </a:t>
            </a:r>
            <a:r>
              <a:rPr lang="en-GB" dirty="0" smtClean="0"/>
              <a:t>hour </a:t>
            </a:r>
            <a:r>
              <a:rPr lang="en-GB" dirty="0"/>
              <a:t>emergency helpline while we are </a:t>
            </a:r>
            <a:r>
              <a:rPr lang="en-GB" dirty="0" smtClean="0"/>
              <a:t>away.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13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Spending Money and Medication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938" y="1496291"/>
            <a:ext cx="9935378" cy="4732187"/>
          </a:xfrm>
        </p:spPr>
        <p:txBody>
          <a:bodyPr>
            <a:normAutofit/>
          </a:bodyPr>
          <a:lstStyle/>
          <a:p>
            <a:r>
              <a:rPr lang="en-GB" dirty="0" smtClean="0"/>
              <a:t>Student will need to bring some money for a few meals, some travelling on the metro and they will be given time to do some shopping on the last day. I would suggest around $150-$200 and around £20 whilst travelling to and from Heathrow. </a:t>
            </a:r>
          </a:p>
          <a:p>
            <a:r>
              <a:rPr lang="en-GB" dirty="0" smtClean="0"/>
              <a:t>All money will be handed in on the coach and it must be </a:t>
            </a:r>
            <a:r>
              <a:rPr lang="en-GB" altLang="en-US" dirty="0" smtClean="0"/>
              <a:t>in 3 envelopes (1 for each day) with the name and </a:t>
            </a:r>
            <a:r>
              <a:rPr lang="en-GB" altLang="en-US" dirty="0"/>
              <a:t>amount clearly </a:t>
            </a:r>
            <a:r>
              <a:rPr lang="en-GB" altLang="en-US" dirty="0" smtClean="0"/>
              <a:t>marked</a:t>
            </a:r>
            <a:r>
              <a:rPr lang="en-GB" altLang="en-US" dirty="0"/>
              <a:t> </a:t>
            </a:r>
            <a:r>
              <a:rPr lang="en-GB" altLang="en-US" dirty="0" smtClean="0"/>
              <a:t>on it.</a:t>
            </a:r>
            <a:endParaRPr lang="en-GB" altLang="en-US" dirty="0"/>
          </a:p>
          <a:p>
            <a:r>
              <a:rPr lang="en-GB" dirty="0"/>
              <a:t>T</a:t>
            </a:r>
            <a:r>
              <a:rPr lang="en-GB" dirty="0" smtClean="0"/>
              <a:t>ime will then be allocated each night for students to come and collect their money</a:t>
            </a:r>
            <a:r>
              <a:rPr lang="en-GB" dirty="0"/>
              <a:t> </a:t>
            </a:r>
            <a:r>
              <a:rPr lang="en-GB" dirty="0" smtClean="0"/>
              <a:t>to use the following day. </a:t>
            </a:r>
          </a:p>
          <a:p>
            <a:r>
              <a:rPr lang="en-GB" dirty="0"/>
              <a:t>All medicines need to be labelled and handed in to us, like the money. 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25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Weather Forecast 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19509"/>
              </p:ext>
            </p:extLst>
          </p:nvPr>
        </p:nvGraphicFramePr>
        <p:xfrm>
          <a:off x="1429376" y="1519708"/>
          <a:ext cx="7780492" cy="31168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6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Sat 16th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Sun 17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Mon</a:t>
                      </a:r>
                      <a:r>
                        <a:rPr lang="en-GB" sz="2400" baseline="0" dirty="0" smtClean="0"/>
                        <a:t> 18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Tues</a:t>
                      </a:r>
                      <a:r>
                        <a:rPr lang="en-GB" sz="2400" baseline="0" dirty="0" smtClean="0"/>
                        <a:t> 19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831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1</a:t>
                      </a:r>
                      <a:r>
                        <a:rPr lang="en-GB" sz="2400" baseline="0" dirty="0" smtClean="0"/>
                        <a:t> / -5 </a:t>
                      </a:r>
                    </a:p>
                    <a:p>
                      <a:r>
                        <a:rPr lang="en-GB" sz="2400" baseline="0" dirty="0" smtClean="0"/>
                        <a:t>Partly sunny; windy.</a:t>
                      </a:r>
                    </a:p>
                    <a:p>
                      <a:r>
                        <a:rPr lang="en-GB" sz="2400" baseline="0" dirty="0" smtClean="0"/>
                        <a:t>Hist. Avg. </a:t>
                      </a:r>
                    </a:p>
                    <a:p>
                      <a:r>
                        <a:rPr lang="en-GB" sz="2400" baseline="0" dirty="0" smtClean="0"/>
                        <a:t>5/-2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1/ -4</a:t>
                      </a:r>
                    </a:p>
                    <a:p>
                      <a:r>
                        <a:rPr lang="en-GB" sz="2400" dirty="0" smtClean="0"/>
                        <a:t>Mostly</a:t>
                      </a:r>
                      <a:r>
                        <a:rPr lang="en-GB" sz="2400" baseline="0" dirty="0" smtClean="0"/>
                        <a:t> Sunny </a:t>
                      </a:r>
                    </a:p>
                    <a:p>
                      <a:r>
                        <a:rPr lang="en-GB" sz="2400" baseline="0" dirty="0" smtClean="0"/>
                        <a:t>Hist. Avg. </a:t>
                      </a:r>
                    </a:p>
                    <a:p>
                      <a:r>
                        <a:rPr lang="en-GB" sz="2400" baseline="0" dirty="0" smtClean="0"/>
                        <a:t>6/-2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3</a:t>
                      </a:r>
                      <a:r>
                        <a:rPr lang="en-GB" sz="2400" baseline="0" dirty="0" smtClean="0"/>
                        <a:t>/ -1</a:t>
                      </a:r>
                    </a:p>
                    <a:p>
                      <a:r>
                        <a:rPr lang="en-GB" sz="2400" baseline="0" dirty="0" smtClean="0"/>
                        <a:t>Brilliant Sunshine.</a:t>
                      </a:r>
                    </a:p>
                    <a:p>
                      <a:r>
                        <a:rPr lang="en-GB" sz="2400" baseline="0" dirty="0" smtClean="0"/>
                        <a:t>Hist. Avg. </a:t>
                      </a:r>
                    </a:p>
                    <a:p>
                      <a:r>
                        <a:rPr lang="en-GB" sz="2400" baseline="0" dirty="0" smtClean="0"/>
                        <a:t>6/-1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3 / -3</a:t>
                      </a:r>
                    </a:p>
                    <a:p>
                      <a:r>
                        <a:rPr lang="en-GB" sz="2400" dirty="0" smtClean="0"/>
                        <a:t>Partly Sunny</a:t>
                      </a:r>
                    </a:p>
                    <a:p>
                      <a:r>
                        <a:rPr lang="en-GB" sz="2400" baseline="0" dirty="0" smtClean="0"/>
                        <a:t>Hist. Avg. </a:t>
                      </a:r>
                    </a:p>
                    <a:p>
                      <a:r>
                        <a:rPr lang="en-GB" sz="2400" baseline="0" dirty="0" smtClean="0"/>
                        <a:t>6/-1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309" t="20455" r="80564" b="69963"/>
          <a:stretch/>
        </p:blipFill>
        <p:spPr>
          <a:xfrm>
            <a:off x="4366584" y="2055813"/>
            <a:ext cx="746975" cy="656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760" t="21207" r="72429" b="69211"/>
          <a:stretch/>
        </p:blipFill>
        <p:spPr>
          <a:xfrm>
            <a:off x="2305318" y="2097362"/>
            <a:ext cx="708338" cy="656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550" t="58163" r="71901" b="32254"/>
          <a:stretch/>
        </p:blipFill>
        <p:spPr>
          <a:xfrm>
            <a:off x="6363223" y="2055814"/>
            <a:ext cx="798490" cy="656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9577" t="56717" r="63768" b="32762"/>
          <a:stretch/>
        </p:blipFill>
        <p:spPr>
          <a:xfrm>
            <a:off x="8229600" y="2058726"/>
            <a:ext cx="81136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/>
          <a:lstStyle/>
          <a:p>
            <a:r>
              <a:rPr lang="en-GB" b="1" dirty="0" smtClean="0"/>
              <a:t>Checklist - Essentials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930" y="1825625"/>
            <a:ext cx="9209870" cy="435133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 smtClean="0"/>
              <a:t>Passport</a:t>
            </a:r>
            <a:endParaRPr lang="en-GB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 smtClean="0"/>
              <a:t>Hat/Gloves/ A Warm Coat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 smtClean="0"/>
              <a:t>Warm clothing x 3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 smtClean="0"/>
              <a:t>Good shoes to walk around freezing New York</a:t>
            </a:r>
            <a:endParaRPr lang="en-GB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/>
              <a:t>Carrier bag for dirty washing!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/>
              <a:t>M</a:t>
            </a:r>
            <a:r>
              <a:rPr lang="en-GB" altLang="en-US" dirty="0" smtClean="0"/>
              <a:t>oney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 smtClean="0"/>
              <a:t>Please </a:t>
            </a:r>
            <a:r>
              <a:rPr lang="en-GB" altLang="en-US" dirty="0"/>
              <a:t>take only </a:t>
            </a:r>
            <a:r>
              <a:rPr lang="en-GB" altLang="en-US" dirty="0" smtClean="0"/>
              <a:t>one suitcase</a:t>
            </a:r>
            <a:r>
              <a:rPr lang="en-GB" altLang="en-US" dirty="0"/>
              <a:t>: </a:t>
            </a:r>
            <a:r>
              <a:rPr lang="en-GB" altLang="en-US" dirty="0" smtClean="0"/>
              <a:t>up to 23kg</a:t>
            </a:r>
            <a:r>
              <a:rPr lang="en-GB" altLang="en-US" dirty="0"/>
              <a:t>. </a:t>
            </a:r>
            <a:endParaRPr lang="en-GB" alt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 smtClean="0"/>
              <a:t>Any Medication needed (Inhaler etc.)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76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Behaviour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930" y="1690688"/>
            <a:ext cx="9209870" cy="4291807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i="0" dirty="0" smtClean="0"/>
              <a:t>Outstanding behaviour at all times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i="0" dirty="0" smtClean="0"/>
              <a:t>No boys allowed in rooms and vice-versa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i="0" dirty="0" smtClean="0"/>
              <a:t>Sleep is important!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i="0" dirty="0" smtClean="0"/>
              <a:t>If your room has a balcony – you are not allowed onto it!</a:t>
            </a:r>
          </a:p>
          <a:p>
            <a:r>
              <a:rPr lang="en-GB" dirty="0" smtClean="0"/>
              <a:t>No-one is to wander off or be on their own off alone during the activities.</a:t>
            </a:r>
            <a:r>
              <a:rPr lang="en-GB" altLang="en-US" dirty="0" smtClean="0"/>
              <a:t> </a:t>
            </a:r>
            <a:r>
              <a:rPr lang="en-GB" altLang="en-US" dirty="0"/>
              <a:t>Non-compliance will result in you spending time with the </a:t>
            </a:r>
            <a:r>
              <a:rPr lang="en-GB" altLang="en-US" dirty="0" smtClean="0"/>
              <a:t>teachers.</a:t>
            </a:r>
          </a:p>
          <a:p>
            <a:r>
              <a:rPr lang="en-GB" altLang="en-US" dirty="0" smtClean="0"/>
              <a:t>Timings must be adhered to so that we can be one time and not miss out on any activity. 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24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Hoody  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46" t="33518" r="42068" b="31261"/>
          <a:stretch/>
        </p:blipFill>
        <p:spPr>
          <a:xfrm>
            <a:off x="468802" y="1299146"/>
            <a:ext cx="9460046" cy="3666923"/>
          </a:xfrm>
          <a:prstGeom prst="rect">
            <a:avLst/>
          </a:prstGeom>
        </p:spPr>
      </p:pic>
      <p:pic>
        <p:nvPicPr>
          <p:cNvPr id="11268" name="Picture 4" descr="Hoody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0" y="4966069"/>
            <a:ext cx="3386115" cy="20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5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81" y="47802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Halsbury Travel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81" y="985607"/>
            <a:ext cx="6941776" cy="4128928"/>
          </a:xfrm>
        </p:spPr>
        <p:txBody>
          <a:bodyPr/>
          <a:lstStyle/>
          <a:p>
            <a:r>
              <a:rPr lang="en-GB" sz="3200" dirty="0" smtClean="0"/>
              <a:t>30 years experience in creating school tours.</a:t>
            </a:r>
          </a:p>
          <a:p>
            <a:r>
              <a:rPr lang="en-GB" sz="3200" dirty="0" smtClean="0"/>
              <a:t>Fully-accredited: They are a member of ABTA , they are ATOL protected, they are members of the School Travel Forum and have been awarded the Learning outside of the Classroom Quality Badge.</a:t>
            </a:r>
          </a:p>
          <a:p>
            <a:endParaRPr lang="en-GB" dirty="0" smtClean="0"/>
          </a:p>
        </p:txBody>
      </p:sp>
      <p:pic>
        <p:nvPicPr>
          <p:cNvPr id="7" name="Picture 12" descr="stfass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44" y="5364353"/>
            <a:ext cx="1260846" cy="12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QB Awarded Mark Col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56" y="5024091"/>
            <a:ext cx="2685425" cy="18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halsbury.com/images/articles/1058-atol_logo-Bl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63" y="5096541"/>
            <a:ext cx="1427643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halsbury.com/images/articles/1058-ABTA_TWC_RG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02" y="5081876"/>
            <a:ext cx="39243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halsbury.com/images/articles/6541-award%20winning%20food%20tech%20trips-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76" y="-16649"/>
            <a:ext cx="4412024" cy="41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41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Visa - ESTA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1" y="1690688"/>
            <a:ext cx="10314904" cy="4716463"/>
          </a:xfrm>
        </p:spPr>
        <p:txBody>
          <a:bodyPr>
            <a:normAutofit/>
          </a:bodyPr>
          <a:lstStyle/>
          <a:p>
            <a:r>
              <a:rPr lang="en-GB" dirty="0" smtClean="0"/>
              <a:t>Before we </a:t>
            </a:r>
            <a:r>
              <a:rPr lang="en-GB" dirty="0"/>
              <a:t>travel to the USA, your son/daughter must obtain a visa prior to travel through an online application called the ESTA (Electronic System for Travel Authorisation).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ESTA is a compulsory requirement and without it your son/daughter will not be allowed to board the flight to the USA. You can access the ESTA website using: </a:t>
            </a:r>
            <a:r>
              <a:rPr lang="en-GB" u="sng" dirty="0"/>
              <a:t>www.</a:t>
            </a:r>
            <a:r>
              <a:rPr lang="en-GB" dirty="0"/>
              <a:t> </a:t>
            </a:r>
            <a:r>
              <a:rPr lang="en-GB" u="sng" dirty="0"/>
              <a:t>esta.cbp.dhs.gov/</a:t>
            </a:r>
            <a:r>
              <a:rPr lang="en-GB" u="sng" dirty="0" err="1"/>
              <a:t>esta</a:t>
            </a:r>
            <a:r>
              <a:rPr lang="en-GB" u="sng" dirty="0"/>
              <a:t>/</a:t>
            </a:r>
            <a:endParaRPr lang="en-GB" dirty="0"/>
          </a:p>
          <a:p>
            <a:r>
              <a:rPr lang="en-GB" dirty="0"/>
              <a:t>It is $14 (roughly £12) for the visa</a:t>
            </a:r>
            <a:r>
              <a:rPr lang="en-GB" dirty="0" smtClean="0"/>
              <a:t>.</a:t>
            </a:r>
          </a:p>
          <a:p>
            <a:r>
              <a:rPr lang="en-GB" dirty="0" smtClean="0"/>
              <a:t> If you haven't already done so please </a:t>
            </a:r>
            <a:r>
              <a:rPr lang="en-GB" dirty="0"/>
              <a:t>could parents apply for the visa via the website before January 18</a:t>
            </a:r>
            <a:r>
              <a:rPr lang="en-GB" baseline="30000" dirty="0"/>
              <a:t>th</a:t>
            </a:r>
            <a:r>
              <a:rPr lang="en-GB" dirty="0"/>
              <a:t> and then send a copy of it in to school via your child so I can ensure everyone is able to travel. If you have any problems with this then please let me know ASAP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12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982014" y="2614409"/>
            <a:ext cx="5181600" cy="2545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GB" sz="4400" dirty="0">
              <a:ea typeface="ＭＳ Ｐゴシック" charset="0"/>
            </a:endParaRPr>
          </a:p>
          <a:p>
            <a:pPr eaLnBrk="1" hangingPunct="1">
              <a:defRPr/>
            </a:pPr>
            <a:endParaRPr lang="en-GB" sz="4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GB" sz="6000" dirty="0">
                <a:ea typeface="ＭＳ Ｐゴシック" charset="0"/>
              </a:rPr>
              <a:t>Any questions?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82014" y="102314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u="sng" dirty="0" smtClean="0"/>
              <a:t>Staffing on the trip:</a:t>
            </a:r>
          </a:p>
          <a:p>
            <a:r>
              <a:rPr lang="en-GB" sz="3200" dirty="0" smtClean="0"/>
              <a:t>Mrs </a:t>
            </a:r>
            <a:r>
              <a:rPr lang="en-GB" sz="3200" dirty="0"/>
              <a:t>Langley – Party Leader</a:t>
            </a:r>
          </a:p>
          <a:p>
            <a:r>
              <a:rPr lang="en-GB" sz="3200" dirty="0"/>
              <a:t>Miss Hall</a:t>
            </a:r>
          </a:p>
          <a:p>
            <a:r>
              <a:rPr lang="en-GB" sz="3200" dirty="0"/>
              <a:t>Mr </a:t>
            </a:r>
            <a:r>
              <a:rPr lang="en-GB" sz="3200" dirty="0" err="1"/>
              <a:t>Callouney</a:t>
            </a:r>
            <a:endParaRPr lang="en-GB" sz="3200" dirty="0"/>
          </a:p>
          <a:p>
            <a:r>
              <a:rPr lang="en-GB" sz="3200" dirty="0"/>
              <a:t>Mr Cummings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343114" y="5265062"/>
            <a:ext cx="8018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0" b="1" dirty="0" smtClean="0">
                <a:solidFill>
                  <a:srgbClr val="FFFF00"/>
                </a:solidFill>
              </a:rPr>
              <a:t> 33 days </a:t>
            </a:r>
            <a:r>
              <a:rPr lang="en-GB" altLang="en-US" sz="8000" b="1" dirty="0">
                <a:solidFill>
                  <a:srgbClr val="FFFF00"/>
                </a:solidFill>
              </a:rPr>
              <a:t>to go!</a:t>
            </a:r>
          </a:p>
        </p:txBody>
      </p:sp>
      <p:pic>
        <p:nvPicPr>
          <p:cNvPr id="1026" name="Picture 2" descr="Image result for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90" y="2434043"/>
            <a:ext cx="4197910" cy="277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ew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14" y="-60640"/>
            <a:ext cx="3753118" cy="24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672"/>
            <a:ext cx="10515600" cy="1325563"/>
          </a:xfrm>
        </p:spPr>
        <p:txBody>
          <a:bodyPr/>
          <a:lstStyle/>
          <a:p>
            <a:r>
              <a:rPr lang="en-GB" b="1" dirty="0" smtClean="0"/>
              <a:t>Learning outside the classroom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901" y="2055813"/>
            <a:ext cx="10515600" cy="435133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 smtClean="0"/>
              <a:t>Personal </a:t>
            </a:r>
            <a:r>
              <a:rPr lang="en-GB" altLang="en-US" dirty="0"/>
              <a:t>development: organisation, responsibility &amp; confidence. </a:t>
            </a:r>
          </a:p>
          <a:p>
            <a:pPr>
              <a:buFontTx/>
              <a:buChar char="•"/>
            </a:pPr>
            <a:r>
              <a:rPr lang="en-GB" altLang="en-US" dirty="0" smtClean="0"/>
              <a:t>Communication and navigation - Having to talk to each other and navigate around New York. </a:t>
            </a:r>
          </a:p>
          <a:p>
            <a:pPr>
              <a:buFontTx/>
              <a:buChar char="•"/>
            </a:pPr>
            <a:r>
              <a:rPr lang="en-GB" altLang="en-US" dirty="0" smtClean="0"/>
              <a:t>Have new experiences while increasing knowledge -  through a range of different activities. </a:t>
            </a:r>
          </a:p>
          <a:p>
            <a:pPr>
              <a:buFontTx/>
              <a:buChar char="•"/>
            </a:pPr>
            <a:r>
              <a:rPr lang="en-GB" altLang="en-US" dirty="0" smtClean="0"/>
              <a:t>Cross-curricular </a:t>
            </a:r>
            <a:r>
              <a:rPr lang="en-GB" altLang="en-US" dirty="0"/>
              <a:t>enrichment </a:t>
            </a:r>
            <a:r>
              <a:rPr lang="en-GB" altLang="en-US" dirty="0" smtClean="0"/>
              <a:t>- Increasing knowledge in both Food and Art. 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77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Travel Arrangements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5624"/>
            <a:ext cx="9525000" cy="4643755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Outbound Journey</a:t>
            </a:r>
          </a:p>
          <a:p>
            <a:r>
              <a:rPr lang="en-GB" b="1" dirty="0" smtClean="0"/>
              <a:t>Students arriving at GCA: 4.30am 16</a:t>
            </a:r>
            <a:r>
              <a:rPr lang="en-GB" b="1" baseline="30000" dirty="0" smtClean="0"/>
              <a:t>th</a:t>
            </a:r>
            <a:r>
              <a:rPr lang="en-GB" b="1" dirty="0" smtClean="0"/>
              <a:t> Feb 2019</a:t>
            </a:r>
          </a:p>
          <a:p>
            <a:r>
              <a:rPr lang="en-GB" b="1" dirty="0" smtClean="0"/>
              <a:t>Coach departing at GCA: 4:45am 16</a:t>
            </a:r>
            <a:r>
              <a:rPr lang="en-GB" b="1" baseline="30000" dirty="0" smtClean="0"/>
              <a:t>th</a:t>
            </a:r>
            <a:r>
              <a:rPr lang="en-GB" b="1" dirty="0" smtClean="0"/>
              <a:t> Feb 2019</a:t>
            </a:r>
          </a:p>
          <a:p>
            <a:r>
              <a:rPr lang="en-GB" b="1" dirty="0" smtClean="0"/>
              <a:t>Check in Time at London Heathrow Airport: 11.35am </a:t>
            </a:r>
          </a:p>
          <a:p>
            <a:r>
              <a:rPr lang="en-GB" b="1" dirty="0" smtClean="0"/>
              <a:t>Departure time from Heathrow: 14.35pm (Flight No. VS45 Virgin Atlantic)</a:t>
            </a:r>
          </a:p>
          <a:p>
            <a:r>
              <a:rPr lang="en-GB" b="1" dirty="0" smtClean="0"/>
              <a:t>Arrival at JFK New York: 17.45pm</a:t>
            </a:r>
          </a:p>
          <a:p>
            <a:r>
              <a:rPr lang="en-GB" b="1" dirty="0" smtClean="0"/>
              <a:t>Arrival at Fairfield Inn: 20.30pm</a:t>
            </a:r>
            <a:endParaRPr lang="en-GB" b="1" dirty="0"/>
          </a:p>
        </p:txBody>
      </p:sp>
      <p:pic>
        <p:nvPicPr>
          <p:cNvPr id="4" name="Picture 2" descr="Image result for virgin pl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4405271"/>
            <a:ext cx="3909412" cy="21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s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84" y="0"/>
            <a:ext cx="2857500" cy="18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fk airpo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2"/>
          <a:stretch/>
        </p:blipFill>
        <p:spPr bwMode="auto">
          <a:xfrm>
            <a:off x="8617084" y="-24351"/>
            <a:ext cx="3574916" cy="18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Travel Arrangements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5624"/>
            <a:ext cx="10126980" cy="4643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Return Journey</a:t>
            </a:r>
          </a:p>
          <a:p>
            <a:r>
              <a:rPr lang="en-GB" b="1" dirty="0" smtClean="0"/>
              <a:t>Coach departing Fairfield Inn: 15.30pm 19</a:t>
            </a:r>
            <a:r>
              <a:rPr lang="en-GB" b="1" baseline="30000" dirty="0" smtClean="0"/>
              <a:t>th</a:t>
            </a:r>
            <a:r>
              <a:rPr lang="en-GB" b="1" dirty="0" smtClean="0"/>
              <a:t> Feb 2019</a:t>
            </a:r>
          </a:p>
          <a:p>
            <a:r>
              <a:rPr lang="en-GB" b="1" dirty="0" smtClean="0"/>
              <a:t>Check in Time at JFK New York Airport: 17.00pm</a:t>
            </a:r>
          </a:p>
          <a:p>
            <a:r>
              <a:rPr lang="en-GB" b="1" dirty="0" smtClean="0"/>
              <a:t>Departure time from JFK: 8.00pm (Flight No.  VS46 Virgin Atlantic)</a:t>
            </a:r>
          </a:p>
          <a:p>
            <a:r>
              <a:rPr lang="en-GB" b="1" dirty="0" smtClean="0"/>
              <a:t>Arrival at London Heathrow: 7.55am 20</a:t>
            </a:r>
            <a:r>
              <a:rPr lang="en-GB" b="1" baseline="30000" dirty="0" smtClean="0"/>
              <a:t>th</a:t>
            </a:r>
            <a:r>
              <a:rPr lang="en-GB" b="1" dirty="0" smtClean="0"/>
              <a:t> Feb 2019</a:t>
            </a:r>
          </a:p>
          <a:p>
            <a:r>
              <a:rPr lang="en-GB" b="1" dirty="0" smtClean="0"/>
              <a:t>Coach transfer from London Heathrow at: 9.30am 20</a:t>
            </a:r>
            <a:r>
              <a:rPr lang="en-GB" b="1" baseline="30000" dirty="0" smtClean="0"/>
              <a:t>th</a:t>
            </a:r>
            <a:r>
              <a:rPr lang="en-GB" b="1" dirty="0" smtClean="0"/>
              <a:t> Feb 2019</a:t>
            </a:r>
          </a:p>
          <a:p>
            <a:r>
              <a:rPr lang="en-GB" b="1" dirty="0" smtClean="0"/>
              <a:t>Arrival at GCA: 15.30pm 20</a:t>
            </a:r>
            <a:r>
              <a:rPr lang="en-GB" b="1" baseline="30000" dirty="0" smtClean="0"/>
              <a:t>th</a:t>
            </a:r>
            <a:r>
              <a:rPr lang="en-GB" b="1" dirty="0" smtClean="0"/>
              <a:t> Feb 2019(Approx. depending on traffic).</a:t>
            </a:r>
            <a:endParaRPr lang="en-GB" b="1" dirty="0"/>
          </a:p>
        </p:txBody>
      </p:sp>
      <p:pic>
        <p:nvPicPr>
          <p:cNvPr id="6" name="Picture 2" descr="Image result for virgin pl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5" y="5433275"/>
            <a:ext cx="2532845" cy="14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as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84" y="0"/>
            <a:ext cx="2857500" cy="18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jfk airpo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2"/>
          <a:stretch/>
        </p:blipFill>
        <p:spPr bwMode="auto">
          <a:xfrm>
            <a:off x="8617084" y="-24351"/>
            <a:ext cx="3574916" cy="18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5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Accommodation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Fairfield Inn &amp; Suites by </a:t>
            </a:r>
            <a:r>
              <a:rPr lang="en-GB" b="1" dirty="0" smtClean="0"/>
              <a:t>Marriott</a:t>
            </a:r>
          </a:p>
          <a:p>
            <a:r>
              <a:rPr lang="en-GB" b="1" dirty="0" smtClean="0"/>
              <a:t>Midtown Manhattan</a:t>
            </a:r>
            <a:r>
              <a:rPr lang="en-GB" b="1" dirty="0"/>
              <a:t>, 325 West 33rd Street, New York, NY </a:t>
            </a:r>
            <a:r>
              <a:rPr lang="en-GB" b="1" dirty="0" smtClean="0"/>
              <a:t>10001</a:t>
            </a:r>
          </a:p>
          <a:p>
            <a:r>
              <a:rPr lang="en-GB" b="1" dirty="0" smtClean="0"/>
              <a:t>Bed and Breakfast Only</a:t>
            </a:r>
            <a:endParaRPr lang="en-GB" b="1" dirty="0"/>
          </a:p>
          <a:p>
            <a:endParaRPr lang="en-GB" dirty="0"/>
          </a:p>
        </p:txBody>
      </p:sp>
      <p:pic>
        <p:nvPicPr>
          <p:cNvPr id="14338" name="Picture 2" descr="Image result for Fairfield Inn &amp; Suites by Marriott 325 West 33rd Street, New York, NY 1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2" y="3741262"/>
            <a:ext cx="5849938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Fairfield Inn &amp; Suites by Marriott 325 West 33rd Street, New Y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14" y="3717608"/>
            <a:ext cx="3575686" cy="26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7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Fairfield Inn &amp; Suites by Marriott 325 West 33rd Street,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" y="297180"/>
            <a:ext cx="4249884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rriott Downtown New York Lobb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2" y="297180"/>
            <a:ext cx="484145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ache.marriott.com/marriottassets/marriott/NYCPS/nycps-market-0074-hor-wide.jpg?downsize=1440px:*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88" y="3591339"/>
            <a:ext cx="5066463" cy="28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nn Station Hotel Breakfast Buff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77" y="3581941"/>
            <a:ext cx="5099878" cy="28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5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Rooming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878" y="892214"/>
            <a:ext cx="5281612" cy="43513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dirty="0"/>
              <a:t>Allocation notification 1 week prior to departure – meeting at lunch to </a:t>
            </a:r>
            <a:r>
              <a:rPr lang="en-GB" altLang="en-US" dirty="0" smtClean="0"/>
              <a:t>organise.</a:t>
            </a:r>
            <a:endParaRPr lang="en-GB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/>
              <a:t>Rooms </a:t>
            </a:r>
            <a:r>
              <a:rPr lang="en-GB" altLang="en-US" dirty="0" smtClean="0"/>
              <a:t>will be between 3-4 ppl.</a:t>
            </a:r>
            <a:endParaRPr lang="en-GB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/>
              <a:t>All 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-suite</a:t>
            </a:r>
            <a:endParaRPr lang="en-GB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dirty="0"/>
              <a:t>Daily room </a:t>
            </a:r>
            <a:r>
              <a:rPr lang="en-GB" altLang="en-US" dirty="0" smtClean="0"/>
              <a:t>checks will be undertaken.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12290" name="Picture 2" descr="https://cache.marriott.com/marriottassets/marriott/NYCPS/nycps-guestroom-0067-hor-clsc.jpg?interpolation=progressive-bilinear&amp;downsize=*:224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4" y="1350878"/>
            <a:ext cx="4010630" cy="26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tels by Penn Station Bath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6" y="4087730"/>
            <a:ext cx="4924924" cy="27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965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lsbury tra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0"/>
            <a:ext cx="2143930" cy="20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Itinerary – Day 1 (16</a:t>
            </a:r>
            <a:r>
              <a:rPr lang="en-GB" b="1" baseline="30000" dirty="0" smtClean="0"/>
              <a:t>th</a:t>
            </a:r>
            <a:r>
              <a:rPr lang="en-GB" b="1" dirty="0" smtClean="0"/>
              <a:t> Feb)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62" y="1377416"/>
            <a:ext cx="9616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17:45 Flight Arrives New York</a:t>
            </a:r>
          </a:p>
          <a:p>
            <a:r>
              <a:rPr lang="en-GB" dirty="0"/>
              <a:t>19:00 Meet </a:t>
            </a:r>
            <a:r>
              <a:rPr lang="en-GB" dirty="0" smtClean="0"/>
              <a:t>the </a:t>
            </a:r>
            <a:r>
              <a:rPr lang="en-GB" dirty="0"/>
              <a:t>coach and transfer to the hotel</a:t>
            </a:r>
          </a:p>
          <a:p>
            <a:r>
              <a:rPr lang="en-GB" dirty="0" smtClean="0"/>
              <a:t>20:30 Approximate </a:t>
            </a:r>
            <a:r>
              <a:rPr lang="en-GB" dirty="0"/>
              <a:t>arrival at the hotel, check in and drop </a:t>
            </a:r>
            <a:r>
              <a:rPr lang="en-GB" dirty="0" smtClean="0"/>
              <a:t>bags in </a:t>
            </a:r>
            <a:r>
              <a:rPr lang="en-GB" dirty="0"/>
              <a:t>room.  </a:t>
            </a:r>
            <a:r>
              <a:rPr lang="en-GB" dirty="0" smtClean="0"/>
              <a:t> Walk to </a:t>
            </a:r>
            <a:r>
              <a:rPr lang="en-GB" dirty="0"/>
              <a:t>the Empire State Building </a:t>
            </a:r>
            <a:r>
              <a:rPr lang="en-GB" dirty="0" smtClean="0"/>
              <a:t>(15 mins).</a:t>
            </a:r>
          </a:p>
          <a:p>
            <a:r>
              <a:rPr lang="en-GB" dirty="0" smtClean="0"/>
              <a:t>21:00 Evening </a:t>
            </a:r>
            <a:r>
              <a:rPr lang="en-GB" dirty="0"/>
              <a:t>views of the city Empire State </a:t>
            </a:r>
            <a:r>
              <a:rPr lang="en-GB" dirty="0" smtClean="0"/>
              <a:t>Building. </a:t>
            </a:r>
            <a:endParaRPr lang="en-GB" dirty="0"/>
          </a:p>
        </p:txBody>
      </p:sp>
      <p:pic>
        <p:nvPicPr>
          <p:cNvPr id="9218" name="Picture 2" descr="New York Hotels Empire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73" y="4316659"/>
            <a:ext cx="4513928" cy="25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views from the empire state bui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49" y="4316658"/>
            <a:ext cx="3817979" cy="25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5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1117</Words>
  <Application>Microsoft Office PowerPoint</Application>
  <PresentationFormat>Widescreen</PresentationFormat>
  <Paragraphs>138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Calibri Light</vt:lpstr>
      <vt:lpstr>Office Theme</vt:lpstr>
      <vt:lpstr>Food &amp; Art Trip  with Halsbury travel to New York, USA – Feb 2019</vt:lpstr>
      <vt:lpstr>Halsbury Travel </vt:lpstr>
      <vt:lpstr>Learning outside the classroom</vt:lpstr>
      <vt:lpstr>Travel Arrangements</vt:lpstr>
      <vt:lpstr>Travel Arrangements</vt:lpstr>
      <vt:lpstr>Accommodation</vt:lpstr>
      <vt:lpstr>PowerPoint Presentation</vt:lpstr>
      <vt:lpstr>Rooming </vt:lpstr>
      <vt:lpstr>Itinerary – Day 1 (16th Feb)</vt:lpstr>
      <vt:lpstr>Itinerary – Day 2  (17th Feb)</vt:lpstr>
      <vt:lpstr>Itinerary – Day 3 (18th Feb)</vt:lpstr>
      <vt:lpstr>Itinerary – Day 4 (19th Feb)</vt:lpstr>
      <vt:lpstr>Phones / Technology </vt:lpstr>
      <vt:lpstr>Insurance</vt:lpstr>
      <vt:lpstr>Spending Money and Medication  </vt:lpstr>
      <vt:lpstr>Weather Forecast </vt:lpstr>
      <vt:lpstr>Checklist - Essentials </vt:lpstr>
      <vt:lpstr>Behaviour</vt:lpstr>
      <vt:lpstr>Hoody  </vt:lpstr>
      <vt:lpstr>Visa - ESTA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&amp; Art Trip  with Halsbury travel to New York, USA – Feb 2019</dc:title>
  <dc:creator>kirsty meadows</dc:creator>
  <cp:lastModifiedBy>Clare Whittingham</cp:lastModifiedBy>
  <cp:revision>26</cp:revision>
  <dcterms:created xsi:type="dcterms:W3CDTF">2019-01-02T16:44:22Z</dcterms:created>
  <dcterms:modified xsi:type="dcterms:W3CDTF">2019-01-15T09:09:40Z</dcterms:modified>
</cp:coreProperties>
</file>