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6" r:id="rId4"/>
  </p:sldIdLst>
  <p:sldSz cx="12801600" cy="96012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103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B2360-3995-4F9B-9600-25B9928B89FF}" type="datetimeFigureOut">
              <a:rPr lang="en-GB" smtClean="0"/>
              <a:t>14/06/2026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295AA-A5E9-4F66-8913-A0B1C2DE6A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5794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B2360-3995-4F9B-9600-25B9928B89FF}" type="datetimeFigureOut">
              <a:rPr lang="en-GB" smtClean="0"/>
              <a:t>14/06/2026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295AA-A5E9-4F66-8913-A0B1C2DE6A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8644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B2360-3995-4F9B-9600-25B9928B89FF}" type="datetimeFigureOut">
              <a:rPr lang="en-GB" smtClean="0"/>
              <a:t>14/06/2026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295AA-A5E9-4F66-8913-A0B1C2DE6A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7078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B2360-3995-4F9B-9600-25B9928B89FF}" type="datetimeFigureOut">
              <a:rPr lang="en-GB" smtClean="0"/>
              <a:t>14/06/2026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295AA-A5E9-4F66-8913-A0B1C2DE6A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7078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B2360-3995-4F9B-9600-25B9928B89FF}" type="datetimeFigureOut">
              <a:rPr lang="en-GB" smtClean="0"/>
              <a:t>14/06/2026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295AA-A5E9-4F66-8913-A0B1C2DE6A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8837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B2360-3995-4F9B-9600-25B9928B89FF}" type="datetimeFigureOut">
              <a:rPr lang="en-GB" smtClean="0"/>
              <a:t>14/06/2026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295AA-A5E9-4F66-8913-A0B1C2DE6A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1155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B2360-3995-4F9B-9600-25B9928B89FF}" type="datetimeFigureOut">
              <a:rPr lang="en-GB" smtClean="0"/>
              <a:t>14/06/2026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295AA-A5E9-4F66-8913-A0B1C2DE6A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2655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B2360-3995-4F9B-9600-25B9928B89FF}" type="datetimeFigureOut">
              <a:rPr lang="en-GB" smtClean="0"/>
              <a:t>14/06/2026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295AA-A5E9-4F66-8913-A0B1C2DE6A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912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B2360-3995-4F9B-9600-25B9928B89FF}" type="datetimeFigureOut">
              <a:rPr lang="en-GB" smtClean="0"/>
              <a:t>14/06/2026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295AA-A5E9-4F66-8913-A0B1C2DE6A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8373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B2360-3995-4F9B-9600-25B9928B89FF}" type="datetimeFigureOut">
              <a:rPr lang="en-GB" smtClean="0"/>
              <a:t>14/06/2026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295AA-A5E9-4F66-8913-A0B1C2DE6A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4722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B2360-3995-4F9B-9600-25B9928B89FF}" type="datetimeFigureOut">
              <a:rPr lang="en-GB" smtClean="0"/>
              <a:t>14/06/2026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295AA-A5E9-4F66-8913-A0B1C2DE6A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1821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FB2360-3995-4F9B-9600-25B9928B89FF}" type="datetimeFigureOut">
              <a:rPr lang="en-GB" smtClean="0"/>
              <a:t>14/06/2026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F295AA-A5E9-4F66-8913-A0B1C2DE6A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7904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86354" y="1434480"/>
            <a:ext cx="8519746" cy="462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Year 3 </a:t>
            </a:r>
            <a:r>
              <a:rPr lang="en-GB" dirty="0"/>
              <a:t>Maths Sequencing Grid 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4228625"/>
              </p:ext>
            </p:extLst>
          </p:nvPr>
        </p:nvGraphicFramePr>
        <p:xfrm>
          <a:off x="166327" y="627888"/>
          <a:ext cx="12455225" cy="5774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552">
                  <a:extLst>
                    <a:ext uri="{9D8B030D-6E8A-4147-A177-3AD203B41FA5}">
                      <a16:colId xmlns:a16="http://schemas.microsoft.com/office/drawing/2014/main" val="3865534508"/>
                    </a:ext>
                  </a:extLst>
                </a:gridCol>
                <a:gridCol w="2437884">
                  <a:extLst>
                    <a:ext uri="{9D8B030D-6E8A-4147-A177-3AD203B41FA5}">
                      <a16:colId xmlns:a16="http://schemas.microsoft.com/office/drawing/2014/main" val="4165048013"/>
                    </a:ext>
                  </a:extLst>
                </a:gridCol>
                <a:gridCol w="1890584">
                  <a:extLst>
                    <a:ext uri="{9D8B030D-6E8A-4147-A177-3AD203B41FA5}">
                      <a16:colId xmlns:a16="http://schemas.microsoft.com/office/drawing/2014/main" val="2868131247"/>
                    </a:ext>
                  </a:extLst>
                </a:gridCol>
                <a:gridCol w="1915298">
                  <a:extLst>
                    <a:ext uri="{9D8B030D-6E8A-4147-A177-3AD203B41FA5}">
                      <a16:colId xmlns:a16="http://schemas.microsoft.com/office/drawing/2014/main" val="2306727430"/>
                    </a:ext>
                  </a:extLst>
                </a:gridCol>
                <a:gridCol w="1914198">
                  <a:extLst>
                    <a:ext uri="{9D8B030D-6E8A-4147-A177-3AD203B41FA5}">
                      <a16:colId xmlns:a16="http://schemas.microsoft.com/office/drawing/2014/main" val="1164682359"/>
                    </a:ext>
                  </a:extLst>
                </a:gridCol>
                <a:gridCol w="1947511">
                  <a:extLst>
                    <a:ext uri="{9D8B030D-6E8A-4147-A177-3AD203B41FA5}">
                      <a16:colId xmlns:a16="http://schemas.microsoft.com/office/drawing/2014/main" val="280202239"/>
                    </a:ext>
                  </a:extLst>
                </a:gridCol>
                <a:gridCol w="1914198">
                  <a:extLst>
                    <a:ext uri="{9D8B030D-6E8A-4147-A177-3AD203B41FA5}">
                      <a16:colId xmlns:a16="http://schemas.microsoft.com/office/drawing/2014/main" val="969683447"/>
                    </a:ext>
                  </a:extLst>
                </a:gridCol>
              </a:tblGrid>
              <a:tr h="390822">
                <a:tc rowSpan="5"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Block</a:t>
                      </a:r>
                      <a:r>
                        <a:rPr lang="en-GB" baseline="0" dirty="0" smtClean="0"/>
                        <a:t> 1</a:t>
                      </a:r>
                      <a:endParaRPr lang="en-GB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Significance and structures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Structures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Structures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smtClean="0"/>
                        <a:t>Significance and </a:t>
                      </a:r>
                      <a:r>
                        <a:rPr lang="en-GB" sz="1800" dirty="0" smtClean="0"/>
                        <a:t>Structures</a:t>
                      </a:r>
                      <a:endParaRPr lang="en-GB" sz="1800" dirty="0" smtClean="0"/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smtClean="0"/>
                        <a:t>Significance and </a:t>
                      </a:r>
                      <a:r>
                        <a:rPr lang="en-GB" sz="1800" dirty="0" smtClean="0"/>
                        <a:t>Structures</a:t>
                      </a:r>
                      <a:endParaRPr lang="en-GB" sz="1800" dirty="0" smtClean="0"/>
                    </a:p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3887438"/>
                  </a:ext>
                </a:extLst>
              </a:tr>
              <a:tr h="464067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GB" sz="1800" dirty="0" smtClean="0"/>
                        <a:t>Baseline</a:t>
                      </a:r>
                      <a:endParaRPr lang="en-GB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Comparison 1</a:t>
                      </a:r>
                      <a:endParaRPr lang="en-GB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0" dirty="0" smtClean="0"/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dirty="0" smtClean="0"/>
                        <a:t>Shape,</a:t>
                      </a:r>
                      <a:r>
                        <a:rPr lang="en-GB" sz="1800" b="0" baseline="0" dirty="0" smtClean="0"/>
                        <a:t> space, and measure 1</a:t>
                      </a:r>
                    </a:p>
                    <a:p>
                      <a:endParaRPr lang="en-GB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Pattern 1</a:t>
                      </a:r>
                      <a:endParaRPr lang="en-GB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Counting 1</a:t>
                      </a:r>
                      <a:endParaRPr lang="en-GB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Counting 2</a:t>
                      </a:r>
                      <a:endParaRPr lang="en-GB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31135105"/>
                  </a:ext>
                </a:extLst>
              </a:tr>
              <a:tr h="1420029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n-GB" sz="11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More</a:t>
                      </a:r>
                      <a:r>
                        <a:rPr lang="en-GB" sz="20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than, Fewer than, The same 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 smtClean="0"/>
                        <a:t>Explore</a:t>
                      </a:r>
                      <a:r>
                        <a:rPr lang="en-GB" sz="2000" b="1" baseline="0" dirty="0" smtClean="0"/>
                        <a:t> and build with shapes and objects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1" dirty="0" smtClean="0"/>
                        <a:t>Explore repeats</a:t>
                      </a:r>
                      <a:endParaRPr lang="en-GB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1" dirty="0" smtClean="0"/>
                        <a:t>Hear and say number names</a:t>
                      </a:r>
                      <a:endParaRPr lang="en-GB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1" dirty="0" smtClean="0"/>
                        <a:t>Begin to order number names</a:t>
                      </a:r>
                      <a:endParaRPr lang="en-GB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5317003"/>
                  </a:ext>
                </a:extLst>
              </a:tr>
              <a:tr h="430892">
                <a:tc v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vert="vert270" anchor="ctr"/>
                </a:tc>
                <a:tc gridSpan="6"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GB" sz="1800" b="1" dirty="0" smtClean="0">
                          <a:solidFill>
                            <a:schemeClr val="bg1"/>
                          </a:solidFill>
                        </a:rPr>
                        <a:t>Learning questions</a:t>
                      </a:r>
                      <a:endParaRPr lang="en-GB" sz="18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5349242"/>
                  </a:ext>
                </a:extLst>
              </a:tr>
              <a:tr h="1436122">
                <a:tc v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Can</a:t>
                      </a:r>
                      <a:r>
                        <a:rPr lang="en-GB" sz="1000" baseline="0" dirty="0" smtClean="0"/>
                        <a:t> I talk about my collections?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Can I notice differences in shapes?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Can</a:t>
                      </a:r>
                      <a:r>
                        <a:rPr lang="en-GB" sz="1000" baseline="0" dirty="0" smtClean="0"/>
                        <a:t> I join in with repeats in songs and stories?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Can I use my</a:t>
                      </a:r>
                      <a:r>
                        <a:rPr lang="en-GB" sz="1000" baseline="0" dirty="0" smtClean="0"/>
                        <a:t> voice to share number names?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Can I say my number names</a:t>
                      </a:r>
                      <a:r>
                        <a:rPr lang="en-GB" sz="1000" baseline="0" dirty="0" smtClean="0"/>
                        <a:t> </a:t>
                      </a:r>
                      <a:r>
                        <a:rPr lang="en-GB" sz="1000" dirty="0" smtClean="0"/>
                        <a:t>in order?</a:t>
                      </a:r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7035926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6696536"/>
              </p:ext>
            </p:extLst>
          </p:nvPr>
        </p:nvGraphicFramePr>
        <p:xfrm>
          <a:off x="166328" y="152400"/>
          <a:ext cx="12421914" cy="4754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552">
                  <a:extLst>
                    <a:ext uri="{9D8B030D-6E8A-4147-A177-3AD203B41FA5}">
                      <a16:colId xmlns:a16="http://schemas.microsoft.com/office/drawing/2014/main" val="2421229326"/>
                    </a:ext>
                  </a:extLst>
                </a:gridCol>
                <a:gridCol w="1255767">
                  <a:extLst>
                    <a:ext uri="{9D8B030D-6E8A-4147-A177-3AD203B41FA5}">
                      <a16:colId xmlns:a16="http://schemas.microsoft.com/office/drawing/2014/main" val="2568717444"/>
                    </a:ext>
                  </a:extLst>
                </a:gridCol>
                <a:gridCol w="1175275">
                  <a:extLst>
                    <a:ext uri="{9D8B030D-6E8A-4147-A177-3AD203B41FA5}">
                      <a16:colId xmlns:a16="http://schemas.microsoft.com/office/drawing/2014/main" val="227532122"/>
                    </a:ext>
                  </a:extLst>
                </a:gridCol>
                <a:gridCol w="955532">
                  <a:extLst>
                    <a:ext uri="{9D8B030D-6E8A-4147-A177-3AD203B41FA5}">
                      <a16:colId xmlns:a16="http://schemas.microsoft.com/office/drawing/2014/main" val="1989090392"/>
                    </a:ext>
                  </a:extLst>
                </a:gridCol>
                <a:gridCol w="955532">
                  <a:extLst>
                    <a:ext uri="{9D8B030D-6E8A-4147-A177-3AD203B41FA5}">
                      <a16:colId xmlns:a16="http://schemas.microsoft.com/office/drawing/2014/main" val="291457642"/>
                    </a:ext>
                  </a:extLst>
                </a:gridCol>
                <a:gridCol w="955532">
                  <a:extLst>
                    <a:ext uri="{9D8B030D-6E8A-4147-A177-3AD203B41FA5}">
                      <a16:colId xmlns:a16="http://schemas.microsoft.com/office/drawing/2014/main" val="1102475118"/>
                    </a:ext>
                  </a:extLst>
                </a:gridCol>
                <a:gridCol w="955532">
                  <a:extLst>
                    <a:ext uri="{9D8B030D-6E8A-4147-A177-3AD203B41FA5}">
                      <a16:colId xmlns:a16="http://schemas.microsoft.com/office/drawing/2014/main" val="952266214"/>
                    </a:ext>
                  </a:extLst>
                </a:gridCol>
                <a:gridCol w="955532">
                  <a:extLst>
                    <a:ext uri="{9D8B030D-6E8A-4147-A177-3AD203B41FA5}">
                      <a16:colId xmlns:a16="http://schemas.microsoft.com/office/drawing/2014/main" val="747047521"/>
                    </a:ext>
                  </a:extLst>
                </a:gridCol>
                <a:gridCol w="955532">
                  <a:extLst>
                    <a:ext uri="{9D8B030D-6E8A-4147-A177-3AD203B41FA5}">
                      <a16:colId xmlns:a16="http://schemas.microsoft.com/office/drawing/2014/main" val="2225709834"/>
                    </a:ext>
                  </a:extLst>
                </a:gridCol>
                <a:gridCol w="955532">
                  <a:extLst>
                    <a:ext uri="{9D8B030D-6E8A-4147-A177-3AD203B41FA5}">
                      <a16:colId xmlns:a16="http://schemas.microsoft.com/office/drawing/2014/main" val="1696202949"/>
                    </a:ext>
                  </a:extLst>
                </a:gridCol>
                <a:gridCol w="955532">
                  <a:extLst>
                    <a:ext uri="{9D8B030D-6E8A-4147-A177-3AD203B41FA5}">
                      <a16:colId xmlns:a16="http://schemas.microsoft.com/office/drawing/2014/main" val="2721777906"/>
                    </a:ext>
                  </a:extLst>
                </a:gridCol>
                <a:gridCol w="955532">
                  <a:extLst>
                    <a:ext uri="{9D8B030D-6E8A-4147-A177-3AD203B41FA5}">
                      <a16:colId xmlns:a16="http://schemas.microsoft.com/office/drawing/2014/main" val="305590355"/>
                    </a:ext>
                  </a:extLst>
                </a:gridCol>
                <a:gridCol w="955532">
                  <a:extLst>
                    <a:ext uri="{9D8B030D-6E8A-4147-A177-3AD203B41FA5}">
                      <a16:colId xmlns:a16="http://schemas.microsoft.com/office/drawing/2014/main" val="3025498475"/>
                    </a:ext>
                  </a:extLst>
                </a:gridCol>
              </a:tblGrid>
              <a:tr h="390822"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bg1"/>
                          </a:solidFill>
                        </a:rPr>
                        <a:t>6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bg1"/>
                          </a:solidFill>
                        </a:rPr>
                        <a:t>7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b="0" u="none" dirty="0" smtClean="0">
                          <a:solidFill>
                            <a:schemeClr val="bg1"/>
                          </a:solidFill>
                        </a:rPr>
                        <a:t>8</a:t>
                      </a:r>
                      <a:endParaRPr lang="en-GB" b="0" u="none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12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7693542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927305"/>
              </p:ext>
            </p:extLst>
          </p:nvPr>
        </p:nvGraphicFramePr>
        <p:xfrm>
          <a:off x="166327" y="5588000"/>
          <a:ext cx="12421911" cy="35980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552">
                  <a:extLst>
                    <a:ext uri="{9D8B030D-6E8A-4147-A177-3AD203B41FA5}">
                      <a16:colId xmlns:a16="http://schemas.microsoft.com/office/drawing/2014/main" val="2064259511"/>
                    </a:ext>
                  </a:extLst>
                </a:gridCol>
                <a:gridCol w="2462597">
                  <a:extLst>
                    <a:ext uri="{9D8B030D-6E8A-4147-A177-3AD203B41FA5}">
                      <a16:colId xmlns:a16="http://schemas.microsoft.com/office/drawing/2014/main" val="1925837064"/>
                    </a:ext>
                  </a:extLst>
                </a:gridCol>
                <a:gridCol w="1878227">
                  <a:extLst>
                    <a:ext uri="{9D8B030D-6E8A-4147-A177-3AD203B41FA5}">
                      <a16:colId xmlns:a16="http://schemas.microsoft.com/office/drawing/2014/main" val="3616664088"/>
                    </a:ext>
                  </a:extLst>
                </a:gridCol>
                <a:gridCol w="1915297">
                  <a:extLst>
                    <a:ext uri="{9D8B030D-6E8A-4147-A177-3AD203B41FA5}">
                      <a16:colId xmlns:a16="http://schemas.microsoft.com/office/drawing/2014/main" val="2867629006"/>
                    </a:ext>
                  </a:extLst>
                </a:gridCol>
                <a:gridCol w="1910079">
                  <a:extLst>
                    <a:ext uri="{9D8B030D-6E8A-4147-A177-3AD203B41FA5}">
                      <a16:colId xmlns:a16="http://schemas.microsoft.com/office/drawing/2014/main" val="3002720208"/>
                    </a:ext>
                  </a:extLst>
                </a:gridCol>
                <a:gridCol w="1910080">
                  <a:extLst>
                    <a:ext uri="{9D8B030D-6E8A-4147-A177-3AD203B41FA5}">
                      <a16:colId xmlns:a16="http://schemas.microsoft.com/office/drawing/2014/main" val="737992347"/>
                    </a:ext>
                  </a:extLst>
                </a:gridCol>
                <a:gridCol w="1910079">
                  <a:extLst>
                    <a:ext uri="{9D8B030D-6E8A-4147-A177-3AD203B41FA5}">
                      <a16:colId xmlns:a16="http://schemas.microsoft.com/office/drawing/2014/main" val="1967954235"/>
                    </a:ext>
                  </a:extLst>
                </a:gridCol>
              </a:tblGrid>
              <a:tr h="373888"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vert="vert270" anchor="ctr">
                    <a:solidFill>
                      <a:schemeClr val="accent1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Small</a:t>
                      </a:r>
                      <a:r>
                        <a:rPr lang="en-GB" baseline="0" dirty="0" smtClean="0"/>
                        <a:t> steps</a:t>
                      </a:r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5437627"/>
                  </a:ext>
                </a:extLst>
              </a:tr>
              <a:tr h="3122574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bg1"/>
                          </a:solidFill>
                        </a:rPr>
                        <a:t>Block</a:t>
                      </a:r>
                      <a:r>
                        <a:rPr lang="en-GB" baseline="0" dirty="0" smtClean="0">
                          <a:solidFill>
                            <a:schemeClr val="bg1"/>
                          </a:solidFill>
                        </a:rPr>
                        <a:t> 1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vert="vert27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100" b="1" baseline="0" dirty="0" smtClean="0"/>
                    </a:p>
                    <a:p>
                      <a:pPr algn="l"/>
                      <a:endParaRPr lang="en-GB" sz="1100" dirty="0" smtClean="0"/>
                    </a:p>
                    <a:p>
                      <a:pPr algn="l"/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Step 1 – </a:t>
                      </a:r>
                      <a:r>
                        <a:rPr lang="en-GB" sz="1050" dirty="0" smtClean="0"/>
                        <a:t>Collect objects to compare amounts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Step 2 – Make simple comparisons</a:t>
                      </a:r>
                      <a:r>
                        <a:rPr lang="en-GB" sz="105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of amounts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Step 3 – Look for collections of large and small amounts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Step 4 – Compare and talk about large and small amounts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Step 5 – Make large and small collections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Step 6 – Make collections the same </a:t>
                      </a:r>
                      <a:endParaRPr lang="en-GB" sz="105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endParaRPr lang="en-GB" sz="1050" b="1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b="0" baseline="0" dirty="0" smtClean="0"/>
                        <a:t>Step 1 - Explore and play with shapes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GB" sz="1050" b="0" baseline="0" dirty="0" smtClean="0"/>
                        <a:t>Step 2 - Show interest in simple differences between shapes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GB" sz="1050" b="0" baseline="0" dirty="0" smtClean="0"/>
                        <a:t>Step 3 - Put shapes and blocks into position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GB" sz="1050" b="0" baseline="0" dirty="0" smtClean="0"/>
                        <a:t>Step 4 - Select shapes for a reason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GB" sz="1050" b="0" baseline="0" dirty="0" smtClean="0"/>
                        <a:t>Step 5 – Begin to explore and describe natural shapes and objects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GB" sz="1050" b="0" baseline="0" dirty="0" smtClean="0"/>
                        <a:t>Step 6 – Find and collect objects for a purpose</a:t>
                      </a:r>
                      <a:endParaRPr lang="en-GB" sz="1050" b="0" dirty="0" smtClean="0"/>
                    </a:p>
                    <a:p>
                      <a:pPr algn="l"/>
                      <a:endParaRPr lang="en-GB" sz="1050" b="1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aseline="0" dirty="0" smtClean="0"/>
                        <a:t>Step 1 – Listen to repeats in songs and stories</a:t>
                      </a:r>
                    </a:p>
                    <a:p>
                      <a:r>
                        <a:rPr lang="en-GB" sz="1100" baseline="0" dirty="0" smtClean="0"/>
                        <a:t>Step 2 – Start to join in with songs with repeats</a:t>
                      </a:r>
                    </a:p>
                    <a:p>
                      <a:pPr marL="0" indent="0" algn="l">
                        <a:buNone/>
                      </a:pPr>
                      <a:r>
                        <a:rPr lang="en-GB" sz="1100" b="0" dirty="0" smtClean="0">
                          <a:solidFill>
                            <a:schemeClr val="tx1"/>
                          </a:solidFill>
                        </a:rPr>
                        <a:t>Step 3- Start to join in with repeats from stories</a:t>
                      </a:r>
                    </a:p>
                    <a:p>
                      <a:pPr marL="0" indent="0" algn="l">
                        <a:buNone/>
                      </a:pPr>
                      <a:r>
                        <a:rPr lang="en-GB" sz="1100" b="0" dirty="0" smtClean="0">
                          <a:solidFill>
                            <a:schemeClr val="tx1"/>
                          </a:solidFill>
                        </a:rPr>
                        <a:t>Step 4- Clap along to songs</a:t>
                      </a:r>
                    </a:p>
                    <a:p>
                      <a:pPr marL="0" indent="0" algn="l">
                        <a:buNone/>
                      </a:pPr>
                      <a:r>
                        <a:rPr lang="en-GB" sz="1100" b="0" dirty="0" smtClean="0">
                          <a:solidFill>
                            <a:schemeClr val="tx1"/>
                          </a:solidFill>
                        </a:rPr>
                        <a:t>Step 5- Make line patterns with own sequences</a:t>
                      </a:r>
                    </a:p>
                    <a:p>
                      <a:pPr marL="0" indent="0" algn="l">
                        <a:buNone/>
                      </a:pPr>
                      <a:r>
                        <a:rPr lang="en-GB" sz="1100" b="0" dirty="0" smtClean="0">
                          <a:solidFill>
                            <a:schemeClr val="tx1"/>
                          </a:solidFill>
                        </a:rPr>
                        <a:t>Step 6- Choose blocks to build roads and towers</a:t>
                      </a:r>
                      <a:endParaRPr lang="en-GB" sz="11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0" dirty="0" smtClean="0"/>
                        <a:t>Step 1 -  Hear some number names</a:t>
                      </a:r>
                    </a:p>
                    <a:p>
                      <a:r>
                        <a:rPr lang="en-GB" sz="1100" b="0" dirty="0" smtClean="0"/>
                        <a:t>Step</a:t>
                      </a:r>
                      <a:r>
                        <a:rPr lang="en-GB" sz="1100" b="0" baseline="0" dirty="0" smtClean="0"/>
                        <a:t> 2 - Join in saying some number names</a:t>
                      </a:r>
                    </a:p>
                    <a:p>
                      <a:r>
                        <a:rPr lang="en-GB" sz="1100" b="0" baseline="0" dirty="0" smtClean="0"/>
                        <a:t>Step 3 – Model saying number names in order</a:t>
                      </a:r>
                    </a:p>
                    <a:p>
                      <a:r>
                        <a:rPr lang="en-GB" sz="1100" b="0" baseline="0" dirty="0" smtClean="0"/>
                        <a:t>Step 4 – Practice saying number names in order</a:t>
                      </a:r>
                    </a:p>
                    <a:p>
                      <a:r>
                        <a:rPr lang="en-GB" sz="1100" b="0" baseline="0" dirty="0" smtClean="0"/>
                        <a:t>Step 5 – Join in stable order counting forwards</a:t>
                      </a:r>
                    </a:p>
                    <a:p>
                      <a:r>
                        <a:rPr lang="en-GB" sz="1100" b="0" baseline="0" dirty="0" smtClean="0"/>
                        <a:t>Step 6 – Join in stable order counting backwards</a:t>
                      </a:r>
                      <a:endParaRPr lang="en-GB" sz="1100" b="0" dirty="0" smtClean="0"/>
                    </a:p>
                    <a:p>
                      <a:pPr marL="0" indent="0" algn="l">
                        <a:buNone/>
                      </a:pPr>
                      <a:endParaRPr lang="en-GB" sz="11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aseline="0" dirty="0" smtClean="0">
                          <a:solidFill>
                            <a:schemeClr val="tx1"/>
                          </a:solidFill>
                        </a:rPr>
                        <a:t>Step 1 - Model saying 1,2 and 3 in play</a:t>
                      </a:r>
                    </a:p>
                    <a:p>
                      <a:pPr algn="l"/>
                      <a:r>
                        <a:rPr lang="en-GB" sz="1100" baseline="0" dirty="0" smtClean="0">
                          <a:solidFill>
                            <a:schemeClr val="tx1"/>
                          </a:solidFill>
                        </a:rPr>
                        <a:t>Step 2 – Copy the sequence 1,2, and 3</a:t>
                      </a:r>
                    </a:p>
                    <a:p>
                      <a:pPr algn="l"/>
                      <a:r>
                        <a:rPr lang="en-GB" sz="1100" baseline="0" dirty="0" smtClean="0">
                          <a:solidFill>
                            <a:schemeClr val="tx1"/>
                          </a:solidFill>
                        </a:rPr>
                        <a:t>Step 3 – Copy fingers to represent 1,2 and 3</a:t>
                      </a:r>
                    </a:p>
                    <a:p>
                      <a:pPr algn="l"/>
                      <a:r>
                        <a:rPr lang="en-GB" sz="1100" baseline="0" dirty="0" smtClean="0">
                          <a:solidFill>
                            <a:schemeClr val="tx1"/>
                          </a:solidFill>
                        </a:rPr>
                        <a:t>Step 4 – Begin to count actions</a:t>
                      </a:r>
                    </a:p>
                    <a:p>
                      <a:pPr algn="l"/>
                      <a:r>
                        <a:rPr lang="en-GB" sz="1100" baseline="0" dirty="0" smtClean="0">
                          <a:solidFill>
                            <a:schemeClr val="tx1"/>
                          </a:solidFill>
                        </a:rPr>
                        <a:t>Step 5 – Say number names in order</a:t>
                      </a:r>
                    </a:p>
                    <a:p>
                      <a:pPr algn="l"/>
                      <a:r>
                        <a:rPr lang="en-GB" sz="1100" baseline="0" dirty="0" smtClean="0">
                          <a:solidFill>
                            <a:schemeClr val="tx1"/>
                          </a:solidFill>
                        </a:rPr>
                        <a:t>Step 6 – Begin to recognise that anything can be counted</a:t>
                      </a:r>
                      <a:endParaRPr lang="en-GB" sz="1100" dirty="0" smtClean="0"/>
                    </a:p>
                    <a:p>
                      <a:pPr marL="0" indent="0" algn="l">
                        <a:buNone/>
                      </a:pPr>
                      <a:endParaRPr lang="en-GB" sz="11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79558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6185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0006892"/>
              </p:ext>
            </p:extLst>
          </p:nvPr>
        </p:nvGraphicFramePr>
        <p:xfrm>
          <a:off x="176706" y="5022616"/>
          <a:ext cx="12426771" cy="44566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723">
                  <a:extLst>
                    <a:ext uri="{9D8B030D-6E8A-4147-A177-3AD203B41FA5}">
                      <a16:colId xmlns:a16="http://schemas.microsoft.com/office/drawing/2014/main" val="1891877685"/>
                    </a:ext>
                  </a:extLst>
                </a:gridCol>
                <a:gridCol w="2439690">
                  <a:extLst>
                    <a:ext uri="{9D8B030D-6E8A-4147-A177-3AD203B41FA5}">
                      <a16:colId xmlns:a16="http://schemas.microsoft.com/office/drawing/2014/main" val="1537735419"/>
                    </a:ext>
                  </a:extLst>
                </a:gridCol>
                <a:gridCol w="1907963">
                  <a:extLst>
                    <a:ext uri="{9D8B030D-6E8A-4147-A177-3AD203B41FA5}">
                      <a16:colId xmlns:a16="http://schemas.microsoft.com/office/drawing/2014/main" val="3892743979"/>
                    </a:ext>
                  </a:extLst>
                </a:gridCol>
                <a:gridCol w="1907963">
                  <a:extLst>
                    <a:ext uri="{9D8B030D-6E8A-4147-A177-3AD203B41FA5}">
                      <a16:colId xmlns:a16="http://schemas.microsoft.com/office/drawing/2014/main" val="584704722"/>
                    </a:ext>
                  </a:extLst>
                </a:gridCol>
                <a:gridCol w="2004106">
                  <a:extLst>
                    <a:ext uri="{9D8B030D-6E8A-4147-A177-3AD203B41FA5}">
                      <a16:colId xmlns:a16="http://schemas.microsoft.com/office/drawing/2014/main" val="2038089545"/>
                    </a:ext>
                  </a:extLst>
                </a:gridCol>
                <a:gridCol w="1865663">
                  <a:extLst>
                    <a:ext uri="{9D8B030D-6E8A-4147-A177-3AD203B41FA5}">
                      <a16:colId xmlns:a16="http://schemas.microsoft.com/office/drawing/2014/main" val="1160429851"/>
                    </a:ext>
                  </a:extLst>
                </a:gridCol>
                <a:gridCol w="1865663">
                  <a:extLst>
                    <a:ext uri="{9D8B030D-6E8A-4147-A177-3AD203B41FA5}">
                      <a16:colId xmlns:a16="http://schemas.microsoft.com/office/drawing/2014/main" val="350685279"/>
                    </a:ext>
                  </a:extLst>
                </a:gridCol>
              </a:tblGrid>
              <a:tr h="471301">
                <a:tc rowSpan="2"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Block 2</a:t>
                      </a:r>
                      <a:endParaRPr lang="en-GB" dirty="0"/>
                    </a:p>
                  </a:txBody>
                  <a:tcPr vert="vert270" anchor="ctr"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700" dirty="0" smtClean="0"/>
                        <a:t>Small steps</a:t>
                      </a:r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9043862"/>
                  </a:ext>
                </a:extLst>
              </a:tr>
              <a:tr h="3985363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Step</a:t>
                      </a:r>
                      <a:r>
                        <a:rPr lang="en-GB" sz="105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1 - Notice images in books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Step 2 – Respond to “I see 1,2,3”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Step 3 -  Recognise “ I see 1,2,3”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Step 4 – Copy “I see 1,2,3”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Step 5 – Point to 1,2,3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Step 6 - Recognise 1,2,3 in well known tales</a:t>
                      </a:r>
                      <a:endParaRPr lang="en-GB" sz="105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5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endParaRPr lang="en-GB" sz="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28600" indent="-228600">
                        <a:buAutoNum type="arabicParenR"/>
                      </a:pPr>
                      <a:endParaRPr lang="en-GB" sz="8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Step 1- Join in with repeated actions in songs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Step</a:t>
                      </a:r>
                      <a:r>
                        <a:rPr lang="en-GB" sz="105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2</a:t>
                      </a:r>
                      <a:r>
                        <a:rPr lang="en-GB" sz="105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Join in with repeats in songs and stories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Step 3- sing some refrains independently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Step 4- have a sense of daily routines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Step</a:t>
                      </a:r>
                      <a:r>
                        <a:rPr lang="en-GB" sz="105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5- Say what happens next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Step 6- Make arrangements in art</a:t>
                      </a:r>
                      <a:endParaRPr lang="en-GB" sz="1050" b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50" b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Step 1- Respond to simple language of position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Step 2- Arrange blocks in a chosen position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Step</a:t>
                      </a:r>
                      <a:r>
                        <a:rPr lang="en-GB" sz="105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3-  Select shapes for a space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Step 4- Recognise when 2d shapes are the same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Step 5- Explore and describe shapes and objects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Step 6- Sort shapes and objects into simple categories </a:t>
                      </a:r>
                      <a:endParaRPr lang="en-GB" sz="1050" b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b="0" baseline="0" dirty="0" smtClean="0"/>
                        <a:t>Step 1 – Copy fingers to show 1</a:t>
                      </a:r>
                    </a:p>
                    <a:p>
                      <a:r>
                        <a:rPr lang="en-GB" sz="1050" b="0" baseline="0" dirty="0" smtClean="0"/>
                        <a:t>Step 2 – Copy fingers to show 2</a:t>
                      </a:r>
                    </a:p>
                    <a:p>
                      <a:r>
                        <a:rPr lang="en-GB" sz="1050" b="0" baseline="0" dirty="0" smtClean="0"/>
                        <a:t>Step 3 – Copy fingers to show 3</a:t>
                      </a:r>
                    </a:p>
                    <a:p>
                      <a:r>
                        <a:rPr lang="en-GB" sz="1050" b="0" baseline="0" dirty="0" smtClean="0"/>
                        <a:t>Step 4 – Show 1 finger when seeing 1 item in stories</a:t>
                      </a:r>
                    </a:p>
                    <a:p>
                      <a:r>
                        <a:rPr lang="en-GB" sz="1050" b="0" baseline="0" dirty="0" smtClean="0"/>
                        <a:t>Step 5 – Show 2 or 3 fingers when seeing 2 or 3 in stories</a:t>
                      </a:r>
                    </a:p>
                    <a:p>
                      <a:r>
                        <a:rPr lang="en-GB" sz="1050" b="0" baseline="0" dirty="0" smtClean="0"/>
                        <a:t>Step 6 – Show 1,2,3 on fingers when asked</a:t>
                      </a:r>
                      <a:endParaRPr lang="en-GB" sz="1050" b="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5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b="0" baseline="0" dirty="0" smtClean="0"/>
                        <a:t>Step 1 – Make actions when saying counting words</a:t>
                      </a:r>
                    </a:p>
                    <a:p>
                      <a:r>
                        <a:rPr lang="en-GB" sz="1050" b="0" baseline="0" dirty="0" smtClean="0"/>
                        <a:t>Step 2 – Move fingers when saying counting words</a:t>
                      </a:r>
                    </a:p>
                    <a:p>
                      <a:r>
                        <a:rPr lang="en-GB" sz="1050" b="0" baseline="0" dirty="0" smtClean="0"/>
                        <a:t>Step 3 – Count out up to 3 objects from rhymes</a:t>
                      </a:r>
                    </a:p>
                    <a:p>
                      <a:r>
                        <a:rPr lang="en-GB" sz="1050" b="0" baseline="0" dirty="0" smtClean="0"/>
                        <a:t>Step 4 – Notice number symbols as labels</a:t>
                      </a:r>
                    </a:p>
                    <a:p>
                      <a:r>
                        <a:rPr lang="en-GB" sz="1050" b="0" baseline="0" dirty="0" smtClean="0"/>
                        <a:t>Step 5 – Label amounts as 1 and not 1</a:t>
                      </a:r>
                    </a:p>
                    <a:p>
                      <a:r>
                        <a:rPr lang="en-GB" sz="1050" b="0" baseline="0" dirty="0" smtClean="0"/>
                        <a:t>Step 6 – Label amounts as 1,2,3</a:t>
                      </a:r>
                      <a:endParaRPr lang="en-GB" sz="1050" b="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5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Step 1- Explore shape resources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Step 2- Explore more complex inset jigsaws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Step 3- Talk about simple positions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Step 4- Move into simple positions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Step 5- Move through positions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Step 6- Follow simple small world routes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689053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3062594"/>
              </p:ext>
            </p:extLst>
          </p:nvPr>
        </p:nvGraphicFramePr>
        <p:xfrm>
          <a:off x="176706" y="289561"/>
          <a:ext cx="12426770" cy="51321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723">
                  <a:extLst>
                    <a:ext uri="{9D8B030D-6E8A-4147-A177-3AD203B41FA5}">
                      <a16:colId xmlns:a16="http://schemas.microsoft.com/office/drawing/2014/main" val="1609926706"/>
                    </a:ext>
                  </a:extLst>
                </a:gridCol>
                <a:gridCol w="2452043">
                  <a:extLst>
                    <a:ext uri="{9D8B030D-6E8A-4147-A177-3AD203B41FA5}">
                      <a16:colId xmlns:a16="http://schemas.microsoft.com/office/drawing/2014/main" val="3783984814"/>
                    </a:ext>
                  </a:extLst>
                </a:gridCol>
                <a:gridCol w="1901786">
                  <a:extLst>
                    <a:ext uri="{9D8B030D-6E8A-4147-A177-3AD203B41FA5}">
                      <a16:colId xmlns:a16="http://schemas.microsoft.com/office/drawing/2014/main" val="2957935318"/>
                    </a:ext>
                  </a:extLst>
                </a:gridCol>
                <a:gridCol w="1901786">
                  <a:extLst>
                    <a:ext uri="{9D8B030D-6E8A-4147-A177-3AD203B41FA5}">
                      <a16:colId xmlns:a16="http://schemas.microsoft.com/office/drawing/2014/main" val="1428548051"/>
                    </a:ext>
                  </a:extLst>
                </a:gridCol>
                <a:gridCol w="1917606">
                  <a:extLst>
                    <a:ext uri="{9D8B030D-6E8A-4147-A177-3AD203B41FA5}">
                      <a16:colId xmlns:a16="http://schemas.microsoft.com/office/drawing/2014/main" val="1086401058"/>
                    </a:ext>
                  </a:extLst>
                </a:gridCol>
                <a:gridCol w="1908913">
                  <a:extLst>
                    <a:ext uri="{9D8B030D-6E8A-4147-A177-3AD203B41FA5}">
                      <a16:colId xmlns:a16="http://schemas.microsoft.com/office/drawing/2014/main" val="2046831108"/>
                    </a:ext>
                  </a:extLst>
                </a:gridCol>
                <a:gridCol w="1908913">
                  <a:extLst>
                    <a:ext uri="{9D8B030D-6E8A-4147-A177-3AD203B41FA5}">
                      <a16:colId xmlns:a16="http://schemas.microsoft.com/office/drawing/2014/main" val="1564603154"/>
                    </a:ext>
                  </a:extLst>
                </a:gridCol>
              </a:tblGrid>
              <a:tr h="1305700">
                <a:tc rowSpan="5"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Block 2</a:t>
                      </a:r>
                      <a:endParaRPr lang="en-GB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 smtClean="0"/>
                        <a:t>Significance and </a:t>
                      </a:r>
                      <a:r>
                        <a:rPr lang="en-GB" sz="2000" b="1" dirty="0" smtClean="0"/>
                        <a:t>Structures</a:t>
                      </a:r>
                      <a:endParaRPr lang="en-GB" sz="2000" b="1" dirty="0" smtClean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000" b="1" dirty="0" smtClean="0"/>
                        <a:t>Structures</a:t>
                      </a:r>
                      <a:endParaRPr lang="en-GB" sz="2000" b="1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 smtClean="0"/>
                        <a:t>Structures</a:t>
                      </a:r>
                    </a:p>
                    <a:p>
                      <a:endParaRPr lang="en-GB" sz="2000" b="1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 smtClean="0"/>
                        <a:t>Significance and </a:t>
                      </a:r>
                      <a:r>
                        <a:rPr lang="en-GB" sz="2000" b="1" dirty="0" smtClean="0"/>
                        <a:t>Structures</a:t>
                      </a:r>
                      <a:endParaRPr lang="en-GB" sz="2000" b="1" dirty="0" smtClean="0"/>
                    </a:p>
                    <a:p>
                      <a:pPr algn="l"/>
                      <a:endParaRPr lang="en-GB" sz="2000" b="1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 smtClean="0"/>
                        <a:t>Significance and </a:t>
                      </a:r>
                      <a:r>
                        <a:rPr lang="en-GB" sz="2000" b="1" dirty="0" smtClean="0"/>
                        <a:t>Structures</a:t>
                      </a:r>
                      <a:endParaRPr lang="en-GB" sz="2000" b="1" dirty="0" smtClean="0"/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1" dirty="0" smtClean="0"/>
                    </a:p>
                    <a:p>
                      <a:endParaRPr lang="en-GB" sz="2000" b="1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 smtClean="0"/>
                        <a:t>Structures</a:t>
                      </a:r>
                    </a:p>
                    <a:p>
                      <a:r>
                        <a:rPr lang="en-GB" sz="2000" b="1" dirty="0" smtClean="0"/>
                        <a:t>Structures</a:t>
                      </a:r>
                      <a:endParaRPr lang="en-GB" sz="2000" b="1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3946517"/>
                  </a:ext>
                </a:extLst>
              </a:tr>
              <a:tr h="100204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0" dirty="0" err="1" smtClean="0"/>
                        <a:t>Subitising</a:t>
                      </a:r>
                      <a:r>
                        <a:rPr lang="en-GB" sz="2000" b="0" dirty="0" smtClean="0"/>
                        <a:t> 1</a:t>
                      </a:r>
                      <a:endParaRPr lang="en-GB" sz="2000" b="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000" b="0" dirty="0" smtClean="0"/>
                        <a:t>Pattern 2</a:t>
                      </a:r>
                      <a:endParaRPr lang="en-GB" sz="2000" b="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000" b="0" dirty="0" smtClean="0"/>
                        <a:t>Shape, space and measure 2</a:t>
                      </a:r>
                      <a:endParaRPr lang="en-GB" sz="2000" b="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000" b="0" dirty="0" err="1" smtClean="0"/>
                        <a:t>Subitising</a:t>
                      </a:r>
                      <a:r>
                        <a:rPr lang="en-GB" sz="2000" b="0" dirty="0" smtClean="0"/>
                        <a:t> 2</a:t>
                      </a:r>
                      <a:endParaRPr lang="en-GB" sz="2000" b="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000" b="0" dirty="0" smtClean="0"/>
                        <a:t>Counting 3</a:t>
                      </a:r>
                      <a:endParaRPr lang="en-GB" sz="2000" b="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dirty="0" smtClean="0"/>
                        <a:t>Shape, space and measure 2</a:t>
                      </a:r>
                    </a:p>
                    <a:p>
                      <a:endParaRPr lang="en-GB" sz="2000" b="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9798090"/>
                  </a:ext>
                </a:extLst>
              </a:tr>
              <a:tr h="1454330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GB" sz="2000" b="1" dirty="0" smtClean="0"/>
                        <a:t>I see 1 , 2, 3</a:t>
                      </a:r>
                      <a:endParaRPr lang="en-GB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1" dirty="0" smtClean="0"/>
                        <a:t>Join in with repeats</a:t>
                      </a:r>
                      <a:endParaRPr lang="en-GB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1" dirty="0" smtClean="0"/>
                        <a:t>Explore position and space</a:t>
                      </a:r>
                      <a:endParaRPr lang="en-GB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2000" b="1" dirty="0" smtClean="0"/>
                        <a:t>Show me 1,2,3</a:t>
                      </a:r>
                      <a:endParaRPr lang="en-GB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Move and label 1,2,3</a:t>
                      </a:r>
                    </a:p>
                    <a:p>
                      <a:endParaRPr lang="en-GB" sz="2000" b="1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2000" b="1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2000" b="1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1" dirty="0" smtClean="0"/>
                        <a:t>Explore position and routes</a:t>
                      </a:r>
                      <a:endParaRPr lang="en-GB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4625040"/>
                  </a:ext>
                </a:extLst>
              </a:tr>
              <a:tr h="364381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GB" sz="1800" b="1" dirty="0" smtClean="0">
                          <a:solidFill>
                            <a:schemeClr val="bg1"/>
                          </a:solidFill>
                        </a:rPr>
                        <a:t>Learning questions</a:t>
                      </a:r>
                      <a:endParaRPr lang="en-GB" sz="18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05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1944179"/>
                  </a:ext>
                </a:extLst>
              </a:tr>
              <a:tr h="529645">
                <a:tc v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000" dirty="0" smtClean="0"/>
                        <a:t>Can I recognise 1,2, and 3 in story</a:t>
                      </a:r>
                      <a:r>
                        <a:rPr lang="en-GB" sz="1000" baseline="0" dirty="0" smtClean="0"/>
                        <a:t> books?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Can I join in with repeats</a:t>
                      </a:r>
                      <a:r>
                        <a:rPr lang="en-GB" sz="1000" baseline="0" dirty="0" smtClean="0"/>
                        <a:t> in songs and stories?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Can I explore and describe shapes and objects?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Can I show fingers numbers for 1,2 and 3?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Can I move and label 1,2,3?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Can I explore positions and routes?</a:t>
                      </a:r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6619553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1578783"/>
              </p:ext>
            </p:extLst>
          </p:nvPr>
        </p:nvGraphicFramePr>
        <p:xfrm>
          <a:off x="176709" y="168532"/>
          <a:ext cx="12426767" cy="4754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723">
                  <a:extLst>
                    <a:ext uri="{9D8B030D-6E8A-4147-A177-3AD203B41FA5}">
                      <a16:colId xmlns:a16="http://schemas.microsoft.com/office/drawing/2014/main" val="2421229326"/>
                    </a:ext>
                  </a:extLst>
                </a:gridCol>
                <a:gridCol w="1256259">
                  <a:extLst>
                    <a:ext uri="{9D8B030D-6E8A-4147-A177-3AD203B41FA5}">
                      <a16:colId xmlns:a16="http://schemas.microsoft.com/office/drawing/2014/main" val="2568717444"/>
                    </a:ext>
                  </a:extLst>
                </a:gridCol>
                <a:gridCol w="1175735">
                  <a:extLst>
                    <a:ext uri="{9D8B030D-6E8A-4147-A177-3AD203B41FA5}">
                      <a16:colId xmlns:a16="http://schemas.microsoft.com/office/drawing/2014/main" val="227532122"/>
                    </a:ext>
                  </a:extLst>
                </a:gridCol>
                <a:gridCol w="955905">
                  <a:extLst>
                    <a:ext uri="{9D8B030D-6E8A-4147-A177-3AD203B41FA5}">
                      <a16:colId xmlns:a16="http://schemas.microsoft.com/office/drawing/2014/main" val="1989090392"/>
                    </a:ext>
                  </a:extLst>
                </a:gridCol>
                <a:gridCol w="955905">
                  <a:extLst>
                    <a:ext uri="{9D8B030D-6E8A-4147-A177-3AD203B41FA5}">
                      <a16:colId xmlns:a16="http://schemas.microsoft.com/office/drawing/2014/main" val="291457642"/>
                    </a:ext>
                  </a:extLst>
                </a:gridCol>
                <a:gridCol w="955905">
                  <a:extLst>
                    <a:ext uri="{9D8B030D-6E8A-4147-A177-3AD203B41FA5}">
                      <a16:colId xmlns:a16="http://schemas.microsoft.com/office/drawing/2014/main" val="1102475118"/>
                    </a:ext>
                  </a:extLst>
                </a:gridCol>
                <a:gridCol w="955905">
                  <a:extLst>
                    <a:ext uri="{9D8B030D-6E8A-4147-A177-3AD203B41FA5}">
                      <a16:colId xmlns:a16="http://schemas.microsoft.com/office/drawing/2014/main" val="952266214"/>
                    </a:ext>
                  </a:extLst>
                </a:gridCol>
                <a:gridCol w="955905">
                  <a:extLst>
                    <a:ext uri="{9D8B030D-6E8A-4147-A177-3AD203B41FA5}">
                      <a16:colId xmlns:a16="http://schemas.microsoft.com/office/drawing/2014/main" val="747047521"/>
                    </a:ext>
                  </a:extLst>
                </a:gridCol>
                <a:gridCol w="955905">
                  <a:extLst>
                    <a:ext uri="{9D8B030D-6E8A-4147-A177-3AD203B41FA5}">
                      <a16:colId xmlns:a16="http://schemas.microsoft.com/office/drawing/2014/main" val="2225709834"/>
                    </a:ext>
                  </a:extLst>
                </a:gridCol>
                <a:gridCol w="955905">
                  <a:extLst>
                    <a:ext uri="{9D8B030D-6E8A-4147-A177-3AD203B41FA5}">
                      <a16:colId xmlns:a16="http://schemas.microsoft.com/office/drawing/2014/main" val="1696202949"/>
                    </a:ext>
                  </a:extLst>
                </a:gridCol>
                <a:gridCol w="955905">
                  <a:extLst>
                    <a:ext uri="{9D8B030D-6E8A-4147-A177-3AD203B41FA5}">
                      <a16:colId xmlns:a16="http://schemas.microsoft.com/office/drawing/2014/main" val="2721777906"/>
                    </a:ext>
                  </a:extLst>
                </a:gridCol>
                <a:gridCol w="955905">
                  <a:extLst>
                    <a:ext uri="{9D8B030D-6E8A-4147-A177-3AD203B41FA5}">
                      <a16:colId xmlns:a16="http://schemas.microsoft.com/office/drawing/2014/main" val="305590355"/>
                    </a:ext>
                  </a:extLst>
                </a:gridCol>
                <a:gridCol w="955905">
                  <a:extLst>
                    <a:ext uri="{9D8B030D-6E8A-4147-A177-3AD203B41FA5}">
                      <a16:colId xmlns:a16="http://schemas.microsoft.com/office/drawing/2014/main" val="3025498475"/>
                    </a:ext>
                  </a:extLst>
                </a:gridCol>
              </a:tblGrid>
              <a:tr h="390822"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bg1"/>
                          </a:solidFill>
                        </a:rPr>
                        <a:t>5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bg1"/>
                          </a:solidFill>
                        </a:rPr>
                        <a:t>6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bg1"/>
                          </a:solidFill>
                        </a:rPr>
                        <a:t>7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b="0" u="none" dirty="0" smtClean="0">
                          <a:solidFill>
                            <a:schemeClr val="bg1"/>
                          </a:solidFill>
                        </a:rPr>
                        <a:t>8</a:t>
                      </a:r>
                      <a:endParaRPr lang="en-GB" b="0" u="none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12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76935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70950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134609"/>
              </p:ext>
            </p:extLst>
          </p:nvPr>
        </p:nvGraphicFramePr>
        <p:xfrm>
          <a:off x="224403" y="185866"/>
          <a:ext cx="12272403" cy="62462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0310">
                  <a:extLst>
                    <a:ext uri="{9D8B030D-6E8A-4147-A177-3AD203B41FA5}">
                      <a16:colId xmlns:a16="http://schemas.microsoft.com/office/drawing/2014/main" val="2064259511"/>
                    </a:ext>
                  </a:extLst>
                </a:gridCol>
                <a:gridCol w="1240653">
                  <a:extLst>
                    <a:ext uri="{9D8B030D-6E8A-4147-A177-3AD203B41FA5}">
                      <a16:colId xmlns:a16="http://schemas.microsoft.com/office/drawing/2014/main" val="1925837064"/>
                    </a:ext>
                  </a:extLst>
                </a:gridCol>
                <a:gridCol w="1161129">
                  <a:extLst>
                    <a:ext uri="{9D8B030D-6E8A-4147-A177-3AD203B41FA5}">
                      <a16:colId xmlns:a16="http://schemas.microsoft.com/office/drawing/2014/main" val="1118081903"/>
                    </a:ext>
                  </a:extLst>
                </a:gridCol>
                <a:gridCol w="944031">
                  <a:extLst>
                    <a:ext uri="{9D8B030D-6E8A-4147-A177-3AD203B41FA5}">
                      <a16:colId xmlns:a16="http://schemas.microsoft.com/office/drawing/2014/main" val="1706530085"/>
                    </a:ext>
                  </a:extLst>
                </a:gridCol>
                <a:gridCol w="944031">
                  <a:extLst>
                    <a:ext uri="{9D8B030D-6E8A-4147-A177-3AD203B41FA5}">
                      <a16:colId xmlns:a16="http://schemas.microsoft.com/office/drawing/2014/main" val="3616664088"/>
                    </a:ext>
                  </a:extLst>
                </a:gridCol>
                <a:gridCol w="944031">
                  <a:extLst>
                    <a:ext uri="{9D8B030D-6E8A-4147-A177-3AD203B41FA5}">
                      <a16:colId xmlns:a16="http://schemas.microsoft.com/office/drawing/2014/main" val="2697505434"/>
                    </a:ext>
                  </a:extLst>
                </a:gridCol>
                <a:gridCol w="944032">
                  <a:extLst>
                    <a:ext uri="{9D8B030D-6E8A-4147-A177-3AD203B41FA5}">
                      <a16:colId xmlns:a16="http://schemas.microsoft.com/office/drawing/2014/main" val="673715908"/>
                    </a:ext>
                  </a:extLst>
                </a:gridCol>
                <a:gridCol w="944031">
                  <a:extLst>
                    <a:ext uri="{9D8B030D-6E8A-4147-A177-3AD203B41FA5}">
                      <a16:colId xmlns:a16="http://schemas.microsoft.com/office/drawing/2014/main" val="1618811971"/>
                    </a:ext>
                  </a:extLst>
                </a:gridCol>
                <a:gridCol w="944031">
                  <a:extLst>
                    <a:ext uri="{9D8B030D-6E8A-4147-A177-3AD203B41FA5}">
                      <a16:colId xmlns:a16="http://schemas.microsoft.com/office/drawing/2014/main" val="4187686476"/>
                    </a:ext>
                  </a:extLst>
                </a:gridCol>
                <a:gridCol w="944031">
                  <a:extLst>
                    <a:ext uri="{9D8B030D-6E8A-4147-A177-3AD203B41FA5}">
                      <a16:colId xmlns:a16="http://schemas.microsoft.com/office/drawing/2014/main" val="3002720208"/>
                    </a:ext>
                  </a:extLst>
                </a:gridCol>
                <a:gridCol w="944031">
                  <a:extLst>
                    <a:ext uri="{9D8B030D-6E8A-4147-A177-3AD203B41FA5}">
                      <a16:colId xmlns:a16="http://schemas.microsoft.com/office/drawing/2014/main" val="529406351"/>
                    </a:ext>
                  </a:extLst>
                </a:gridCol>
                <a:gridCol w="598834">
                  <a:extLst>
                    <a:ext uri="{9D8B030D-6E8A-4147-A177-3AD203B41FA5}">
                      <a16:colId xmlns:a16="http://schemas.microsoft.com/office/drawing/2014/main" val="4222808969"/>
                    </a:ext>
                  </a:extLst>
                </a:gridCol>
                <a:gridCol w="1289228">
                  <a:extLst>
                    <a:ext uri="{9D8B030D-6E8A-4147-A177-3AD203B41FA5}">
                      <a16:colId xmlns:a16="http://schemas.microsoft.com/office/drawing/2014/main" val="3998976834"/>
                    </a:ext>
                  </a:extLst>
                </a:gridCol>
              </a:tblGrid>
              <a:tr h="390822"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12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1996750"/>
                  </a:ext>
                </a:extLst>
              </a:tr>
              <a:tr h="1005840">
                <a:tc rowSpan="5"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bg1"/>
                          </a:solidFill>
                        </a:rPr>
                        <a:t>Block 3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vert="vert270" anchor="ctr"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GB" sz="2000" b="1" dirty="0" smtClean="0">
                          <a:solidFill>
                            <a:schemeClr val="bg1"/>
                          </a:solidFill>
                        </a:rPr>
                        <a:t>Structures</a:t>
                      </a:r>
                      <a:endParaRPr lang="en-GB" sz="2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 smtClean="0">
                          <a:solidFill>
                            <a:schemeClr val="bg1"/>
                          </a:solidFill>
                        </a:rPr>
                        <a:t>Significance and </a:t>
                      </a:r>
                      <a:r>
                        <a:rPr lang="en-GB" sz="2000" b="1" dirty="0" smtClean="0">
                          <a:solidFill>
                            <a:schemeClr val="bg1"/>
                          </a:solidFill>
                        </a:rPr>
                        <a:t>Structures</a:t>
                      </a:r>
                      <a:endParaRPr lang="en-GB" sz="2000" b="1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l"/>
                      <a:endParaRPr lang="en-GB" sz="20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 smtClean="0">
                          <a:solidFill>
                            <a:schemeClr val="bg1"/>
                          </a:solidFill>
                        </a:rPr>
                        <a:t>Structures</a:t>
                      </a:r>
                    </a:p>
                    <a:p>
                      <a:pPr algn="l"/>
                      <a:endParaRPr lang="en-GB" sz="20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 smtClean="0">
                          <a:solidFill>
                            <a:schemeClr val="bg1"/>
                          </a:solidFill>
                        </a:rPr>
                        <a:t>Significance and </a:t>
                      </a:r>
                      <a:r>
                        <a:rPr lang="en-GB" sz="2000" b="1" dirty="0" smtClean="0">
                          <a:solidFill>
                            <a:schemeClr val="bg1"/>
                          </a:solidFill>
                        </a:rPr>
                        <a:t>Structures</a:t>
                      </a:r>
                      <a:endParaRPr lang="en-GB" sz="2000" b="1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l"/>
                      <a:endParaRPr lang="en-GB" sz="2000" dirty="0" smtClean="0"/>
                    </a:p>
                    <a:p>
                      <a:pPr algn="l"/>
                      <a:endParaRPr lang="en-GB" sz="20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 smtClean="0">
                          <a:solidFill>
                            <a:schemeClr val="bg1"/>
                          </a:solidFill>
                        </a:rPr>
                        <a:t>Significance and </a:t>
                      </a:r>
                      <a:r>
                        <a:rPr lang="en-GB" sz="2000" b="1" dirty="0" smtClean="0">
                          <a:solidFill>
                            <a:schemeClr val="bg1"/>
                          </a:solidFill>
                        </a:rPr>
                        <a:t>Structures</a:t>
                      </a:r>
                      <a:endParaRPr lang="en-GB" sz="2000" b="1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l"/>
                      <a:endParaRPr lang="en-GB" sz="2000" dirty="0" smtClean="0"/>
                    </a:p>
                    <a:p>
                      <a:pPr algn="l"/>
                      <a:endParaRPr lang="en-GB" sz="20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 smtClean="0">
                          <a:solidFill>
                            <a:schemeClr val="bg1"/>
                          </a:solidFill>
                        </a:rPr>
                        <a:t>Structures</a:t>
                      </a:r>
                    </a:p>
                    <a:p>
                      <a:pPr algn="l"/>
                      <a:endParaRPr lang="en-GB" sz="20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GB" sz="20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9128960"/>
                  </a:ext>
                </a:extLst>
              </a:tr>
              <a:tr h="50292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GB" sz="1800" dirty="0" smtClean="0"/>
                        <a:t>Pattern 3</a:t>
                      </a:r>
                      <a:endParaRPr lang="en-GB" sz="18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GB" sz="1800" dirty="0" smtClean="0"/>
                        <a:t>Counting 4</a:t>
                      </a:r>
                      <a:endParaRPr lang="en-GB" sz="18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GB" sz="1800" dirty="0" smtClean="0"/>
                        <a:t>Shape,</a:t>
                      </a:r>
                      <a:r>
                        <a:rPr lang="en-GB" sz="1800" baseline="0" dirty="0" smtClean="0"/>
                        <a:t> space and measure 4</a:t>
                      </a:r>
                      <a:endParaRPr lang="en-GB" sz="18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GB" sz="1800" dirty="0" err="1" smtClean="0"/>
                        <a:t>Subitising</a:t>
                      </a:r>
                      <a:r>
                        <a:rPr lang="en-GB" sz="1800" dirty="0" smtClean="0"/>
                        <a:t> 3</a:t>
                      </a:r>
                      <a:endParaRPr lang="en-GB" sz="18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GB" sz="1800" dirty="0" smtClean="0"/>
                        <a:t>Comparison 2</a:t>
                      </a:r>
                      <a:endParaRPr lang="en-GB" sz="18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GB" sz="1800" dirty="0" smtClean="0"/>
                        <a:t>Pattern 4</a:t>
                      </a:r>
                      <a:endParaRPr lang="en-GB" sz="18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4356873"/>
                  </a:ext>
                </a:extLst>
              </a:tr>
              <a:tr h="1660994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GB" sz="1800" b="1" dirty="0" smtClean="0"/>
                        <a:t>Explore own first patterns</a:t>
                      </a:r>
                      <a:endParaRPr lang="en-GB" sz="18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GB" sz="1800" b="1" dirty="0" smtClean="0"/>
                        <a:t>Take and give 1,2,3</a:t>
                      </a:r>
                      <a:endParaRPr lang="en-GB" sz="18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GB" sz="1800" b="1" dirty="0" smtClean="0"/>
                        <a:t>Match talk push and pull</a:t>
                      </a:r>
                      <a:endParaRPr lang="en-GB" sz="18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GB" sz="1800" b="1" dirty="0" smtClean="0"/>
                        <a:t>Talk about dots</a:t>
                      </a:r>
                      <a:endParaRPr lang="en-GB" sz="18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n-GB" sz="105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GB" sz="1800" b="1" dirty="0" smtClean="0"/>
                        <a:t>Compare and sort collections</a:t>
                      </a:r>
                      <a:endParaRPr lang="en-GB" sz="18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GB" sz="1050" baseline="0" dirty="0" smtClean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GB" sz="1800" b="1" dirty="0" smtClean="0"/>
                        <a:t>Lead on own repeats</a:t>
                      </a:r>
                      <a:endParaRPr lang="en-GB" sz="18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3040738"/>
                  </a:ext>
                </a:extLst>
              </a:tr>
              <a:tr h="498070">
                <a:tc vMerge="1"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vert="vert270" anchor="ctr">
                    <a:solidFill>
                      <a:schemeClr val="accent1"/>
                    </a:solidFill>
                  </a:tcPr>
                </a:tc>
                <a:tc gridSpan="12"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GB" sz="1800" b="1" dirty="0" smtClean="0">
                          <a:solidFill>
                            <a:schemeClr val="bg1"/>
                          </a:solidFill>
                        </a:rPr>
                        <a:t>Learning questions</a:t>
                      </a:r>
                      <a:endParaRPr lang="en-GB" sz="18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endParaRPr lang="en-GB" sz="105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endParaRPr lang="en-GB" sz="105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endParaRPr lang="en-GB" sz="105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GB" sz="1050" baseline="0" dirty="0" smtClean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8997184"/>
                  </a:ext>
                </a:extLst>
              </a:tr>
              <a:tr h="1660994">
                <a:tc vMerge="1"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vert="vert270" anchor="ctr"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GB" sz="1050" dirty="0" smtClean="0"/>
                        <a:t>Can I make simple pattern arrangements?</a:t>
                      </a:r>
                      <a:endParaRPr lang="en-GB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GB" sz="1050" dirty="0" smtClean="0"/>
                        <a:t>Can I count objects using one to one correspondence?</a:t>
                      </a:r>
                      <a:endParaRPr lang="en-GB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GB" sz="1050" dirty="0" smtClean="0"/>
                        <a:t>Can I follow routes outdoors?</a:t>
                      </a:r>
                      <a:endParaRPr lang="en-GB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GB" sz="1050" dirty="0" smtClean="0"/>
                        <a:t>Can I recognise 1,2 and 3 in different arrangements?</a:t>
                      </a:r>
                      <a:endParaRPr lang="en-GB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n-GB" sz="105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GB" sz="1050" dirty="0" smtClean="0"/>
                        <a:t>Can I sort and discuss my own collections?</a:t>
                      </a:r>
                      <a:endParaRPr lang="en-GB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GB" sz="1050" baseline="0" dirty="0" smtClean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GB" sz="1050" dirty="0" smtClean="0"/>
                        <a:t>Can I explore repeating patterns through my art work?</a:t>
                      </a:r>
                      <a:endParaRPr lang="en-GB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6177863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1405183"/>
              </p:ext>
            </p:extLst>
          </p:nvPr>
        </p:nvGraphicFramePr>
        <p:xfrm>
          <a:off x="224402" y="6116594"/>
          <a:ext cx="12272403" cy="30815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0310">
                  <a:extLst>
                    <a:ext uri="{9D8B030D-6E8A-4147-A177-3AD203B41FA5}">
                      <a16:colId xmlns:a16="http://schemas.microsoft.com/office/drawing/2014/main" val="4038470881"/>
                    </a:ext>
                  </a:extLst>
                </a:gridCol>
                <a:gridCol w="2401783">
                  <a:extLst>
                    <a:ext uri="{9D8B030D-6E8A-4147-A177-3AD203B41FA5}">
                      <a16:colId xmlns:a16="http://schemas.microsoft.com/office/drawing/2014/main" val="3348315654"/>
                    </a:ext>
                  </a:extLst>
                </a:gridCol>
                <a:gridCol w="1888062">
                  <a:extLst>
                    <a:ext uri="{9D8B030D-6E8A-4147-A177-3AD203B41FA5}">
                      <a16:colId xmlns:a16="http://schemas.microsoft.com/office/drawing/2014/main" val="2225547883"/>
                    </a:ext>
                  </a:extLst>
                </a:gridCol>
                <a:gridCol w="1900743">
                  <a:extLst>
                    <a:ext uri="{9D8B030D-6E8A-4147-A177-3AD203B41FA5}">
                      <a16:colId xmlns:a16="http://schemas.microsoft.com/office/drawing/2014/main" val="3118348093"/>
                    </a:ext>
                  </a:extLst>
                </a:gridCol>
                <a:gridCol w="1892300">
                  <a:extLst>
                    <a:ext uri="{9D8B030D-6E8A-4147-A177-3AD203B41FA5}">
                      <a16:colId xmlns:a16="http://schemas.microsoft.com/office/drawing/2014/main" val="1963380208"/>
                    </a:ext>
                  </a:extLst>
                </a:gridCol>
                <a:gridCol w="1864497">
                  <a:extLst>
                    <a:ext uri="{9D8B030D-6E8A-4147-A177-3AD203B41FA5}">
                      <a16:colId xmlns:a16="http://schemas.microsoft.com/office/drawing/2014/main" val="2490181185"/>
                    </a:ext>
                  </a:extLst>
                </a:gridCol>
                <a:gridCol w="1894708">
                  <a:extLst>
                    <a:ext uri="{9D8B030D-6E8A-4147-A177-3AD203B41FA5}">
                      <a16:colId xmlns:a16="http://schemas.microsoft.com/office/drawing/2014/main" val="794018968"/>
                    </a:ext>
                  </a:extLst>
                </a:gridCol>
              </a:tblGrid>
              <a:tr h="404941">
                <a:tc rowSpan="2"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Block 3</a:t>
                      </a:r>
                      <a:endParaRPr lang="en-GB" dirty="0"/>
                    </a:p>
                  </a:txBody>
                  <a:tcPr vert="vert270" anchor="ctr"/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Small steps</a:t>
                      </a:r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373002"/>
                  </a:ext>
                </a:extLst>
              </a:tr>
              <a:tr h="2219386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0" baseline="0" dirty="0" smtClean="0"/>
                        <a:t>Step 1 – Explain simple pattern arrangements</a:t>
                      </a:r>
                    </a:p>
                    <a:p>
                      <a:r>
                        <a:rPr lang="en-GB" sz="1100" b="0" baseline="0" dirty="0" smtClean="0"/>
                        <a:t>Step 2 – Make roads and bridges with intent</a:t>
                      </a:r>
                    </a:p>
                    <a:p>
                      <a:r>
                        <a:rPr lang="en-GB" sz="1100" b="0" baseline="0" dirty="0" smtClean="0"/>
                        <a:t>Step 3 – Choose blocks to copy simple creations</a:t>
                      </a:r>
                    </a:p>
                    <a:p>
                      <a:r>
                        <a:rPr lang="en-GB" sz="1100" b="0" baseline="0" dirty="0" smtClean="0"/>
                        <a:t>Step 4 – Make simple line patterns with objects</a:t>
                      </a:r>
                    </a:p>
                    <a:p>
                      <a:r>
                        <a:rPr lang="en-GB" sz="1100" b="0" baseline="0" dirty="0" smtClean="0"/>
                        <a:t>Step 5 – Make simple pattern arrangements</a:t>
                      </a:r>
                    </a:p>
                    <a:p>
                      <a:r>
                        <a:rPr lang="en-GB" sz="1100" b="0" baseline="0" dirty="0" smtClean="0"/>
                        <a:t>Step 6 – Show an interest in patterns and shapes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1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Step 1 – Choose a group to count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Step 2 – Take out 2 from a group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Step 3</a:t>
                      </a:r>
                      <a:r>
                        <a:rPr lang="en-GB" sz="11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Take out 3 from a group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Step 4 – Give others 2 items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Step 5 – Give others 3 items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Step 6 – Count 3 objects with one to one correspondence</a:t>
                      </a:r>
                      <a:endParaRPr lang="en-GB" sz="1100" b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1" baseline="0" dirty="0" smtClean="0"/>
                    </a:p>
                    <a:p>
                      <a:pPr algn="l"/>
                      <a:endParaRPr lang="en-GB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baseline="0" dirty="0" smtClean="0"/>
                        <a:t>Step 1- Match simple shapes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baseline="0" dirty="0" smtClean="0"/>
                        <a:t>Step 2- Push some shapes and blocks together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baseline="0" dirty="0" smtClean="0"/>
                        <a:t>Step 3- Make simple arrangements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baseline="0" dirty="0" smtClean="0"/>
                        <a:t>Step 4- Talk about arrangements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baseline="0" dirty="0" smtClean="0"/>
                        <a:t>Step 5- Follow simple routes outside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baseline="0" dirty="0" smtClean="0"/>
                        <a:t>Step 6- Follow toys around a  simple route</a:t>
                      </a:r>
                    </a:p>
                    <a:p>
                      <a:pPr algn="l"/>
                      <a:endParaRPr lang="en-GB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0" baseline="0" dirty="0" smtClean="0"/>
                        <a:t>Step 1 – Become familiar with dot patterns</a:t>
                      </a:r>
                    </a:p>
                    <a:p>
                      <a:r>
                        <a:rPr lang="en-GB" sz="1100" b="0" baseline="0" dirty="0" smtClean="0"/>
                        <a:t>Step 2 – Say when there is 1 dot</a:t>
                      </a:r>
                    </a:p>
                    <a:p>
                      <a:r>
                        <a:rPr lang="en-GB" sz="1100" b="0" baseline="0" dirty="0" smtClean="0"/>
                        <a:t>Step 3 – Say when there are 2 dots</a:t>
                      </a:r>
                    </a:p>
                    <a:p>
                      <a:r>
                        <a:rPr lang="en-GB" sz="1100" b="0" baseline="0" dirty="0" smtClean="0"/>
                        <a:t>Step 4 – Recognise 1 and 2 in different arrangements</a:t>
                      </a:r>
                    </a:p>
                    <a:p>
                      <a:r>
                        <a:rPr lang="en-GB" sz="1100" b="0" baseline="0" dirty="0" smtClean="0"/>
                        <a:t>Step 5 – Say when there are 3 dots</a:t>
                      </a:r>
                    </a:p>
                    <a:p>
                      <a:r>
                        <a:rPr lang="en-GB" sz="1100" b="0" baseline="0" dirty="0" smtClean="0"/>
                        <a:t>Step 6 – Recognise 1,2 and 3 in different arrangements</a:t>
                      </a:r>
                      <a:endParaRPr lang="en-GB" sz="1100" b="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1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0" dirty="0" smtClean="0"/>
                        <a:t>Step</a:t>
                      </a:r>
                      <a:r>
                        <a:rPr lang="en-GB" sz="1100" b="0" baseline="0" dirty="0" smtClean="0"/>
                        <a:t> 1 – Notice when two collections are the same</a:t>
                      </a:r>
                    </a:p>
                    <a:p>
                      <a:r>
                        <a:rPr lang="en-GB" sz="1100" b="0" baseline="0" dirty="0" smtClean="0"/>
                        <a:t>Step 2 – Make collections of small objects the same</a:t>
                      </a:r>
                    </a:p>
                    <a:p>
                      <a:r>
                        <a:rPr lang="en-GB" sz="1100" b="0" baseline="0" dirty="0" smtClean="0"/>
                        <a:t>Step 3 – Make collections of large objects the same</a:t>
                      </a:r>
                    </a:p>
                    <a:p>
                      <a:r>
                        <a:rPr lang="en-GB" sz="1100" b="0" baseline="0" dirty="0" smtClean="0"/>
                        <a:t>Step 4 – Recognise two collections are the same using large and small objects</a:t>
                      </a:r>
                    </a:p>
                    <a:p>
                      <a:r>
                        <a:rPr lang="en-GB" sz="1100" b="0" baseline="0" dirty="0" smtClean="0"/>
                        <a:t>Step 5 – Make collections the same using large and small objects</a:t>
                      </a:r>
                    </a:p>
                    <a:p>
                      <a:r>
                        <a:rPr lang="en-GB" sz="1100" b="0" baseline="0" dirty="0" smtClean="0"/>
                        <a:t>Step 6 – Sort and talk about their own collections</a:t>
                      </a:r>
                      <a:endParaRPr lang="en-GB" sz="1100" b="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1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50" dirty="0" smtClean="0"/>
                        <a:t>Step 1-</a:t>
                      </a:r>
                      <a:r>
                        <a:rPr lang="en-GB" sz="1050" baseline="0" dirty="0" smtClean="0"/>
                        <a:t> </a:t>
                      </a:r>
                      <a:r>
                        <a:rPr lang="en-GB" sz="1050" dirty="0" smtClean="0"/>
                        <a:t>Join in fully with sequences and songs</a:t>
                      </a:r>
                    </a:p>
                    <a:p>
                      <a:pPr algn="l"/>
                      <a:r>
                        <a:rPr lang="en-GB" sz="1050" dirty="0" smtClean="0"/>
                        <a:t>Step 2- sing rhymes independently</a:t>
                      </a:r>
                    </a:p>
                    <a:p>
                      <a:pPr algn="l"/>
                      <a:r>
                        <a:rPr lang="en-GB" sz="1050" dirty="0" smtClean="0"/>
                        <a:t>Step 3- Lead sequences and songs</a:t>
                      </a:r>
                    </a:p>
                    <a:p>
                      <a:pPr algn="l"/>
                      <a:r>
                        <a:rPr lang="en-GB" sz="1050" dirty="0" smtClean="0"/>
                        <a:t>Step 4- Read on in familiar repeating stories</a:t>
                      </a:r>
                    </a:p>
                    <a:p>
                      <a:pPr algn="l"/>
                      <a:r>
                        <a:rPr lang="en-GB" sz="1050" dirty="0" smtClean="0"/>
                        <a:t>Step 5- Copy art based simple patterns</a:t>
                      </a:r>
                    </a:p>
                    <a:p>
                      <a:pPr algn="l"/>
                      <a:r>
                        <a:rPr lang="en-GB" sz="1050" dirty="0" smtClean="0"/>
                        <a:t>Step 6- Explore own line and repeating patterns in art</a:t>
                      </a: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79406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0668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662</TotalTime>
  <Words>1252</Words>
  <Application>Microsoft Office PowerPoint</Application>
  <PresentationFormat>A3 Paper (297x420 mm)</PresentationFormat>
  <Paragraphs>226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>Gatley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ccoleman</dc:creator>
  <cp:lastModifiedBy>cdunn</cp:lastModifiedBy>
  <cp:revision>71</cp:revision>
  <dcterms:created xsi:type="dcterms:W3CDTF">2025-09-15T14:19:39Z</dcterms:created>
  <dcterms:modified xsi:type="dcterms:W3CDTF">2026-06-14T08:19:24Z</dcterms:modified>
</cp:coreProperties>
</file>