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03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228789"/>
              </p:ext>
            </p:extLst>
          </p:nvPr>
        </p:nvGraphicFramePr>
        <p:xfrm>
          <a:off x="-8" y="602495"/>
          <a:ext cx="12801600" cy="5446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5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1732230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2754010">
                  <a:extLst>
                    <a:ext uri="{9D8B030D-6E8A-4147-A177-3AD203B41FA5}">
                      <a16:colId xmlns:a16="http://schemas.microsoft.com/office/drawing/2014/main" val="1195986093"/>
                    </a:ext>
                  </a:extLst>
                </a:gridCol>
                <a:gridCol w="1986576">
                  <a:extLst>
                    <a:ext uri="{9D8B030D-6E8A-4147-A177-3AD203B41FA5}">
                      <a16:colId xmlns:a16="http://schemas.microsoft.com/office/drawing/2014/main" val="2922312974"/>
                    </a:ext>
                  </a:extLst>
                </a:gridCol>
                <a:gridCol w="1940966">
                  <a:extLst>
                    <a:ext uri="{9D8B030D-6E8A-4147-A177-3AD203B41FA5}">
                      <a16:colId xmlns:a16="http://schemas.microsoft.com/office/drawing/2014/main" val="1650666307"/>
                    </a:ext>
                  </a:extLst>
                </a:gridCol>
                <a:gridCol w="1955777">
                  <a:extLst>
                    <a:ext uri="{9D8B030D-6E8A-4147-A177-3AD203B41FA5}">
                      <a16:colId xmlns:a16="http://schemas.microsoft.com/office/drawing/2014/main" val="2420137380"/>
                    </a:ext>
                  </a:extLst>
                </a:gridCol>
                <a:gridCol w="1018755">
                  <a:extLst>
                    <a:ext uri="{9D8B030D-6E8A-4147-A177-3AD203B41FA5}">
                      <a16:colId xmlns:a16="http://schemas.microsoft.com/office/drawing/2014/main" val="1755273899"/>
                    </a:ext>
                  </a:extLst>
                </a:gridCol>
                <a:gridCol w="964421">
                  <a:extLst>
                    <a:ext uri="{9D8B030D-6E8A-4147-A177-3AD203B41FA5}">
                      <a16:colId xmlns:a16="http://schemas.microsoft.com/office/drawing/2014/main" val="549289856"/>
                    </a:ext>
                  </a:extLst>
                </a:gridCol>
              </a:tblGrid>
              <a:tr h="378606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 gridSpan="7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7863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600" b="1" dirty="0" smtClean="0"/>
                        <a:t>RBA Baseline</a:t>
                      </a:r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Match sort and compare</a:t>
                      </a:r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Talk about measure and patterns</a:t>
                      </a:r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It’s me 1,2,3</a:t>
                      </a:r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1,2,3,4,5</a:t>
                      </a:r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/>
                        <a:t>Circles and triangles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Shapes with 4 sides</a:t>
                      </a:r>
                      <a:endParaRPr lang="en-GB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242011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u="sng" dirty="0" smtClean="0"/>
                        <a:t>Early Learning Goal:</a:t>
                      </a:r>
                      <a:r>
                        <a:rPr lang="en-GB" sz="1200" b="1" u="sng" baseline="0" dirty="0" smtClean="0"/>
                        <a:t> </a:t>
                      </a:r>
                    </a:p>
                    <a:p>
                      <a:r>
                        <a:rPr lang="en-GB" sz="1200" b="1" dirty="0" smtClean="0"/>
                        <a:t>Compare quantities up to 10 in different contexts, recognising when one quantity is greater than, less than or the same as the other quantity.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sng" dirty="0" smtClean="0"/>
                        <a:t>Early Learning Goal:</a:t>
                      </a:r>
                      <a:r>
                        <a:rPr lang="en-GB" sz="1200" b="1" u="sng" baseline="0" dirty="0" smtClean="0"/>
                        <a:t> </a:t>
                      </a:r>
                    </a:p>
                    <a:p>
                      <a:r>
                        <a:rPr lang="en-GB" sz="1200" b="1" dirty="0" smtClean="0"/>
                        <a:t>Explore and represent patterns within numbers up to 10, including evens and odds, double facts and how quantities can be distributed equally.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sng" dirty="0" smtClean="0"/>
                        <a:t>Early Learning Goal:</a:t>
                      </a:r>
                      <a:r>
                        <a:rPr lang="en-GB" sz="1200" b="1" u="sng" baseline="0" dirty="0" smtClean="0"/>
                        <a:t> </a:t>
                      </a:r>
                    </a:p>
                    <a:p>
                      <a:endParaRPr lang="en-GB" sz="1000" b="1" dirty="0" smtClean="0"/>
                    </a:p>
                    <a:p>
                      <a:r>
                        <a:rPr lang="en-GB" sz="1050" b="1" dirty="0" smtClean="0"/>
                        <a:t>Have a deep understanding of number to 10, including the composition of each number.</a:t>
                      </a:r>
                    </a:p>
                    <a:p>
                      <a:endParaRPr lang="en-GB" sz="1050" b="1" dirty="0" smtClean="0"/>
                    </a:p>
                    <a:p>
                      <a:r>
                        <a:rPr lang="en-GB" sz="1050" b="1" dirty="0" smtClean="0"/>
                        <a:t>Compare quantities up to 10 in different contexts, recognising when one quantity is greater than, less than or the same as the other quantity</a:t>
                      </a:r>
                    </a:p>
                    <a:p>
                      <a:endParaRPr lang="en-GB" sz="1050" b="1" dirty="0" smtClean="0"/>
                    </a:p>
                    <a:p>
                      <a:r>
                        <a:rPr lang="en-GB" sz="1050" b="1" dirty="0" smtClean="0"/>
                        <a:t>Subitise (recognise quantities without counting) up to 5</a:t>
                      </a:r>
                      <a:r>
                        <a:rPr lang="en-GB" sz="1050" b="1" dirty="0" smtClean="0"/>
                        <a:t>.</a:t>
                      </a:r>
                      <a:endParaRPr lang="en-GB" sz="105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u="sng" dirty="0" smtClean="0"/>
                        <a:t>Early Learning Goal:</a:t>
                      </a:r>
                      <a:r>
                        <a:rPr lang="en-GB" sz="1600" b="1" u="sng" baseline="0" dirty="0" smtClean="0"/>
                        <a:t>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5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b="1" dirty="0" smtClean="0"/>
                        <a:t>Have a deep understanding of number to 10, including the composition of each number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5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b="1" dirty="0" smtClean="0"/>
                        <a:t>Compare quantities up to 10 in different contexts, recognising when one quantity is greater than, less than or the same as the other quantity.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5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b="1" dirty="0" smtClean="0"/>
                        <a:t>Subitise (recognise quantities without counting) up to 5.</a:t>
                      </a:r>
                      <a:endParaRPr lang="en-GB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380055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7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27053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70C0"/>
                          </a:solidFill>
                        </a:rPr>
                        <a:t>How can I match objects?</a:t>
                      </a:r>
                    </a:p>
                    <a:p>
                      <a:r>
                        <a:rPr lang="en-GB" sz="1400" dirty="0" smtClean="0"/>
                        <a:t>How can I create a set of objects?</a:t>
                      </a:r>
                    </a:p>
                    <a:p>
                      <a:endParaRPr lang="en-GB" sz="1600" dirty="0" smtClean="0"/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70C0"/>
                          </a:solidFill>
                        </a:rPr>
                        <a:t>How</a:t>
                      </a:r>
                      <a:r>
                        <a:rPr lang="en-GB" sz="1400" baseline="0" dirty="0" smtClean="0">
                          <a:solidFill>
                            <a:srgbClr val="0070C0"/>
                          </a:solidFill>
                        </a:rPr>
                        <a:t> can I compare mass, weight and capacity?</a:t>
                      </a:r>
                    </a:p>
                    <a:p>
                      <a:r>
                        <a:rPr lang="en-GB" sz="1400" baseline="0" dirty="0" smtClean="0"/>
                        <a:t>How can I create and continue a simple pattern?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I find, </a:t>
                      </a:r>
                      <a:r>
                        <a:rPr lang="en-GB" sz="1200" dirty="0" err="1" smtClean="0">
                          <a:solidFill>
                            <a:srgbClr val="0070C0"/>
                          </a:solidFill>
                        </a:rPr>
                        <a:t>subitise</a:t>
                      </a:r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 and represent 1,2 and 3?</a:t>
                      </a:r>
                    </a:p>
                    <a:p>
                      <a:r>
                        <a:rPr lang="en-GB" sz="1200" dirty="0" smtClean="0"/>
                        <a:t>How can I find 1 more and less of 1,2 and 3?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</a:rPr>
                        <a:t>How can I make 1,2 and 3?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I find, </a:t>
                      </a:r>
                      <a:r>
                        <a:rPr lang="en-GB" sz="1200" dirty="0" err="1" smtClean="0">
                          <a:solidFill>
                            <a:srgbClr val="0070C0"/>
                          </a:solidFill>
                        </a:rPr>
                        <a:t>subitise</a:t>
                      </a:r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 and represent numbers</a:t>
                      </a: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 4 and 5?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How can I find one more or less of 4 and 5?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B050"/>
                          </a:solidFill>
                        </a:rPr>
                        <a:t>How can I make 4 and 5? 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</a:t>
                      </a: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 can I find, name and use different shapes around us?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How</a:t>
                      </a:r>
                      <a:r>
                        <a:rPr lang="en-GB" sz="1400" baseline="0" dirty="0" smtClean="0"/>
                        <a:t> can I share difference in routine?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495910"/>
              </p:ext>
            </p:extLst>
          </p:nvPr>
        </p:nvGraphicFramePr>
        <p:xfrm>
          <a:off x="-2" y="145235"/>
          <a:ext cx="1280159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5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846531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1251857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1538237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857997"/>
              </p:ext>
            </p:extLst>
          </p:nvPr>
        </p:nvGraphicFramePr>
        <p:xfrm>
          <a:off x="-2" y="6030685"/>
          <a:ext cx="12801601" cy="4138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5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1739166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2747074">
                  <a:extLst>
                    <a:ext uri="{9D8B030D-6E8A-4147-A177-3AD203B41FA5}">
                      <a16:colId xmlns:a16="http://schemas.microsoft.com/office/drawing/2014/main" val="340832649"/>
                    </a:ext>
                  </a:extLst>
                </a:gridCol>
                <a:gridCol w="2012045">
                  <a:extLst>
                    <a:ext uri="{9D8B030D-6E8A-4147-A177-3AD203B41FA5}">
                      <a16:colId xmlns:a16="http://schemas.microsoft.com/office/drawing/2014/main" val="3601174608"/>
                    </a:ext>
                  </a:extLst>
                </a:gridCol>
                <a:gridCol w="1961107">
                  <a:extLst>
                    <a:ext uri="{9D8B030D-6E8A-4147-A177-3AD203B41FA5}">
                      <a16:colId xmlns:a16="http://schemas.microsoft.com/office/drawing/2014/main" val="452055989"/>
                    </a:ext>
                  </a:extLst>
                </a:gridCol>
                <a:gridCol w="1876976">
                  <a:extLst>
                    <a:ext uri="{9D8B030D-6E8A-4147-A177-3AD203B41FA5}">
                      <a16:colId xmlns:a16="http://schemas.microsoft.com/office/drawing/2014/main" val="1889396020"/>
                    </a:ext>
                  </a:extLst>
                </a:gridCol>
                <a:gridCol w="1115620">
                  <a:extLst>
                    <a:ext uri="{9D8B030D-6E8A-4147-A177-3AD203B41FA5}">
                      <a16:colId xmlns:a16="http://schemas.microsoft.com/office/drawing/2014/main" val="315268450"/>
                    </a:ext>
                  </a:extLst>
                </a:gridCol>
                <a:gridCol w="900748">
                  <a:extLst>
                    <a:ext uri="{9D8B030D-6E8A-4147-A177-3AD203B41FA5}">
                      <a16:colId xmlns:a16="http://schemas.microsoft.com/office/drawing/2014/main" val="762762734"/>
                    </a:ext>
                  </a:extLst>
                </a:gridCol>
              </a:tblGrid>
              <a:tr h="27069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366310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 smtClean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Match objects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Match pictures and objects</a:t>
                      </a:r>
                    </a:p>
                    <a:p>
                      <a:pPr algn="l"/>
                      <a:r>
                        <a:rPr lang="en-GB" sz="1200" dirty="0" smtClean="0"/>
                        <a:t>Step 3 Identify a set</a:t>
                      </a:r>
                    </a:p>
                    <a:p>
                      <a:pPr algn="l"/>
                      <a:r>
                        <a:rPr lang="en-GB" sz="1200" dirty="0" smtClean="0"/>
                        <a:t>Step 4 Sort objects to a type </a:t>
                      </a:r>
                    </a:p>
                    <a:p>
                      <a:pPr algn="l"/>
                      <a:r>
                        <a:rPr lang="en-GB" sz="1200" dirty="0" smtClean="0"/>
                        <a:t>Step 5 Explore sorting techniques</a:t>
                      </a:r>
                    </a:p>
                    <a:p>
                      <a:pPr algn="l"/>
                      <a:r>
                        <a:rPr lang="en-GB" sz="1200" dirty="0" smtClean="0"/>
                        <a:t>Step 6 Create sorting rules </a:t>
                      </a:r>
                    </a:p>
                    <a:p>
                      <a:pPr algn="l"/>
                      <a:r>
                        <a:rPr lang="en-GB" sz="1200" dirty="0" smtClean="0"/>
                        <a:t>Step 7 Compare amounts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Compare size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Compare mass Step 3 Compare capacity </a:t>
                      </a:r>
                    </a:p>
                    <a:p>
                      <a:pPr algn="l"/>
                      <a:r>
                        <a:rPr lang="en-GB" sz="1200" dirty="0" smtClean="0"/>
                        <a:t>Step 4 Explore simple patterns </a:t>
                      </a:r>
                    </a:p>
                    <a:p>
                      <a:pPr algn="l"/>
                      <a:r>
                        <a:rPr lang="en-GB" sz="1200" dirty="0" smtClean="0"/>
                        <a:t>Step 5 Copy and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continue simple patterns </a:t>
                      </a:r>
                    </a:p>
                    <a:p>
                      <a:pPr algn="l"/>
                      <a:r>
                        <a:rPr lang="en-GB" sz="1200" dirty="0" smtClean="0"/>
                        <a:t>Step 6 Create simple patterns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Find 1, 2 and 3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Subitise 1, 2 and 3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3 Represent 1, 2 and 3</a:t>
                      </a:r>
                    </a:p>
                    <a:p>
                      <a:pPr algn="l"/>
                      <a:r>
                        <a:rPr lang="en-GB" sz="1200" dirty="0" smtClean="0"/>
                        <a:t>Step 4 1 more </a:t>
                      </a:r>
                    </a:p>
                    <a:p>
                      <a:pPr algn="l"/>
                      <a:r>
                        <a:rPr lang="en-GB" sz="1200" dirty="0" smtClean="0"/>
                        <a:t>Step 5 1 less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B050"/>
                          </a:solidFill>
                        </a:rPr>
                        <a:t>Step 6 Composition of 1, 2 and 3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Find 4 and 5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Subitise 4 and 5 Step 3 Represent 4 and 5 </a:t>
                      </a:r>
                      <a:r>
                        <a:rPr lang="en-GB" sz="1200" dirty="0" smtClean="0"/>
                        <a:t>Step 4 1 more </a:t>
                      </a:r>
                    </a:p>
                    <a:p>
                      <a:pPr algn="l"/>
                      <a:r>
                        <a:rPr lang="en-GB" sz="1200" dirty="0" smtClean="0"/>
                        <a:t>Step 5 1 less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B050"/>
                          </a:solidFill>
                        </a:rPr>
                        <a:t>Step 6 Composition of 4 and 5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B050"/>
                          </a:solidFill>
                        </a:rPr>
                        <a:t>Step 7 Composition of 1−5</a:t>
                      </a:r>
                    </a:p>
                    <a:p>
                      <a:pPr algn="l"/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Identify and name circles and triangles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Compare circles and triangles Step 3 Shapes in the environment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4 Describe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1 Identify and name shapes with 4 sides 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2 Combine shapes with 4 sides</a:t>
                      </a:r>
                    </a:p>
                    <a:p>
                      <a:pPr algn="l"/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Step 3 Shapes in the environment </a:t>
                      </a:r>
                    </a:p>
                    <a:p>
                      <a:pPr algn="l"/>
                      <a:r>
                        <a:rPr lang="en-GB" sz="1200" dirty="0" smtClean="0"/>
                        <a:t>Step 4 My day and night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73735" y="666360"/>
            <a:ext cx="5021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</a:rPr>
              <a:t>Calculating (Cause </a:t>
            </a:r>
            <a:r>
              <a:rPr lang="en-GB" sz="1600" b="1" dirty="0">
                <a:solidFill>
                  <a:schemeClr val="bg1"/>
                </a:solidFill>
              </a:rPr>
              <a:t>&amp; </a:t>
            </a:r>
            <a:r>
              <a:rPr lang="en-GB" sz="1600" b="1" dirty="0" smtClean="0">
                <a:solidFill>
                  <a:schemeClr val="bg1"/>
                </a:solidFill>
              </a:rPr>
              <a:t>Effect)                </a:t>
            </a:r>
            <a:r>
              <a:rPr lang="en-GB" sz="1400" b="1" dirty="0" smtClean="0">
                <a:solidFill>
                  <a:schemeClr val="bg1"/>
                </a:solidFill>
              </a:rPr>
              <a:t>Geometry (Structures)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59827" y="667165"/>
            <a:ext cx="1872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Measure (Structures)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5291" y="623116"/>
            <a:ext cx="2002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sz="1200" b="1" dirty="0" smtClean="0">
                <a:solidFill>
                  <a:schemeClr val="bg1"/>
                </a:solidFill>
              </a:rPr>
              <a:t>Calculating (Cause </a:t>
            </a:r>
            <a:r>
              <a:rPr lang="en-GB" sz="1200" b="1" dirty="0">
                <a:solidFill>
                  <a:schemeClr val="bg1"/>
                </a:solidFill>
              </a:rPr>
              <a:t>&amp; </a:t>
            </a:r>
            <a:r>
              <a:rPr lang="en-GB" sz="1200" b="1" dirty="0" smtClean="0">
                <a:solidFill>
                  <a:schemeClr val="bg1"/>
                </a:solidFill>
              </a:rPr>
              <a:t>Effect)</a:t>
            </a:r>
            <a:endParaRPr lang="en-GB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169572"/>
              </p:ext>
            </p:extLst>
          </p:nvPr>
        </p:nvGraphicFramePr>
        <p:xfrm>
          <a:off x="-2" y="6194195"/>
          <a:ext cx="12801601" cy="3423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6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2163707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2351315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2558143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1709057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  <a:gridCol w="1796143">
                  <a:extLst>
                    <a:ext uri="{9D8B030D-6E8A-4147-A177-3AD203B41FA5}">
                      <a16:colId xmlns:a16="http://schemas.microsoft.com/office/drawing/2014/main" val="3156014270"/>
                    </a:ext>
                  </a:extLst>
                </a:gridCol>
                <a:gridCol w="1774370">
                  <a:extLst>
                    <a:ext uri="{9D8B030D-6E8A-4147-A177-3AD203B41FA5}">
                      <a16:colId xmlns:a16="http://schemas.microsoft.com/office/drawing/2014/main" val="2780094375"/>
                    </a:ext>
                  </a:extLst>
                </a:gridCol>
              </a:tblGrid>
              <a:tr h="451481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Block 2</a:t>
                      </a:r>
                      <a:endParaRPr lang="en-GB" sz="3200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</a:t>
                      </a:r>
                      <a:r>
                        <a:rPr lang="en-GB" sz="1700" dirty="0" smtClean="0"/>
                        <a:t>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283815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1 Introduce zero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2 Find 0 to 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3 Subitise 0 to 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4 Represent 0 to 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5 1 more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6 1 less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7 Composition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8 Conceptual subitising to 5</a:t>
                      </a:r>
                      <a:endParaRPr lang="en-GB" sz="105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1 Compare mass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2 Find a balance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3 Explore capacity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4 Compare capacity</a:t>
                      </a:r>
                      <a:endParaRPr lang="en-GB" sz="105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1 Find 6, 7 and 8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2 Represent 6, 7 and 8 Step 3 1 more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4 1 less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5 Composition of 6, 7 and 8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6 Make pairs – odd and even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7 Double to 8 (find a double)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1"/>
                          </a:solidFill>
                        </a:rPr>
                        <a:t>Step 8 Double to 8 (make a double)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9 Combine two groups Step 10 Conceptual subitising</a:t>
                      </a: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1 Explore length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2 Compare length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3 Explore height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70C0"/>
                          </a:solidFill>
                        </a:rPr>
                        <a:t>Step 4 Compare height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5 Talk about time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6 Order and sequence time</a:t>
                      </a: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1 Find 9 and 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2 Compare numbers to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3 Represent 9 and 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4 Conceptual subitising to 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5 1 more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6 1 less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7 Composition to 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8 Bonds to 10 (2 parts)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9 Make arrangements of 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10 Bonds to 10 (3 parts)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11 Doubles to 10 (find a double)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12 Doubles to 10 (make a double)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rgbClr val="00B050"/>
                          </a:solidFill>
                        </a:rPr>
                        <a:t>Step 13 Explore even and odd</a:t>
                      </a:r>
                      <a:endParaRPr lang="en-GB" sz="1050" b="1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1 Recognise and name 3-D shapes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2 Find 2-D shapes within 3-D shapes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3 Use 3-D shapes for tasks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solidFill>
                            <a:schemeClr val="accent5"/>
                          </a:solidFill>
                        </a:rPr>
                        <a:t>Step 4 3-D shapes in the environment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5 Identify more complex patterns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6 Copy and continue patterns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Step 7 Patterns in the environment</a:t>
                      </a: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81306"/>
              </p:ext>
            </p:extLst>
          </p:nvPr>
        </p:nvGraphicFramePr>
        <p:xfrm>
          <a:off x="-2" y="313935"/>
          <a:ext cx="12801600" cy="596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31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2172425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2323374">
                  <a:extLst>
                    <a:ext uri="{9D8B030D-6E8A-4147-A177-3AD203B41FA5}">
                      <a16:colId xmlns:a16="http://schemas.microsoft.com/office/drawing/2014/main" val="545227364"/>
                    </a:ext>
                  </a:extLst>
                </a:gridCol>
                <a:gridCol w="2568320">
                  <a:extLst>
                    <a:ext uri="{9D8B030D-6E8A-4147-A177-3AD203B41FA5}">
                      <a16:colId xmlns:a16="http://schemas.microsoft.com/office/drawing/2014/main" val="4068757317"/>
                    </a:ext>
                  </a:extLst>
                </a:gridCol>
                <a:gridCol w="1750485">
                  <a:extLst>
                    <a:ext uri="{9D8B030D-6E8A-4147-A177-3AD203B41FA5}">
                      <a16:colId xmlns:a16="http://schemas.microsoft.com/office/drawing/2014/main" val="802715916"/>
                    </a:ext>
                  </a:extLst>
                </a:gridCol>
                <a:gridCol w="1776612">
                  <a:extLst>
                    <a:ext uri="{9D8B030D-6E8A-4147-A177-3AD203B41FA5}">
                      <a16:colId xmlns:a16="http://schemas.microsoft.com/office/drawing/2014/main" val="3625777662"/>
                    </a:ext>
                  </a:extLst>
                </a:gridCol>
                <a:gridCol w="1774953">
                  <a:extLst>
                    <a:ext uri="{9D8B030D-6E8A-4147-A177-3AD203B41FA5}">
                      <a16:colId xmlns:a16="http://schemas.microsoft.com/office/drawing/2014/main" val="2035540218"/>
                    </a:ext>
                  </a:extLst>
                </a:gridCol>
              </a:tblGrid>
              <a:tr h="588489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956597"/>
                  </a:ext>
                </a:extLst>
              </a:tr>
              <a:tr h="657127"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Block 2</a:t>
                      </a:r>
                      <a:endParaRPr lang="en-GB" sz="2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Alive in 5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Mass and </a:t>
                      </a: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capacity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Growing 6,7,8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Length,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</a:rPr>
                        <a:t> height and time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Building 9 and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Explore 3D shapes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28443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00" b="1" dirty="0" smtClean="0"/>
                        <a:t>Have a deep understanding of number to 10, including the composition of each number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0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00" b="1" dirty="0" smtClean="0"/>
                        <a:t>Compare quantities up to 10 in different contexts, recognising when one quantity is greater than, less than or the same as the other quantity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0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00" b="1" dirty="0" smtClean="0"/>
                        <a:t>Subitise (recognise quantities without counting) up to 5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00" b="1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900" b="1" dirty="0" smtClean="0"/>
                        <a:t>Automatically recall (without reference to rhymes, counting or other aids) number bonds up to 5 (including subtraction facts) and some number bonds to 10, including double facts.</a:t>
                      </a:r>
                      <a:endParaRPr lang="en-GB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Have a deep understanding of number to 10, including the composition of each number</a:t>
                      </a:r>
                    </a:p>
                    <a:p>
                      <a:endParaRPr lang="en-GB" sz="1100" b="1" dirty="0" smtClean="0"/>
                    </a:p>
                    <a:p>
                      <a:r>
                        <a:rPr lang="en-GB" sz="1100" b="1" dirty="0" smtClean="0"/>
                        <a:t>Compare quantities up to 10 in different contexts, recognising when one quantity is greater than, less than or the same as the other quantity</a:t>
                      </a:r>
                    </a:p>
                    <a:p>
                      <a:endParaRPr lang="en-GB" sz="1100" b="1" dirty="0" smtClean="0"/>
                    </a:p>
                    <a:p>
                      <a:r>
                        <a:rPr lang="en-GB" sz="1100" b="1" dirty="0" smtClean="0"/>
                        <a:t>Automatically recall (without reference to rhymes, counting or other aids) number bonds up to 5 (including subtraction facts) and some number bonds to 10, including double facts.</a:t>
                      </a:r>
                    </a:p>
                    <a:p>
                      <a:endParaRPr lang="en-GB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5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5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5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5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Have a deep understanding </a:t>
                      </a:r>
                      <a:r>
                        <a:rPr lang="en-GB" sz="800" b="1" dirty="0" smtClean="0"/>
                        <a:t>of number to 10, including the composition of each number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Compare quantities up to 10 in different contexts, recognising when one quantity is greater than, less than or the same as the other quantity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Explore and represent patterns within numbers up to 10, including evens and odds, double facts and how quantities can be distributed equally.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Automatically recall (without reference to rhymes, counting or other aids) number bonds up to 5 (including subtraction facts) and some number bonds to 10, including double facts.</a:t>
                      </a:r>
                    </a:p>
                    <a:p>
                      <a:endParaRPr lang="en-GB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3613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041555"/>
                  </a:ext>
                </a:extLst>
              </a:tr>
              <a:tr h="1420373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we recognise,</a:t>
                      </a: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 represent and understand numbers from  0 to 5?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we explore and compare mass and capacity?</a:t>
                      </a:r>
                      <a:endParaRPr lang="en-GB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I find and make a double?</a:t>
                      </a:r>
                    </a:p>
                    <a:p>
                      <a:r>
                        <a:rPr lang="en-GB" sz="1200" dirty="0" smtClean="0"/>
                        <a:t>How many are</a:t>
                      </a:r>
                      <a:r>
                        <a:rPr lang="en-GB" sz="1200" baseline="0" dirty="0" smtClean="0"/>
                        <a:t> there altogether when I combine two small groups?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we</a:t>
                      </a: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 explore and compare length and height?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How can I share my understanding of time sequences?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How can I find, compare and represent 9 and 10?</a:t>
                      </a:r>
                    </a:p>
                    <a:p>
                      <a:r>
                        <a:rPr lang="en-GB" sz="1200" dirty="0" smtClean="0"/>
                        <a:t>What can I explore about the number 10?</a:t>
                      </a:r>
                    </a:p>
                    <a:p>
                      <a:r>
                        <a:rPr lang="en-GB" sz="1200" dirty="0" smtClean="0">
                          <a:solidFill>
                            <a:srgbClr val="00B050"/>
                          </a:solidFill>
                        </a:rPr>
                        <a:t>How</a:t>
                      </a:r>
                      <a:r>
                        <a:rPr lang="en-GB" sz="1200" baseline="0" dirty="0" smtClean="0">
                          <a:solidFill>
                            <a:srgbClr val="00B050"/>
                          </a:solidFill>
                        </a:rPr>
                        <a:t> can I share my understanding of odd and even numbers?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How can I recognise shapes and use them within my environment?</a:t>
                      </a:r>
                    </a:p>
                    <a:p>
                      <a:r>
                        <a:rPr lang="en-GB" sz="1200" dirty="0" smtClean="0"/>
                        <a:t>How can I identify, copy and continue patterns within my environment?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5310"/>
              </p:ext>
            </p:extLst>
          </p:nvPr>
        </p:nvGraphicFramePr>
        <p:xfrm>
          <a:off x="2" y="-79248"/>
          <a:ext cx="1280159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6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94152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858666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1337271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120496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1284514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85997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25286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898490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6313" y="396240"/>
            <a:ext cx="12355287" cy="49244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bg1"/>
                </a:solidFill>
              </a:rPr>
              <a:t>               Number </a:t>
            </a:r>
          </a:p>
          <a:p>
            <a:r>
              <a:rPr lang="en-GB" sz="1200" b="1" dirty="0">
                <a:solidFill>
                  <a:schemeClr val="bg1"/>
                </a:solidFill>
              </a:rPr>
              <a:t> </a:t>
            </a:r>
            <a:r>
              <a:rPr lang="en-GB" sz="1200" b="1" dirty="0" smtClean="0">
                <a:solidFill>
                  <a:schemeClr val="bg1"/>
                </a:solidFill>
              </a:rPr>
              <a:t>(</a:t>
            </a:r>
            <a:r>
              <a:rPr lang="en-GB" sz="1200" b="1" dirty="0" smtClean="0">
                <a:solidFill>
                  <a:schemeClr val="bg1"/>
                </a:solidFill>
              </a:rPr>
              <a:t>Significance/Structures)</a:t>
            </a:r>
            <a:r>
              <a:rPr lang="en-GB" sz="1400" b="1" dirty="0" smtClean="0">
                <a:solidFill>
                  <a:schemeClr val="bg1"/>
                </a:solidFill>
              </a:rPr>
              <a:t>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               </a:t>
            </a:r>
            <a:r>
              <a:rPr lang="en-GB" sz="1200" b="1" dirty="0" smtClean="0">
                <a:solidFill>
                  <a:schemeClr val="bg1"/>
                </a:solidFill>
              </a:rPr>
              <a:t>     </a:t>
            </a:r>
            <a:r>
              <a:rPr lang="en-GB" sz="1200" b="1" dirty="0" smtClean="0">
                <a:solidFill>
                  <a:schemeClr val="bg1"/>
                </a:solidFill>
              </a:rPr>
              <a:t>                                                                           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77014" y="343505"/>
            <a:ext cx="1171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</a:rPr>
              <a:t>  </a:t>
            </a:r>
            <a:r>
              <a:rPr lang="en-GB" sz="1600" b="1" dirty="0" smtClean="0">
                <a:solidFill>
                  <a:schemeClr val="bg1"/>
                </a:solidFill>
              </a:rPr>
              <a:t>Number</a:t>
            </a:r>
          </a:p>
          <a:p>
            <a:r>
              <a:rPr lang="en-GB" sz="1600" b="1" dirty="0" smtClean="0">
                <a:solidFill>
                  <a:schemeClr val="bg1"/>
                </a:solidFill>
              </a:rPr>
              <a:t>(Structures</a:t>
            </a:r>
            <a:r>
              <a:rPr lang="en-GB" sz="1200" dirty="0" smtClean="0">
                <a:solidFill>
                  <a:schemeClr val="bg1"/>
                </a:solidFill>
              </a:rPr>
              <a:t>)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40557" y="310065"/>
            <a:ext cx="152048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    </a:t>
            </a:r>
            <a:r>
              <a:rPr lang="en-GB" sz="1600" b="1" dirty="0" smtClean="0">
                <a:solidFill>
                  <a:schemeClr val="bg1"/>
                </a:solidFill>
              </a:rPr>
              <a:t>Calculating</a:t>
            </a:r>
          </a:p>
          <a:p>
            <a:r>
              <a:rPr lang="en-GB" sz="1600" b="1" dirty="0" smtClean="0">
                <a:solidFill>
                  <a:schemeClr val="bg1"/>
                </a:solidFill>
              </a:rPr>
              <a:t>(Cause &amp; Effect</a:t>
            </a:r>
            <a:r>
              <a:rPr lang="en-GB" sz="1200" b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76089" y="352503"/>
            <a:ext cx="1637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Measurement    (Structures)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6801" y="347785"/>
            <a:ext cx="1637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Measurement    (Structures)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00201" y="367891"/>
            <a:ext cx="1637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Geometry</a:t>
            </a: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 (Structures)</a:t>
            </a:r>
            <a:endParaRPr lang="en-GB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088038"/>
              </p:ext>
            </p:extLst>
          </p:nvPr>
        </p:nvGraphicFramePr>
        <p:xfrm>
          <a:off x="-3" y="56096"/>
          <a:ext cx="12801603" cy="5872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07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1265441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184327">
                  <a:extLst>
                    <a:ext uri="{9D8B030D-6E8A-4147-A177-3AD203B41FA5}">
                      <a16:colId xmlns:a16="http://schemas.microsoft.com/office/drawing/2014/main" val="1118081903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1706530085"/>
                    </a:ext>
                  </a:extLst>
                </a:gridCol>
                <a:gridCol w="962894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2697505434"/>
                    </a:ext>
                  </a:extLst>
                </a:gridCol>
                <a:gridCol w="962894">
                  <a:extLst>
                    <a:ext uri="{9D8B030D-6E8A-4147-A177-3AD203B41FA5}">
                      <a16:colId xmlns:a16="http://schemas.microsoft.com/office/drawing/2014/main" val="673715908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1618811971"/>
                    </a:ext>
                  </a:extLst>
                </a:gridCol>
                <a:gridCol w="1041369">
                  <a:extLst>
                    <a:ext uri="{9D8B030D-6E8A-4147-A177-3AD203B41FA5}">
                      <a16:colId xmlns:a16="http://schemas.microsoft.com/office/drawing/2014/main" val="4187686476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  <a:gridCol w="1168413">
                  <a:extLst>
                    <a:ext uri="{9D8B030D-6E8A-4147-A177-3AD203B41FA5}">
                      <a16:colId xmlns:a16="http://schemas.microsoft.com/office/drawing/2014/main" val="529406351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4222808969"/>
                    </a:ext>
                  </a:extLst>
                </a:gridCol>
                <a:gridCol w="962893">
                  <a:extLst>
                    <a:ext uri="{9D8B030D-6E8A-4147-A177-3AD203B41FA5}">
                      <a16:colId xmlns:a16="http://schemas.microsoft.com/office/drawing/2014/main" val="240740620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996750"/>
                  </a:ext>
                </a:extLst>
              </a:tr>
              <a:tr h="53578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486001"/>
                  </a:ext>
                </a:extLst>
              </a:tr>
              <a:tr h="390822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To 20 and beyond</a:t>
                      </a:r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How many now?</a:t>
                      </a:r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Manipulate, compose and decompose</a:t>
                      </a:r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Sharing and grouping</a:t>
                      </a:r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Visualise, build and map</a:t>
                      </a:r>
                      <a:endParaRPr lang="en-GB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Make connections</a:t>
                      </a:r>
                      <a:endParaRPr lang="en-GB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smtClean="0"/>
                        <a:t>Consolidation</a:t>
                      </a:r>
                      <a:endParaRPr lang="en-GB" sz="105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178904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dirty="0" smtClean="0"/>
                        <a:t>Verbally count beyond 20, recognising the pattern of the counting system. </a:t>
                      </a:r>
                      <a:endParaRPr lang="en-GB" sz="11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900" b="1" dirty="0" smtClean="0"/>
                        <a:t>Automatically recall (without reference to rhymes, counting or other aids) number bonds up to 5 (including subtraction facts) and some number bonds to 10, including double facts.</a:t>
                      </a:r>
                      <a:endParaRPr lang="en-GB" sz="9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b="1" dirty="0" smtClean="0"/>
                        <a:t>Explore and represent patterns within numbers up to 10, including evens and odds, double facts and how quantities can be distributed equally.</a:t>
                      </a:r>
                      <a:endParaRPr lang="en-GB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26298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How can we build and explore</a:t>
                      </a:r>
                      <a:r>
                        <a:rPr lang="en-GB" sz="1200" baseline="0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patterns in numbers beyond ten?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Can we count beyond 20 and notice number patterns?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</a:rPr>
                        <a:t>How</a:t>
                      </a:r>
                      <a:r>
                        <a:rPr lang="en-GB" sz="1600" baseline="0" dirty="0" smtClean="0">
                          <a:solidFill>
                            <a:schemeClr val="accent5"/>
                          </a:solidFill>
                        </a:rPr>
                        <a:t> many now?</a:t>
                      </a:r>
                      <a:endParaRPr lang="en-GB" sz="16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How can I compose and decompose shape?</a:t>
                      </a:r>
                    </a:p>
                    <a:p>
                      <a:r>
                        <a:rPr lang="en-GB" sz="1200" dirty="0" smtClean="0"/>
                        <a:t>How can I find</a:t>
                      </a:r>
                      <a:r>
                        <a:rPr lang="en-GB" sz="1200" baseline="0" dirty="0" smtClean="0"/>
                        <a:t> 2d shapes within 3d shapes?</a:t>
                      </a:r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accent5"/>
                          </a:solidFill>
                        </a:rPr>
                        <a:t>How can I show</a:t>
                      </a:r>
                      <a:r>
                        <a:rPr lang="en-GB" sz="1200" baseline="0" dirty="0" smtClean="0">
                          <a:solidFill>
                            <a:schemeClr val="accent5"/>
                          </a:solidFill>
                        </a:rPr>
                        <a:t> my understanding of sharing and grouping?</a:t>
                      </a:r>
                    </a:p>
                    <a:p>
                      <a:r>
                        <a:rPr lang="en-GB" sz="1200" baseline="0" dirty="0" smtClean="0"/>
                        <a:t>Can I play  with and build doubles?</a:t>
                      </a:r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>
                          <a:solidFill>
                            <a:srgbClr val="0070C0"/>
                          </a:solidFill>
                        </a:rPr>
                        <a:t>How can identify,</a:t>
                      </a:r>
                      <a:r>
                        <a:rPr lang="en-GB" sz="1200" baseline="0" dirty="0" smtClean="0">
                          <a:solidFill>
                            <a:srgbClr val="0070C0"/>
                          </a:solidFill>
                        </a:rPr>
                        <a:t> create and explore pattern and pattern rules?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Can I describe positions and give instructions to build?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 smtClean="0">
                          <a:solidFill>
                            <a:srgbClr val="00B050"/>
                          </a:solidFill>
                        </a:rPr>
                        <a:t>How can I explore ands create maps?</a:t>
                      </a:r>
                      <a:endParaRPr lang="en-GB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0070C0"/>
                          </a:solidFill>
                        </a:rPr>
                        <a:t>Can I share and deepen my </a:t>
                      </a:r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understanding?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124498"/>
              </p:ext>
            </p:extLst>
          </p:nvPr>
        </p:nvGraphicFramePr>
        <p:xfrm>
          <a:off x="2" y="5290456"/>
          <a:ext cx="12801599" cy="4279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65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2505350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971464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1976114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1976114">
                  <a:extLst>
                    <a:ext uri="{9D8B030D-6E8A-4147-A177-3AD203B41FA5}">
                      <a16:colId xmlns:a16="http://schemas.microsoft.com/office/drawing/2014/main" val="1733448084"/>
                    </a:ext>
                  </a:extLst>
                </a:gridCol>
                <a:gridCol w="3031391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907563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</a:tblGrid>
              <a:tr h="774363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33142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1 Build numbers beyond 10 (10−13)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2 Continue patterns beyond 10 (10−13)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3 Build numbers beyond 10 (14−20)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4 Continue patterns beyond 10 (14−20) </a:t>
                      </a:r>
                    </a:p>
                    <a:p>
                      <a:r>
                        <a:rPr lang="en-GB" sz="1400" dirty="0" smtClean="0"/>
                        <a:t>Step 5 Verbal counting beyond 20 </a:t>
                      </a:r>
                    </a:p>
                    <a:p>
                      <a:r>
                        <a:rPr lang="en-GB" sz="1400" dirty="0" smtClean="0"/>
                        <a:t>Step 6 Verbal counting patterns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1 Add more Step 2 How many did I add? Step 3 Take away Step 4 How many did I take away?</a:t>
                      </a:r>
                      <a:endParaRPr lang="en-GB" sz="14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1 Select shapes for a purpose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2 Rotate shapes Step 3 Manipulate shapes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4 Explain shape arrangements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5 Compose shapes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6 Decompose shapes </a:t>
                      </a:r>
                    </a:p>
                    <a:p>
                      <a:r>
                        <a:rPr lang="en-GB" sz="1400" dirty="0" smtClean="0"/>
                        <a:t>Step 7 Copy 2-D shape pictures </a:t>
                      </a:r>
                    </a:p>
                    <a:p>
                      <a:r>
                        <a:rPr lang="en-GB" sz="1400" dirty="0" smtClean="0"/>
                        <a:t>Step 8 Find 2-D shapes within 3-D shapes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1 Explore sharing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2 Sharing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3 Explore grouping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4 Grouping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5 Even and odd sharing </a:t>
                      </a:r>
                    </a:p>
                    <a:p>
                      <a:r>
                        <a:rPr lang="en-GB" sz="1400" dirty="0" smtClean="0"/>
                        <a:t>Step 6 Play with and build doubles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1 Identify units of repeating patterns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2 Create own pattern rules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3 Explore own pattern rules </a:t>
                      </a:r>
                    </a:p>
                    <a:p>
                      <a:r>
                        <a:rPr lang="en-GB" sz="1400" dirty="0" smtClean="0">
                          <a:solidFill>
                            <a:schemeClr val="accent5"/>
                          </a:solidFill>
                        </a:rPr>
                        <a:t>Step 4 Replicate and build scenes and constructions </a:t>
                      </a:r>
                    </a:p>
                    <a:p>
                      <a:r>
                        <a:rPr lang="en-GB" sz="1400" dirty="0" smtClean="0"/>
                        <a:t>Step 5 Visualise from different positions </a:t>
                      </a:r>
                    </a:p>
                    <a:p>
                      <a:r>
                        <a:rPr lang="en-GB" sz="1400" dirty="0" smtClean="0"/>
                        <a:t>Step 6 Describe positions </a:t>
                      </a:r>
                    </a:p>
                    <a:p>
                      <a:r>
                        <a:rPr lang="en-GB" sz="1400" dirty="0" smtClean="0"/>
                        <a:t>Step 7 Give instructions to build 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</a:rPr>
                        <a:t>Step 8 Explore mapping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</a:rPr>
                        <a:t>Step 9 Represent maps with models 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</a:rPr>
                        <a:t>Step 10 Create own maps from familiar places 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</a:rPr>
                        <a:t>Step 11 Create own maps and plans from story situations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70C0"/>
                          </a:solidFill>
                        </a:rPr>
                        <a:t>Step 1 Deepen understanding Step 2 Patterns and relationships</a:t>
                      </a:r>
                      <a:endParaRPr lang="en-GB" sz="1400" b="1" baseline="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8085" y="741325"/>
            <a:ext cx="1203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</a:rPr>
              <a:t>       (</a:t>
            </a:r>
            <a:r>
              <a:rPr lang="en-GB" sz="1600" b="1" dirty="0" smtClean="0">
                <a:solidFill>
                  <a:schemeClr val="bg1"/>
                </a:solidFill>
              </a:rPr>
              <a:t>Significance)                  (</a:t>
            </a:r>
            <a:r>
              <a:rPr lang="en-GB" sz="1200" b="1" dirty="0" smtClean="0">
                <a:solidFill>
                  <a:schemeClr val="bg1"/>
                </a:solidFill>
              </a:rPr>
              <a:t>Cause &amp; Effect)                   (Structures)                              (Cause </a:t>
            </a:r>
            <a:r>
              <a:rPr lang="en-GB" sz="1200" b="1" dirty="0">
                <a:solidFill>
                  <a:schemeClr val="bg1"/>
                </a:solidFill>
              </a:rPr>
              <a:t>&amp; </a:t>
            </a:r>
            <a:r>
              <a:rPr lang="en-GB" sz="1200" b="1" dirty="0" smtClean="0">
                <a:solidFill>
                  <a:schemeClr val="bg1"/>
                </a:solidFill>
              </a:rPr>
              <a:t>Effect)                                                    (Structures)                                                              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489856"/>
            <a:ext cx="12415157" cy="348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</a:rPr>
              <a:t>      Number                        Calculating              Geometry                       Calculating                                       Geometry</a:t>
            </a:r>
            <a:endParaRPr lang="en-GB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761</TotalTime>
  <Words>1776</Words>
  <Application>Microsoft Office PowerPoint</Application>
  <PresentationFormat>A3 Paper (297x420 mm)</PresentationFormat>
  <Paragraphs>270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cdunn</cp:lastModifiedBy>
  <cp:revision>96</cp:revision>
  <dcterms:created xsi:type="dcterms:W3CDTF">2025-09-15T14:19:39Z</dcterms:created>
  <dcterms:modified xsi:type="dcterms:W3CDTF">2026-06-18T16:16:52Z</dcterms:modified>
</cp:coreProperties>
</file>