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6" r:id="rId4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3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794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644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078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078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837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15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655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91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373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722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821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0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86354" y="1434480"/>
            <a:ext cx="8519746" cy="462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Year 3 </a:t>
            </a:r>
            <a:r>
              <a:rPr lang="en-GB" dirty="0"/>
              <a:t>Maths Sequencing Grid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38269"/>
              </p:ext>
            </p:extLst>
          </p:nvPr>
        </p:nvGraphicFramePr>
        <p:xfrm>
          <a:off x="166327" y="627888"/>
          <a:ext cx="12421910" cy="4958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552">
                  <a:extLst>
                    <a:ext uri="{9D8B030D-6E8A-4147-A177-3AD203B41FA5}">
                      <a16:colId xmlns:a16="http://schemas.microsoft.com/office/drawing/2014/main" val="3865534508"/>
                    </a:ext>
                  </a:extLst>
                </a:gridCol>
                <a:gridCol w="4335881">
                  <a:extLst>
                    <a:ext uri="{9D8B030D-6E8A-4147-A177-3AD203B41FA5}">
                      <a16:colId xmlns:a16="http://schemas.microsoft.com/office/drawing/2014/main" val="4165048013"/>
                    </a:ext>
                  </a:extLst>
                </a:gridCol>
                <a:gridCol w="5735782">
                  <a:extLst>
                    <a:ext uri="{9D8B030D-6E8A-4147-A177-3AD203B41FA5}">
                      <a16:colId xmlns:a16="http://schemas.microsoft.com/office/drawing/2014/main" val="362642687"/>
                    </a:ext>
                  </a:extLst>
                </a:gridCol>
                <a:gridCol w="1914695">
                  <a:extLst>
                    <a:ext uri="{9D8B030D-6E8A-4147-A177-3AD203B41FA5}">
                      <a16:colId xmlns:a16="http://schemas.microsoft.com/office/drawing/2014/main" val="318534712"/>
                    </a:ext>
                  </a:extLst>
                </a:gridCol>
              </a:tblGrid>
              <a:tr h="390822">
                <a:tc rowSpan="5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Block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 vert="vert270" anchor="ctr"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     </a:t>
                      </a:r>
                      <a:r>
                        <a:rPr lang="en-GB" sz="1600" dirty="0" smtClean="0"/>
                        <a:t>Number (</a:t>
                      </a:r>
                      <a:r>
                        <a:rPr lang="en-GB" sz="1600" baseline="0" dirty="0" smtClean="0"/>
                        <a:t>Significance and Structures)</a:t>
                      </a:r>
                      <a:r>
                        <a:rPr lang="en-GB" sz="1600" dirty="0" smtClean="0"/>
                        <a:t>                          </a:t>
                      </a:r>
                      <a:r>
                        <a:rPr lang="en-GB" sz="1600" dirty="0" smtClean="0"/>
                        <a:t> </a:t>
                      </a:r>
                      <a:r>
                        <a:rPr lang="en-GB" sz="1600" dirty="0" smtClean="0"/>
                        <a:t>Calculating (Cause and Effect)                                                          Geometry (Structures)</a:t>
                      </a: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887438"/>
                  </a:ext>
                </a:extLst>
              </a:tr>
              <a:tr h="46406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dirty="0" smtClean="0"/>
                        <a:t>Place value (WITHIN 10)</a:t>
                      </a:r>
                      <a:endParaRPr lang="en-GB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Addition and subtraction (WITHIN 10)</a:t>
                      </a:r>
                      <a:endParaRPr lang="en-GB" sz="1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dirty="0" smtClean="0"/>
                        <a:t>Shape</a:t>
                      </a:r>
                      <a:endParaRPr lang="en-GB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1135105"/>
                  </a:ext>
                </a:extLst>
              </a:tr>
              <a:tr h="1436122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Count to ten, forwards and backwards, beginning with 0 or 1, or from any given number. </a:t>
                      </a:r>
                    </a:p>
                    <a:p>
                      <a:r>
                        <a:rPr lang="en-GB" sz="1100" dirty="0" smtClean="0"/>
                        <a:t>Count, read and write numbers to 10 in numerals and words. </a:t>
                      </a:r>
                    </a:p>
                    <a:p>
                      <a:r>
                        <a:rPr lang="en-GB" sz="1100" dirty="0" smtClean="0"/>
                        <a:t>Given a number, identify one more or one less. </a:t>
                      </a:r>
                    </a:p>
                    <a:p>
                      <a:r>
                        <a:rPr lang="en-GB" sz="1100" dirty="0" smtClean="0"/>
                        <a:t>Identify and represent numbers using objects and pictorial representations including the number line, and use the language of: equal to, more than, less than (fewer), most, least.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1280160" rtl="0" eaLnBrk="1" latinLnBrk="0" hangingPunct="1"/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Represent and use number bonds and related subtraction facts within 10 </a:t>
                      </a:r>
                    </a:p>
                    <a:p>
                      <a:pPr marL="0" algn="l" defTabSz="1280160" rtl="0" eaLnBrk="1" latinLnBrk="0" hangingPunct="1"/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Read, write and interpret mathematical statements involving addition (+), subtraction (-) and equals (=) signs. </a:t>
                      </a:r>
                    </a:p>
                    <a:p>
                      <a:pPr marL="0" algn="l" defTabSz="1280160" rtl="0" eaLnBrk="1" latinLnBrk="0" hangingPunct="1"/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 and subtract one digit numbers to 10, including zero. </a:t>
                      </a:r>
                    </a:p>
                    <a:p>
                      <a:pPr marL="0" algn="l" defTabSz="1280160" rtl="0" eaLnBrk="1" latinLnBrk="0" hangingPunct="1"/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Solve one step problems that involve addition and subtraction, using concrete objects and pictorial representations and missing number problems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1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Recognise and name common 2-D shapes, including: (for example, rectangles (including squares), circles and triangles)  </a:t>
                      </a:r>
                    </a:p>
                    <a:p>
                      <a:pPr marL="0" algn="l" defTabSz="914400" rtl="0" eaLnBrk="1" latinLnBrk="0" hangingPunct="1"/>
                      <a:endParaRPr lang="en-GB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100" kern="1200" dirty="0" smtClean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Recognise and name common 3-D shapes, including: (for example, cuboids (including cubes), pyramids and spheres.)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317003"/>
                  </a:ext>
                </a:extLst>
              </a:tr>
              <a:tr h="430892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 gridSpan="3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</a:rPr>
                        <a:t>Learning questions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349242"/>
                  </a:ext>
                </a:extLst>
              </a:tr>
              <a:tr h="1436122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dirty="0" smtClean="0"/>
                        <a:t>1.</a:t>
                      </a:r>
                      <a:r>
                        <a:rPr lang="en-GB" sz="1100" baseline="0" dirty="0" smtClean="0"/>
                        <a:t> 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How can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I use a range of strategies to add numbers?</a:t>
                      </a:r>
                    </a:p>
                    <a:p>
                      <a:pPr marL="228600" marR="0" lvl="0" indent="-22860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accent6"/>
                          </a:solidFill>
                        </a:rPr>
                        <a:t>How can</a:t>
                      </a:r>
                      <a:r>
                        <a:rPr lang="en-GB" sz="1100" baseline="0" dirty="0" smtClean="0">
                          <a:solidFill>
                            <a:schemeClr val="accent6"/>
                          </a:solidFill>
                        </a:rPr>
                        <a:t> I use a range of strategies to subtract numbers?</a:t>
                      </a:r>
                    </a:p>
                    <a:p>
                      <a:pPr marL="228600" marR="0" lvl="0" indent="-22860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GB" sz="1100" baseline="0" dirty="0" smtClean="0"/>
                        <a:t>How can we solve addition and subtraction problems?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What can I explore about shapes?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035926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353060"/>
              </p:ext>
            </p:extLst>
          </p:nvPr>
        </p:nvGraphicFramePr>
        <p:xfrm>
          <a:off x="166328" y="152400"/>
          <a:ext cx="12421914" cy="475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552">
                  <a:extLst>
                    <a:ext uri="{9D8B030D-6E8A-4147-A177-3AD203B41FA5}">
                      <a16:colId xmlns:a16="http://schemas.microsoft.com/office/drawing/2014/main" val="2421229326"/>
                    </a:ext>
                  </a:extLst>
                </a:gridCol>
                <a:gridCol w="1255767">
                  <a:extLst>
                    <a:ext uri="{9D8B030D-6E8A-4147-A177-3AD203B41FA5}">
                      <a16:colId xmlns:a16="http://schemas.microsoft.com/office/drawing/2014/main" val="2568717444"/>
                    </a:ext>
                  </a:extLst>
                </a:gridCol>
                <a:gridCol w="1175275">
                  <a:extLst>
                    <a:ext uri="{9D8B030D-6E8A-4147-A177-3AD203B41FA5}">
                      <a16:colId xmlns:a16="http://schemas.microsoft.com/office/drawing/2014/main" val="227532122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1989090392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291457642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1102475118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952266214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747047521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2225709834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1696202949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2721777906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305590355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3025498475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b="0" u="none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GB" b="0" u="non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69354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979355"/>
              </p:ext>
            </p:extLst>
          </p:nvPr>
        </p:nvGraphicFramePr>
        <p:xfrm>
          <a:off x="166327" y="4967417"/>
          <a:ext cx="12421910" cy="37796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552">
                  <a:extLst>
                    <a:ext uri="{9D8B030D-6E8A-4147-A177-3AD203B41FA5}">
                      <a16:colId xmlns:a16="http://schemas.microsoft.com/office/drawing/2014/main" val="2064259511"/>
                    </a:ext>
                  </a:extLst>
                </a:gridCol>
                <a:gridCol w="4352506">
                  <a:extLst>
                    <a:ext uri="{9D8B030D-6E8A-4147-A177-3AD203B41FA5}">
                      <a16:colId xmlns:a16="http://schemas.microsoft.com/office/drawing/2014/main" val="1925837064"/>
                    </a:ext>
                  </a:extLst>
                </a:gridCol>
                <a:gridCol w="5719157">
                  <a:extLst>
                    <a:ext uri="{9D8B030D-6E8A-4147-A177-3AD203B41FA5}">
                      <a16:colId xmlns:a16="http://schemas.microsoft.com/office/drawing/2014/main" val="3616664088"/>
                    </a:ext>
                  </a:extLst>
                </a:gridCol>
                <a:gridCol w="1914695">
                  <a:extLst>
                    <a:ext uri="{9D8B030D-6E8A-4147-A177-3AD203B41FA5}">
                      <a16:colId xmlns:a16="http://schemas.microsoft.com/office/drawing/2014/main" val="3002720208"/>
                    </a:ext>
                  </a:extLst>
                </a:gridCol>
              </a:tblGrid>
              <a:tr h="657029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Small</a:t>
                      </a:r>
                      <a:r>
                        <a:rPr lang="en-GB" baseline="0" dirty="0" smtClean="0"/>
                        <a:t> steps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437627"/>
                  </a:ext>
                </a:extLst>
              </a:tr>
              <a:tr h="3122574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Block</a:t>
                      </a:r>
                      <a:r>
                        <a:rPr lang="en-GB" baseline="0" dirty="0" smtClean="0">
                          <a:solidFill>
                            <a:schemeClr val="bg1"/>
                          </a:solidFill>
                        </a:rPr>
                        <a:t> 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 </a:t>
                      </a:r>
                    </a:p>
                    <a:p>
                      <a:pPr algn="l"/>
                      <a:endParaRPr lang="en-GB" sz="1100" dirty="0" smtClean="0"/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/>
                        <a:t>Sort objects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/>
                        <a:t>Count</a:t>
                      </a:r>
                      <a:r>
                        <a:rPr lang="en-GB" sz="1100" baseline="0" dirty="0" smtClean="0"/>
                        <a:t> objects 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/>
                        <a:t>Count objects from a larger group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/>
                        <a:t>Represent objects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/>
                        <a:t>Recognise numbers as words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/>
                        <a:t>Count on from any number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/>
                        <a:t>1 more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/>
                        <a:t>Count backwards within 10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/>
                        <a:t>1 less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/>
                        <a:t>Compare groups by matching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/>
                        <a:t>Fewer, more, same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/>
                        <a:t>Less than, greater than, equal to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/>
                        <a:t>Compare numbers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/>
                        <a:t>Order objects and numbers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/>
                        <a:t>The number line</a:t>
                      </a:r>
                    </a:p>
                    <a:p>
                      <a:pPr algn="l"/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50" b="1" dirty="0" smtClean="0"/>
                        <a:t>Small</a:t>
                      </a:r>
                      <a:r>
                        <a:rPr lang="en-GB" sz="1050" b="1" baseline="0" dirty="0" smtClean="0"/>
                        <a:t> Steps: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Baseline/mastering in number: Part whole model and Addition symbol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Fact families – Addition facts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Find number bonds for numbers within 10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Systematic methods for number bonds within and to 10 (Compare number bonds)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Addition: Adding together and adding more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Subtraction: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u="none" strike="noStrike" kern="1200" baseline="0" dirty="0" smtClean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Finding a part - baseline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u="none" strike="noStrike" kern="1200" baseline="0" dirty="0" smtClean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Subtraction: Taking away, how many left? Crossing out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u="none" strike="noStrike" kern="1200" baseline="0" dirty="0" smtClean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Subtraction: Taking away, how many left? Introducing the subtraction symbol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u="none" strike="noStrike" kern="1200" baseline="0" dirty="0" smtClean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Subtraction: Finding a part, breaking apart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u="none" strike="noStrike" kern="1200" baseline="0" dirty="0" smtClean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Fact families – The 8 facts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u="none" strike="noStrike" kern="1200" baseline="0" dirty="0" smtClean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Subtraction: Counting back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u="none" strike="noStrike" kern="1200" baseline="0" dirty="0" smtClean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Subtraction: Finding the difference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Comparing addition and subtraction statements a + b &gt; c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Comparing addition and subtraction statements a + b &gt; c + d</a:t>
                      </a:r>
                      <a:endParaRPr lang="en-GB" sz="1050" dirty="0" smtClean="0"/>
                    </a:p>
                    <a:p>
                      <a:pPr algn="l"/>
                      <a:endParaRPr lang="en-GB" sz="105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Recognise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and name 2D Shapes</a:t>
                      </a:r>
                    </a:p>
                    <a:p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Sort 2D shapes</a:t>
                      </a:r>
                    </a:p>
                    <a:p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Patterns with 2D shapes</a:t>
                      </a:r>
                      <a:endParaRPr lang="en-GB" sz="11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228600" indent="-228600" algn="l">
                        <a:buAutoNum type="arabicParenR"/>
                      </a:pPr>
                      <a:endParaRPr lang="en-GB" sz="11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>
                        <a:buAutoNum type="arabicParenR"/>
                      </a:pPr>
                      <a:endParaRPr lang="en-GB" sz="11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100" dirty="0" smtClean="0">
                          <a:solidFill>
                            <a:schemeClr val="accent6"/>
                          </a:solidFill>
                        </a:rPr>
                        <a:t>Recognise and name 3D shapes</a:t>
                      </a:r>
                    </a:p>
                    <a:p>
                      <a:r>
                        <a:rPr lang="en-GB" sz="1100" dirty="0" smtClean="0">
                          <a:solidFill>
                            <a:schemeClr val="accent6"/>
                          </a:solidFill>
                        </a:rPr>
                        <a:t>Sort</a:t>
                      </a:r>
                      <a:r>
                        <a:rPr lang="en-GB" sz="1100" baseline="0" dirty="0" smtClean="0">
                          <a:solidFill>
                            <a:schemeClr val="accent6"/>
                          </a:solidFill>
                        </a:rPr>
                        <a:t> 3D Shapes</a:t>
                      </a:r>
                    </a:p>
                    <a:p>
                      <a:r>
                        <a:rPr lang="en-GB" sz="1100" baseline="0" dirty="0" smtClean="0">
                          <a:solidFill>
                            <a:schemeClr val="accent6"/>
                          </a:solidFill>
                        </a:rPr>
                        <a:t>Patterns with 3D shapes</a:t>
                      </a:r>
                      <a:endParaRPr lang="en-GB" sz="1100" dirty="0" smtClean="0">
                        <a:solidFill>
                          <a:schemeClr val="accent6"/>
                        </a:solidFill>
                      </a:endParaRPr>
                    </a:p>
                    <a:p>
                      <a:pPr marL="228600" indent="-228600" algn="l">
                        <a:buAutoNum type="arabicParenR"/>
                      </a:pPr>
                      <a:endParaRPr lang="en-GB" sz="11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955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618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905369"/>
              </p:ext>
            </p:extLst>
          </p:nvPr>
        </p:nvGraphicFramePr>
        <p:xfrm>
          <a:off x="176705" y="6576758"/>
          <a:ext cx="12426771" cy="2487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850">
                  <a:extLst>
                    <a:ext uri="{9D8B030D-6E8A-4147-A177-3AD203B41FA5}">
                      <a16:colId xmlns:a16="http://schemas.microsoft.com/office/drawing/2014/main" val="1891877685"/>
                    </a:ext>
                  </a:extLst>
                </a:gridCol>
                <a:gridCol w="2764659">
                  <a:extLst>
                    <a:ext uri="{9D8B030D-6E8A-4147-A177-3AD203B41FA5}">
                      <a16:colId xmlns:a16="http://schemas.microsoft.com/office/drawing/2014/main" val="1537735419"/>
                    </a:ext>
                  </a:extLst>
                </a:gridCol>
                <a:gridCol w="3591098">
                  <a:extLst>
                    <a:ext uri="{9D8B030D-6E8A-4147-A177-3AD203B41FA5}">
                      <a16:colId xmlns:a16="http://schemas.microsoft.com/office/drawing/2014/main" val="3892743979"/>
                    </a:ext>
                  </a:extLst>
                </a:gridCol>
                <a:gridCol w="1928552">
                  <a:extLst>
                    <a:ext uri="{9D8B030D-6E8A-4147-A177-3AD203B41FA5}">
                      <a16:colId xmlns:a16="http://schemas.microsoft.com/office/drawing/2014/main" val="2038089545"/>
                    </a:ext>
                  </a:extLst>
                </a:gridCol>
                <a:gridCol w="1878677">
                  <a:extLst>
                    <a:ext uri="{9D8B030D-6E8A-4147-A177-3AD203B41FA5}">
                      <a16:colId xmlns:a16="http://schemas.microsoft.com/office/drawing/2014/main" val="1160429851"/>
                    </a:ext>
                  </a:extLst>
                </a:gridCol>
                <a:gridCol w="1929935">
                  <a:extLst>
                    <a:ext uri="{9D8B030D-6E8A-4147-A177-3AD203B41FA5}">
                      <a16:colId xmlns:a16="http://schemas.microsoft.com/office/drawing/2014/main" val="1581529881"/>
                    </a:ext>
                  </a:extLst>
                </a:gridCol>
              </a:tblGrid>
              <a:tr h="437456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Block 2</a:t>
                      </a:r>
                      <a:endParaRPr lang="en-GB" dirty="0"/>
                    </a:p>
                  </a:txBody>
                  <a:tcPr vert="vert270" anchor="ctr"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 smtClean="0"/>
                        <a:t>Small steps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043862"/>
                  </a:ext>
                </a:extLst>
              </a:tr>
              <a:tr h="1581844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 Steps: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endParaRPr lang="en-GB" sz="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050" dirty="0" smtClean="0">
                          <a:solidFill>
                            <a:schemeClr val="accent6"/>
                          </a:solidFill>
                        </a:rPr>
                        <a:t>Count</a:t>
                      </a:r>
                      <a:r>
                        <a:rPr lang="en-GB" sz="1050" baseline="0" dirty="0" smtClean="0">
                          <a:solidFill>
                            <a:schemeClr val="accent6"/>
                          </a:solidFill>
                        </a:rPr>
                        <a:t> within 20</a:t>
                      </a:r>
                    </a:p>
                    <a:p>
                      <a:r>
                        <a:rPr lang="en-GB" sz="1050" baseline="0" dirty="0" smtClean="0">
                          <a:solidFill>
                            <a:schemeClr val="accent6"/>
                          </a:solidFill>
                        </a:rPr>
                        <a:t>Understand 10</a:t>
                      </a:r>
                    </a:p>
                    <a:p>
                      <a:r>
                        <a:rPr lang="en-GB" sz="1050" baseline="0" dirty="0" smtClean="0">
                          <a:solidFill>
                            <a:schemeClr val="accent6"/>
                          </a:solidFill>
                        </a:rPr>
                        <a:t>Model composition of numbers 11-20 </a:t>
                      </a:r>
                    </a:p>
                    <a:p>
                      <a:r>
                        <a:rPr lang="en-GB" sz="1050" baseline="0" dirty="0" smtClean="0">
                          <a:solidFill>
                            <a:schemeClr val="accent6"/>
                          </a:solidFill>
                        </a:rPr>
                        <a:t>Understand 20</a:t>
                      </a:r>
                    </a:p>
                    <a:p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1 more and 1 less</a:t>
                      </a:r>
                    </a:p>
                    <a:p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Number line to 20</a:t>
                      </a:r>
                    </a:p>
                    <a:p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Compare numbers to 20</a:t>
                      </a:r>
                    </a:p>
                    <a:p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Order numbers to 20</a:t>
                      </a:r>
                    </a:p>
                    <a:p>
                      <a:endParaRPr lang="en-GB" sz="800" baseline="0" dirty="0" smtClean="0"/>
                    </a:p>
                    <a:p>
                      <a:pPr marL="228600" indent="-228600">
                        <a:buAutoNum type="arabicParenR"/>
                      </a:pPr>
                      <a:endParaRPr lang="en-GB" sz="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 Steps:</a:t>
                      </a:r>
                    </a:p>
                    <a:p>
                      <a:r>
                        <a:rPr lang="en-GB" sz="1050" dirty="0" smtClean="0">
                          <a:solidFill>
                            <a:schemeClr val="accent6"/>
                          </a:solidFill>
                        </a:rPr>
                        <a:t>Add by counting on within 20</a:t>
                      </a:r>
                    </a:p>
                    <a:p>
                      <a:r>
                        <a:rPr lang="en-GB" sz="1050" dirty="0" smtClean="0">
                          <a:solidFill>
                            <a:schemeClr val="accent6"/>
                          </a:solidFill>
                        </a:rPr>
                        <a:t>Add ones using number bonds</a:t>
                      </a:r>
                    </a:p>
                    <a:p>
                      <a:r>
                        <a:rPr lang="en-GB" sz="1050" dirty="0" smtClean="0">
                          <a:solidFill>
                            <a:schemeClr val="accent6"/>
                          </a:solidFill>
                        </a:rPr>
                        <a:t>Find</a:t>
                      </a:r>
                      <a:r>
                        <a:rPr lang="en-GB" sz="1050" baseline="0" dirty="0" smtClean="0">
                          <a:solidFill>
                            <a:schemeClr val="accent6"/>
                          </a:solidFill>
                        </a:rPr>
                        <a:t> and make number bonds to 20</a:t>
                      </a:r>
                    </a:p>
                    <a:p>
                      <a:r>
                        <a:rPr lang="en-GB" sz="1050" baseline="0" dirty="0" smtClean="0">
                          <a:solidFill>
                            <a:schemeClr val="accent6"/>
                          </a:solidFill>
                        </a:rPr>
                        <a:t>Doubles</a:t>
                      </a:r>
                    </a:p>
                    <a:p>
                      <a:r>
                        <a:rPr lang="en-GB" sz="1050" baseline="0" dirty="0" smtClean="0">
                          <a:solidFill>
                            <a:schemeClr val="accent6"/>
                          </a:solidFill>
                        </a:rPr>
                        <a:t>Near doubles</a:t>
                      </a:r>
                    </a:p>
                    <a:p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Subtract ones using number bonds</a:t>
                      </a:r>
                    </a:p>
                    <a:p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Subtraction - counting back</a:t>
                      </a:r>
                    </a:p>
                    <a:p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Subtraction – finding the difference</a:t>
                      </a:r>
                    </a:p>
                    <a:p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Related facts</a:t>
                      </a:r>
                    </a:p>
                    <a:p>
                      <a:r>
                        <a:rPr lang="en-GB" sz="1050" baseline="0" dirty="0" smtClean="0"/>
                        <a:t>Missing number problems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 Steps:</a:t>
                      </a:r>
                    </a:p>
                    <a:p>
                      <a:r>
                        <a:rPr lang="en-GB" sz="1050" dirty="0" smtClean="0"/>
                        <a:t>Count from 20 to 50</a:t>
                      </a:r>
                    </a:p>
                    <a:p>
                      <a:r>
                        <a:rPr lang="en-GB" sz="1050" dirty="0" smtClean="0"/>
                        <a:t>Count</a:t>
                      </a:r>
                      <a:r>
                        <a:rPr lang="en-GB" sz="1050" baseline="0" dirty="0" smtClean="0"/>
                        <a:t> by making groups of tens</a:t>
                      </a:r>
                    </a:p>
                    <a:p>
                      <a:r>
                        <a:rPr lang="en-GB" sz="1050" baseline="0" dirty="0" smtClean="0"/>
                        <a:t>Groups of tens and ones</a:t>
                      </a:r>
                    </a:p>
                    <a:p>
                      <a:r>
                        <a:rPr lang="en-GB" sz="1050" baseline="0" dirty="0" smtClean="0"/>
                        <a:t>Partition into tens and ones</a:t>
                      </a:r>
                    </a:p>
                    <a:p>
                      <a:r>
                        <a:rPr lang="en-GB" sz="1050" baseline="0" dirty="0" smtClean="0"/>
                        <a:t>Number line to 50</a:t>
                      </a:r>
                    </a:p>
                    <a:p>
                      <a:r>
                        <a:rPr lang="en-GB" sz="1050" baseline="0" dirty="0" smtClean="0"/>
                        <a:t>Estimate on a number line to 50</a:t>
                      </a:r>
                    </a:p>
                    <a:p>
                      <a:r>
                        <a:rPr lang="en-GB" sz="1050" baseline="0" dirty="0" smtClean="0"/>
                        <a:t>1 more, 1 less</a:t>
                      </a:r>
                      <a:endParaRPr lang="en-GB" sz="105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 Steps:</a:t>
                      </a:r>
                    </a:p>
                    <a:p>
                      <a:r>
                        <a:rPr lang="en-GB" sz="1050" dirty="0" smtClean="0"/>
                        <a:t>Compare</a:t>
                      </a:r>
                      <a:r>
                        <a:rPr lang="en-GB" sz="1050" baseline="0" dirty="0" smtClean="0"/>
                        <a:t> lengths and heights</a:t>
                      </a:r>
                    </a:p>
                    <a:p>
                      <a:r>
                        <a:rPr lang="en-GB" sz="1050" baseline="0" dirty="0" smtClean="0"/>
                        <a:t>Measure length using objects</a:t>
                      </a:r>
                    </a:p>
                    <a:p>
                      <a:r>
                        <a:rPr lang="en-GB" sz="1050" baseline="0" dirty="0" smtClean="0"/>
                        <a:t>Measure length in centimetres</a:t>
                      </a:r>
                      <a:endParaRPr lang="en-GB" sz="105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>
                          <a:solidFill>
                            <a:srgbClr val="FF0000"/>
                          </a:solidFill>
                        </a:rPr>
                        <a:t>Heavier</a:t>
                      </a: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 and lighter </a:t>
                      </a:r>
                    </a:p>
                    <a:p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Measure and compare mass</a:t>
                      </a:r>
                    </a:p>
                    <a:p>
                      <a:r>
                        <a:rPr lang="en-GB" sz="1050" baseline="0" dirty="0" smtClean="0"/>
                        <a:t>Full and empty</a:t>
                      </a:r>
                    </a:p>
                    <a:p>
                      <a:r>
                        <a:rPr lang="en-GB" sz="1050" baseline="0" dirty="0" smtClean="0"/>
                        <a:t>Compare volume</a:t>
                      </a:r>
                    </a:p>
                    <a:p>
                      <a:r>
                        <a:rPr lang="en-GB" sz="1050" baseline="0" dirty="0" smtClean="0"/>
                        <a:t>Measure and compare capacity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689053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906272"/>
              </p:ext>
            </p:extLst>
          </p:nvPr>
        </p:nvGraphicFramePr>
        <p:xfrm>
          <a:off x="176710" y="640380"/>
          <a:ext cx="12426769" cy="5933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771">
                  <a:extLst>
                    <a:ext uri="{9D8B030D-6E8A-4147-A177-3AD203B41FA5}">
                      <a16:colId xmlns:a16="http://schemas.microsoft.com/office/drawing/2014/main" val="1609926706"/>
                    </a:ext>
                  </a:extLst>
                </a:gridCol>
                <a:gridCol w="2457759">
                  <a:extLst>
                    <a:ext uri="{9D8B030D-6E8A-4147-A177-3AD203B41FA5}">
                      <a16:colId xmlns:a16="http://schemas.microsoft.com/office/drawing/2014/main" val="3783984814"/>
                    </a:ext>
                  </a:extLst>
                </a:gridCol>
                <a:gridCol w="220163">
                  <a:extLst>
                    <a:ext uri="{9D8B030D-6E8A-4147-A177-3AD203B41FA5}">
                      <a16:colId xmlns:a16="http://schemas.microsoft.com/office/drawing/2014/main" val="3752645872"/>
                    </a:ext>
                  </a:extLst>
                </a:gridCol>
                <a:gridCol w="3599535">
                  <a:extLst>
                    <a:ext uri="{9D8B030D-6E8A-4147-A177-3AD203B41FA5}">
                      <a16:colId xmlns:a16="http://schemas.microsoft.com/office/drawing/2014/main" val="2630434731"/>
                    </a:ext>
                  </a:extLst>
                </a:gridCol>
                <a:gridCol w="1911927">
                  <a:extLst>
                    <a:ext uri="{9D8B030D-6E8A-4147-A177-3AD203B41FA5}">
                      <a16:colId xmlns:a16="http://schemas.microsoft.com/office/drawing/2014/main" val="2223631992"/>
                    </a:ext>
                  </a:extLst>
                </a:gridCol>
                <a:gridCol w="1878677">
                  <a:extLst>
                    <a:ext uri="{9D8B030D-6E8A-4147-A177-3AD203B41FA5}">
                      <a16:colId xmlns:a16="http://schemas.microsoft.com/office/drawing/2014/main" val="2340917685"/>
                    </a:ext>
                  </a:extLst>
                </a:gridCol>
                <a:gridCol w="1929937">
                  <a:extLst>
                    <a:ext uri="{9D8B030D-6E8A-4147-A177-3AD203B41FA5}">
                      <a16:colId xmlns:a16="http://schemas.microsoft.com/office/drawing/2014/main" val="3741553278"/>
                    </a:ext>
                  </a:extLst>
                </a:gridCol>
              </a:tblGrid>
              <a:tr h="7779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Number (</a:t>
                      </a:r>
                      <a:r>
                        <a:rPr lang="en-GB" sz="1800" baseline="0" dirty="0" smtClean="0"/>
                        <a:t>Significance and Structures)</a:t>
                      </a:r>
                      <a:r>
                        <a:rPr lang="en-GB" sz="1800" dirty="0" smtClean="0"/>
                        <a:t> </a:t>
                      </a:r>
                      <a:endParaRPr lang="en-GB" sz="1700" dirty="0" smtClean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Calculating (Cause and Effect) 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/>
                        <a:t>Number (</a:t>
                      </a:r>
                      <a:r>
                        <a:rPr lang="en-GB" sz="1600" baseline="0" dirty="0" smtClean="0"/>
                        <a:t>Significance and Structures)</a:t>
                      </a:r>
                      <a:r>
                        <a:rPr lang="en-GB" sz="1600" dirty="0" smtClean="0"/>
                        <a:t> 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Measure</a:t>
                      </a:r>
                      <a:r>
                        <a:rPr lang="en-GB" sz="1800" baseline="0" dirty="0" smtClean="0"/>
                        <a:t> (Structures)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Measure                 (Structures)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1014903"/>
                  </a:ext>
                </a:extLst>
              </a:tr>
              <a:tr h="605065">
                <a:tc rowSpan="4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Block 2</a:t>
                      </a:r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 smtClean="0"/>
                        <a:t>Place value</a:t>
                      </a:r>
                      <a:r>
                        <a:rPr lang="en-GB" sz="1700" baseline="0" dirty="0" smtClean="0"/>
                        <a:t> (within 20)</a:t>
                      </a:r>
                      <a:endParaRPr lang="en-GB" sz="1700" dirty="0" smtClean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Addition</a:t>
                      </a:r>
                      <a:r>
                        <a:rPr lang="en-GB" sz="1800" baseline="0" dirty="0" smtClean="0"/>
                        <a:t> and subtraction (within 20)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Place value</a:t>
                      </a:r>
                      <a:r>
                        <a:rPr lang="en-GB" sz="1800" baseline="0" dirty="0" smtClean="0"/>
                        <a:t> (within 50)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Length and height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Mass and value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946517"/>
                  </a:ext>
                </a:extLst>
              </a:tr>
              <a:tr h="2463478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kern="1200" dirty="0" smtClean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Count to twenty, forwards and backwards, beginning with 0 or 1, from any given number. </a:t>
                      </a:r>
                    </a:p>
                    <a:p>
                      <a:r>
                        <a:rPr lang="en-GB" sz="1100" kern="1200" dirty="0" smtClean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Count, read and write numbers to 20 in numerals and words. </a:t>
                      </a:r>
                    </a:p>
                    <a:p>
                      <a:r>
                        <a:rPr lang="en-GB" sz="11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Given a number, identify one more or one less. </a:t>
                      </a:r>
                    </a:p>
                    <a:p>
                      <a:r>
                        <a:rPr lang="en-GB" sz="11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Identify and represent numbers using objects and pictorial representations including the number line, and use the language of: equal to, more than, less than (fewer), most, least.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Represent and use number bonds and related subtraction facts within 20 </a:t>
                      </a:r>
                    </a:p>
                    <a:p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Read, write and interpret mathematical statements involving addition (+), subtraction (-) and equals (=) signs. </a:t>
                      </a:r>
                    </a:p>
                    <a:p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 and subtract one-digit and two digit numbers to 20, including zero. </a:t>
                      </a:r>
                    </a:p>
                    <a:p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Solve one step problems that involve addition and subtraction, using concrete objects and pictorial representations, and missing number problems such as 7= ꙱–9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Count to 50 forwards and backwards, beginning with 0 or 1, or from any number. </a:t>
                      </a:r>
                    </a:p>
                    <a:p>
                      <a:r>
                        <a:rPr lang="en-GB" sz="11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Count, read and write numbers to 50 in numerals. </a:t>
                      </a:r>
                    </a:p>
                    <a:p>
                      <a:r>
                        <a:rPr lang="en-GB" sz="11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Given a number, identify one more or one less</a:t>
                      </a:r>
                      <a:r>
                        <a:rPr lang="en-GB" sz="11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. Identify and represent numbers using objects and pictorial representations including the number line, and use the language of: equal to, more than, less than (fewer), most, least. Count in multiples of twos, fives and tens.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Measurement: Length and Height Measure and begin to record lengths and heights. </a:t>
                      </a:r>
                    </a:p>
                    <a:p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Compare, describe and solve practical problems for: lengths and heights (for example, long/short, longer/shorter, tall/short, double/half)</a:t>
                      </a:r>
                    </a:p>
                    <a:p>
                      <a:endParaRPr lang="en-GB" sz="11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Measurement: Weight and Volume Measure and begin to record mass/weight, </a:t>
                      </a:r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capacity and volume.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Compare, describe and solve practical problems for mass/weight: [for example, heavy/light, heavier than, lighter than];</a:t>
                      </a:r>
                      <a:r>
                        <a:rPr lang="en-GB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capacity and volume [for example, full/empty, more than, less than, half, half full, quarter] </a:t>
                      </a:r>
                    </a:p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4625040"/>
                  </a:ext>
                </a:extLst>
              </a:tr>
              <a:tr h="41516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</a:rPr>
                        <a:t>Learning questions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1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944179"/>
                  </a:ext>
                </a:extLst>
              </a:tr>
              <a:tr h="1449348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solidFill>
                            <a:schemeClr val="accent6"/>
                          </a:solidFill>
                        </a:rPr>
                        <a:t>How</a:t>
                      </a:r>
                      <a:r>
                        <a:rPr lang="en-GB" sz="1100" baseline="0" dirty="0" smtClean="0">
                          <a:solidFill>
                            <a:schemeClr val="accent6"/>
                          </a:solidFill>
                        </a:rPr>
                        <a:t> can I </a:t>
                      </a:r>
                      <a:r>
                        <a:rPr lang="en-GB" sz="1100" dirty="0" smtClean="0">
                          <a:solidFill>
                            <a:schemeClr val="accent6"/>
                          </a:solidFill>
                        </a:rPr>
                        <a:t>develop my knowledge</a:t>
                      </a:r>
                      <a:r>
                        <a:rPr lang="en-GB" sz="1100" baseline="0" dirty="0" smtClean="0">
                          <a:solidFill>
                            <a:schemeClr val="accent6"/>
                          </a:solidFill>
                        </a:rPr>
                        <a:t> of numbers to 20?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How can I represent and compare numbers to 20?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>
                          <a:solidFill>
                            <a:schemeClr val="accent6"/>
                          </a:solidFill>
                        </a:rPr>
                        <a:t>How can</a:t>
                      </a:r>
                      <a:r>
                        <a:rPr lang="en-GB" sz="1100" baseline="0" dirty="0" smtClean="0">
                          <a:solidFill>
                            <a:schemeClr val="accent6"/>
                          </a:solidFill>
                        </a:rPr>
                        <a:t> I use a range of strategies to add numbers?</a:t>
                      </a:r>
                    </a:p>
                    <a:p>
                      <a:pPr marL="228600" marR="0" lvl="0" indent="-22860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How can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I use a range of strategies to subtract numbers?</a:t>
                      </a:r>
                    </a:p>
                    <a:p>
                      <a:pPr marL="228600" marR="0" lvl="0" indent="-22860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GB" sz="1100" baseline="0" dirty="0" smtClean="0"/>
                        <a:t>How can we solve addition and subtraction problems?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baseline="0" dirty="0" smtClean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How can I develop my knowledge of numbers to 50?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How can I represent and compare numbers to 50?</a:t>
                      </a:r>
                      <a:endParaRPr lang="en-GB" sz="1100" kern="1200" baseline="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How can I measure different lengths and heights?</a:t>
                      </a:r>
                      <a:endParaRPr lang="en-GB" sz="11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1. What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can I explore about weight?</a:t>
                      </a:r>
                    </a:p>
                    <a:p>
                      <a:endParaRPr lang="en-GB" sz="1100" baseline="0" dirty="0" smtClean="0"/>
                    </a:p>
                    <a:p>
                      <a:r>
                        <a:rPr lang="en-GB" sz="1100" baseline="0" dirty="0" smtClean="0"/>
                        <a:t>2. What can I explore about volume and capacity? 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61955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925697"/>
              </p:ext>
            </p:extLst>
          </p:nvPr>
        </p:nvGraphicFramePr>
        <p:xfrm>
          <a:off x="176709" y="168532"/>
          <a:ext cx="12426767" cy="475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23">
                  <a:extLst>
                    <a:ext uri="{9D8B030D-6E8A-4147-A177-3AD203B41FA5}">
                      <a16:colId xmlns:a16="http://schemas.microsoft.com/office/drawing/2014/main" val="2421229326"/>
                    </a:ext>
                  </a:extLst>
                </a:gridCol>
                <a:gridCol w="1256259">
                  <a:extLst>
                    <a:ext uri="{9D8B030D-6E8A-4147-A177-3AD203B41FA5}">
                      <a16:colId xmlns:a16="http://schemas.microsoft.com/office/drawing/2014/main" val="2568717444"/>
                    </a:ext>
                  </a:extLst>
                </a:gridCol>
                <a:gridCol w="1175735">
                  <a:extLst>
                    <a:ext uri="{9D8B030D-6E8A-4147-A177-3AD203B41FA5}">
                      <a16:colId xmlns:a16="http://schemas.microsoft.com/office/drawing/2014/main" val="227532122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1989090392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291457642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1102475118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952266214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747047521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2225709834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1696202949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2721777906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305590355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3025498475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b="0" u="none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GB" b="0" u="non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693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7095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637225"/>
              </p:ext>
            </p:extLst>
          </p:nvPr>
        </p:nvGraphicFramePr>
        <p:xfrm>
          <a:off x="224403" y="784384"/>
          <a:ext cx="12272400" cy="7650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627">
                  <a:extLst>
                    <a:ext uri="{9D8B030D-6E8A-4147-A177-3AD203B41FA5}">
                      <a16:colId xmlns:a16="http://schemas.microsoft.com/office/drawing/2014/main" val="2064259511"/>
                    </a:ext>
                  </a:extLst>
                </a:gridCol>
                <a:gridCol w="3485498">
                  <a:extLst>
                    <a:ext uri="{9D8B030D-6E8A-4147-A177-3AD203B41FA5}">
                      <a16:colId xmlns:a16="http://schemas.microsoft.com/office/drawing/2014/main" val="1925837064"/>
                    </a:ext>
                  </a:extLst>
                </a:gridCol>
                <a:gridCol w="1825883">
                  <a:extLst>
                    <a:ext uri="{9D8B030D-6E8A-4147-A177-3AD203B41FA5}">
                      <a16:colId xmlns:a16="http://schemas.microsoft.com/office/drawing/2014/main" val="2697505434"/>
                    </a:ext>
                  </a:extLst>
                </a:gridCol>
                <a:gridCol w="980902">
                  <a:extLst>
                    <a:ext uri="{9D8B030D-6E8A-4147-A177-3AD203B41FA5}">
                      <a16:colId xmlns:a16="http://schemas.microsoft.com/office/drawing/2014/main" val="2969125721"/>
                    </a:ext>
                  </a:extLst>
                </a:gridCol>
                <a:gridCol w="1862051">
                  <a:extLst>
                    <a:ext uri="{9D8B030D-6E8A-4147-A177-3AD203B41FA5}">
                      <a16:colId xmlns:a16="http://schemas.microsoft.com/office/drawing/2014/main" val="3138303183"/>
                    </a:ext>
                  </a:extLst>
                </a:gridCol>
                <a:gridCol w="897774">
                  <a:extLst>
                    <a:ext uri="{9D8B030D-6E8A-4147-A177-3AD203B41FA5}">
                      <a16:colId xmlns:a16="http://schemas.microsoft.com/office/drawing/2014/main" val="2745215537"/>
                    </a:ext>
                  </a:extLst>
                </a:gridCol>
                <a:gridCol w="1961804">
                  <a:extLst>
                    <a:ext uri="{9D8B030D-6E8A-4147-A177-3AD203B41FA5}">
                      <a16:colId xmlns:a16="http://schemas.microsoft.com/office/drawing/2014/main" val="576119651"/>
                    </a:ext>
                  </a:extLst>
                </a:gridCol>
                <a:gridCol w="908861">
                  <a:extLst>
                    <a:ext uri="{9D8B030D-6E8A-4147-A177-3AD203B41FA5}">
                      <a16:colId xmlns:a16="http://schemas.microsoft.com/office/drawing/2014/main" val="1771073490"/>
                    </a:ext>
                  </a:extLst>
                </a:gridCol>
              </a:tblGrid>
              <a:tr h="79333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Calculating</a:t>
                      </a:r>
                    </a:p>
                    <a:p>
                      <a:pPr algn="ctr"/>
                      <a:r>
                        <a:rPr lang="en-GB" sz="1600" dirty="0" smtClean="0"/>
                        <a:t>(Cause</a:t>
                      </a:r>
                      <a:r>
                        <a:rPr lang="en-GB" sz="1600" baseline="0" dirty="0" smtClean="0"/>
                        <a:t> and Effect)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Calculating</a:t>
                      </a:r>
                    </a:p>
                    <a:p>
                      <a:pPr algn="ctr"/>
                      <a:r>
                        <a:rPr lang="en-GB" sz="1600" dirty="0" smtClean="0"/>
                        <a:t>(Cause</a:t>
                      </a:r>
                      <a:r>
                        <a:rPr lang="en-GB" sz="1600" baseline="0" dirty="0" smtClean="0"/>
                        <a:t> and Effect)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Position and Direction (Cause</a:t>
                      </a:r>
                      <a:r>
                        <a:rPr lang="en-GB" sz="1400" baseline="0" dirty="0" smtClean="0"/>
                        <a:t> and Effect)</a:t>
                      </a:r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Number </a:t>
                      </a:r>
                    </a:p>
                    <a:p>
                      <a:pPr algn="ctr"/>
                      <a:r>
                        <a:rPr lang="en-GB" sz="1600" dirty="0" smtClean="0"/>
                        <a:t>(Significance and Structures)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dirty="0" smtClean="0"/>
                        <a:t>Measure</a:t>
                      </a:r>
                    </a:p>
                    <a:p>
                      <a:pPr algn="ctr"/>
                      <a:r>
                        <a:rPr lang="en-GB" sz="1200" dirty="0" smtClean="0"/>
                        <a:t>(</a:t>
                      </a:r>
                      <a:r>
                        <a:rPr lang="en-GB" sz="1100" dirty="0" smtClean="0"/>
                        <a:t>Structures)</a:t>
                      </a:r>
                      <a:endParaRPr lang="en-GB" sz="1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Measure (Structures)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040586"/>
                  </a:ext>
                </a:extLst>
              </a:tr>
              <a:tr h="793332">
                <a:tc rowSpan="4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Block 3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Multiplication and division</a:t>
                      </a:r>
                    </a:p>
                    <a:p>
                      <a:pPr algn="ctr"/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Fractions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Position</a:t>
                      </a:r>
                      <a:r>
                        <a:rPr lang="en-GB" sz="1600" baseline="0" dirty="0" smtClean="0"/>
                        <a:t> and direction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Place value</a:t>
                      </a:r>
                      <a:r>
                        <a:rPr lang="en-GB" sz="1600" baseline="0" dirty="0" smtClean="0"/>
                        <a:t> (within 100)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Money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Time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Consolidation</a:t>
                      </a:r>
                      <a:endParaRPr lang="en-GB" sz="1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128960"/>
                  </a:ext>
                </a:extLst>
              </a:tr>
              <a:tr h="3790364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Count in multiples of twos, fives and tens. </a:t>
                      </a:r>
                    </a:p>
                    <a:p>
                      <a:pPr marL="0" algn="l" defTabSz="914400" rtl="0" eaLnBrk="1" latinLnBrk="0" hangingPunct="1"/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Solve one step problems involving multiplication and division, by calculating the answer using concrete objects, pictorial representations and arrays with the support of the teacher.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Recognise, find and name a half as one of two equal parts of an object, shape or quantity. Recognise, find and name a quarter as one of four equal parts of an object, shape or quantity. </a:t>
                      </a:r>
                    </a:p>
                    <a:p>
                      <a:pPr marL="0" algn="l" defTabSz="914400" rtl="0" eaLnBrk="1" latinLnBrk="0" hangingPunct="1"/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Compare, describe and solve practical problems for: lengths and heights (for example, long/short, longer/shorter, tall/short, double/half) </a:t>
                      </a:r>
                    </a:p>
                    <a:p>
                      <a:pPr marL="0" algn="l" defTabSz="914400" rtl="0" eaLnBrk="1" latinLnBrk="0" hangingPunct="1"/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Compare, describe and solve practical problems for: mass/weight [for example, heavy/light, heavier than, lighter than]; </a:t>
                      </a:r>
                      <a:r>
                        <a:rPr lang="en-GB" sz="1050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capacity and volume [for example, full/empty, more than, less than, half, half full, quarter]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Describe position, direction and movement, including whole, half, quarter and three quarter turns</a:t>
                      </a:r>
                    </a:p>
                    <a:p>
                      <a:pPr marL="0" algn="l" defTabSz="914400" rtl="0" eaLnBrk="1" latinLnBrk="0" hangingPunct="1"/>
                      <a:endParaRPr lang="en-GB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Count to and across 100, forwards and backwards, beginning with 0 or 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Count, read and write numbers to 100 in numerals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Identify one more and one less than a given number. 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Recognise and know the value of different denominations of coins and notes.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Sequence events in chronological order using language [for example, before and after, next, first, today, yesterday, tomorrow, morning, afternoon and evening. </a:t>
                      </a:r>
                    </a:p>
                    <a:p>
                      <a:pPr marL="0" algn="l" defTabSz="914400" rtl="0" eaLnBrk="1" latinLnBrk="0" hangingPunct="1"/>
                      <a:endParaRPr lang="en-GB" sz="105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Recognise and use language relating to dates, including days of the week, weeks, months and years. </a:t>
                      </a:r>
                    </a:p>
                    <a:p>
                      <a:pPr marL="0" algn="l" defTabSz="914400" rtl="0" eaLnBrk="1" latinLnBrk="0" hangingPunct="1"/>
                      <a:endParaRPr lang="en-GB" sz="105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Tell the time to the hour and half past the hour and draw the hands on a clock face to show these times. </a:t>
                      </a:r>
                    </a:p>
                    <a:p>
                      <a:pPr marL="0" algn="l" defTabSz="914400" rtl="0" eaLnBrk="1" latinLnBrk="0" hangingPunct="1"/>
                      <a:endParaRPr lang="en-GB" sz="105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Compare, describe and solve practical problems for time [for example, quicker, slower, earlier, later] </a:t>
                      </a:r>
                    </a:p>
                    <a:p>
                      <a:pPr marL="0" algn="l" defTabSz="914400" rtl="0" eaLnBrk="1" latinLnBrk="0" hangingPunct="1"/>
                      <a:endParaRPr lang="en-GB" sz="105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Measure and begin to record time (hours, minutes, seconds)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3040738"/>
                  </a:ext>
                </a:extLst>
              </a:tr>
              <a:tr h="400717">
                <a:tc v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05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Learning questions</a:t>
                      </a:r>
                      <a:endParaRPr lang="en-GB" sz="105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8997184"/>
                  </a:ext>
                </a:extLst>
              </a:tr>
              <a:tr h="1336338">
                <a:tc v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How can I multiply in twos?</a:t>
                      </a:r>
                      <a:endParaRPr lang="en-GB" sz="1050" dirty="0" smtClean="0">
                        <a:solidFill>
                          <a:schemeClr val="accent6"/>
                        </a:solidFill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>
                          <a:solidFill>
                            <a:schemeClr val="accent6"/>
                          </a:solidFill>
                        </a:rPr>
                        <a:t>How</a:t>
                      </a:r>
                      <a:r>
                        <a:rPr lang="en-GB" sz="1050" baseline="0" dirty="0" smtClean="0">
                          <a:solidFill>
                            <a:schemeClr val="accent6"/>
                          </a:solidFill>
                        </a:rPr>
                        <a:t> can I multiply in tens and fives?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baseline="0" dirty="0" smtClean="0"/>
                        <a:t>How can I share into equal groups?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>
                          <a:solidFill>
                            <a:schemeClr val="accent6"/>
                          </a:solidFill>
                        </a:rPr>
                        <a:t>How can I find ½</a:t>
                      </a:r>
                      <a:r>
                        <a:rPr lang="en-GB" sz="1050" baseline="0" dirty="0" smtClean="0">
                          <a:solidFill>
                            <a:schemeClr val="accent6"/>
                          </a:solidFill>
                        </a:rPr>
                        <a:t> and ¼ of objects?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50" smtClean="0">
                          <a:solidFill>
                            <a:schemeClr val="accent6"/>
                          </a:solidFill>
                        </a:rPr>
                        <a:t>How can I find ½</a:t>
                      </a:r>
                      <a:r>
                        <a:rPr lang="en-GB" sz="1050" baseline="0" smtClean="0">
                          <a:solidFill>
                            <a:schemeClr val="accent6"/>
                          </a:solidFill>
                        </a:rPr>
                        <a:t> and ¼ of amounts</a:t>
                      </a:r>
                      <a:r>
                        <a:rPr lang="en-GB" sz="1050" baseline="0" dirty="0" smtClean="0">
                          <a:solidFill>
                            <a:schemeClr val="accent6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How can I describe position, direction and movement?</a:t>
                      </a:r>
                      <a:endParaRPr lang="en-GB" sz="105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How can I develop my knowledge of numbers to 100?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How can I represent and compare numbers to 100?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How can I recognise and understand the value of money?</a:t>
                      </a:r>
                      <a:endParaRPr lang="en-GB" sz="105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chemeClr val="accent6"/>
                          </a:solidFill>
                        </a:rPr>
                        <a:t>1. How</a:t>
                      </a:r>
                      <a:r>
                        <a:rPr lang="en-GB" sz="1100" baseline="0" dirty="0" smtClean="0">
                          <a:solidFill>
                            <a:schemeClr val="accent6"/>
                          </a:solidFill>
                        </a:rPr>
                        <a:t> can I sequence events in order?</a:t>
                      </a:r>
                    </a:p>
                    <a:p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2. How can I tell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the time and record it?</a:t>
                      </a:r>
                    </a:p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17786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849291"/>
              </p:ext>
            </p:extLst>
          </p:nvPr>
        </p:nvGraphicFramePr>
        <p:xfrm>
          <a:off x="335613" y="8600302"/>
          <a:ext cx="12272401" cy="5428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935">
                  <a:extLst>
                    <a:ext uri="{9D8B030D-6E8A-4147-A177-3AD203B41FA5}">
                      <a16:colId xmlns:a16="http://schemas.microsoft.com/office/drawing/2014/main" val="4038470881"/>
                    </a:ext>
                  </a:extLst>
                </a:gridCol>
                <a:gridCol w="3509585">
                  <a:extLst>
                    <a:ext uri="{9D8B030D-6E8A-4147-A177-3AD203B41FA5}">
                      <a16:colId xmlns:a16="http://schemas.microsoft.com/office/drawing/2014/main" val="3348315654"/>
                    </a:ext>
                  </a:extLst>
                </a:gridCol>
                <a:gridCol w="1778489">
                  <a:extLst>
                    <a:ext uri="{9D8B030D-6E8A-4147-A177-3AD203B41FA5}">
                      <a16:colId xmlns:a16="http://schemas.microsoft.com/office/drawing/2014/main" val="2225547883"/>
                    </a:ext>
                  </a:extLst>
                </a:gridCol>
                <a:gridCol w="884272">
                  <a:extLst>
                    <a:ext uri="{9D8B030D-6E8A-4147-A177-3AD203B41FA5}">
                      <a16:colId xmlns:a16="http://schemas.microsoft.com/office/drawing/2014/main" val="3118348093"/>
                    </a:ext>
                  </a:extLst>
                </a:gridCol>
                <a:gridCol w="1942055">
                  <a:extLst>
                    <a:ext uri="{9D8B030D-6E8A-4147-A177-3AD203B41FA5}">
                      <a16:colId xmlns:a16="http://schemas.microsoft.com/office/drawing/2014/main" val="1963380208"/>
                    </a:ext>
                  </a:extLst>
                </a:gridCol>
                <a:gridCol w="964277">
                  <a:extLst>
                    <a:ext uri="{9D8B030D-6E8A-4147-A177-3AD203B41FA5}">
                      <a16:colId xmlns:a16="http://schemas.microsoft.com/office/drawing/2014/main" val="2394468062"/>
                    </a:ext>
                  </a:extLst>
                </a:gridCol>
                <a:gridCol w="1895301">
                  <a:extLst>
                    <a:ext uri="{9D8B030D-6E8A-4147-A177-3AD203B41FA5}">
                      <a16:colId xmlns:a16="http://schemas.microsoft.com/office/drawing/2014/main" val="2144612775"/>
                    </a:ext>
                  </a:extLst>
                </a:gridCol>
                <a:gridCol w="925487">
                  <a:extLst>
                    <a:ext uri="{9D8B030D-6E8A-4147-A177-3AD203B41FA5}">
                      <a16:colId xmlns:a16="http://schemas.microsoft.com/office/drawing/2014/main" val="794018968"/>
                    </a:ext>
                  </a:extLst>
                </a:gridCol>
              </a:tblGrid>
              <a:tr h="177115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Block 3</a:t>
                      </a:r>
                      <a:endParaRPr lang="en-GB" dirty="0"/>
                    </a:p>
                  </a:txBody>
                  <a:tcPr vert="vert270" anchor="ctr"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Small steps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73002"/>
                  </a:ext>
                </a:extLst>
              </a:tr>
              <a:tr h="1660994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Count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in 2s</a:t>
                      </a:r>
                      <a:endParaRPr lang="en-GB" sz="1100" baseline="0" dirty="0" smtClean="0">
                        <a:solidFill>
                          <a:schemeClr val="accent6"/>
                        </a:solidFill>
                      </a:endParaRPr>
                    </a:p>
                    <a:p>
                      <a:r>
                        <a:rPr lang="en-GB" sz="1100" baseline="0" dirty="0" smtClean="0">
                          <a:solidFill>
                            <a:schemeClr val="accent6"/>
                          </a:solidFill>
                        </a:rPr>
                        <a:t>Count in 10s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 smtClean="0">
                          <a:solidFill>
                            <a:schemeClr val="accent6"/>
                          </a:solidFill>
                        </a:rPr>
                        <a:t>Count in 5s</a:t>
                      </a:r>
                    </a:p>
                    <a:p>
                      <a:r>
                        <a:rPr lang="en-GB" sz="1100" baseline="0" dirty="0" smtClean="0"/>
                        <a:t>Recognise and add equal groups</a:t>
                      </a:r>
                    </a:p>
                    <a:p>
                      <a:r>
                        <a:rPr lang="en-GB" sz="1100" baseline="0" dirty="0" smtClean="0"/>
                        <a:t>Make arrays</a:t>
                      </a:r>
                    </a:p>
                    <a:p>
                      <a:r>
                        <a:rPr lang="en-GB" sz="1100" baseline="0" dirty="0" smtClean="0"/>
                        <a:t>Make doubles</a:t>
                      </a:r>
                    </a:p>
                    <a:p>
                      <a:r>
                        <a:rPr lang="en-GB" sz="1100" baseline="0" dirty="0" smtClean="0"/>
                        <a:t>Make equal groups – grouping and sharing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</a:t>
                      </a:r>
                    </a:p>
                    <a:p>
                      <a:r>
                        <a:rPr lang="en-GB" sz="1100" dirty="0" smtClean="0">
                          <a:solidFill>
                            <a:schemeClr val="accent6"/>
                          </a:solidFill>
                        </a:rPr>
                        <a:t>Recognise</a:t>
                      </a:r>
                      <a:r>
                        <a:rPr lang="en-GB" sz="1100" baseline="0" dirty="0" smtClean="0">
                          <a:solidFill>
                            <a:schemeClr val="accent6"/>
                          </a:solidFill>
                        </a:rPr>
                        <a:t> a half of an object or a shape</a:t>
                      </a:r>
                    </a:p>
                    <a:p>
                      <a:r>
                        <a:rPr lang="en-GB" sz="1100" baseline="0" dirty="0" smtClean="0">
                          <a:solidFill>
                            <a:schemeClr val="accent6"/>
                          </a:solidFill>
                        </a:rPr>
                        <a:t>Find a half of an object or a shape</a:t>
                      </a:r>
                    </a:p>
                    <a:p>
                      <a:r>
                        <a:rPr lang="en-GB" sz="1100" baseline="0" dirty="0" smtClean="0">
                          <a:solidFill>
                            <a:schemeClr val="accent6"/>
                          </a:solidFill>
                        </a:rPr>
                        <a:t>Recognise and find a  half of a quantity Recognise and find a quarter of a quantity</a:t>
                      </a:r>
                    </a:p>
                    <a:p>
                      <a:pPr algn="l"/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/>
                        <a:t>Describe</a:t>
                      </a:r>
                      <a:r>
                        <a:rPr lang="en-GB" sz="1100" baseline="0" dirty="0" smtClean="0"/>
                        <a:t> turns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/>
                        <a:t>Describe position- left and right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/>
                        <a:t>Describe position- forwards and backwards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/>
                        <a:t>Describe position- above and below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/>
                        <a:t>Ordinal numbers</a:t>
                      </a:r>
                      <a:endParaRPr lang="en-GB" sz="11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baseline="0" dirty="0" smtClean="0"/>
                    </a:p>
                    <a:p>
                      <a:pPr algn="l"/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/>
                        <a:t>Count from 50 to 100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/>
                        <a:t>Tens to 100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/>
                        <a:t>Partition into tens and ones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/>
                        <a:t>The number line</a:t>
                      </a:r>
                      <a:r>
                        <a:rPr lang="en-GB" sz="1100" baseline="0" dirty="0" smtClean="0"/>
                        <a:t> to 100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/>
                        <a:t>1 more, 1 less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/>
                        <a:t>Compare numbers with the same number of 10s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 smtClean="0"/>
                        <a:t>Compare any two numbers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/>
                        <a:t>Unitising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/>
                        <a:t>Recognise coins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/>
                        <a:t>Recognise notes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/>
                        <a:t>Count</a:t>
                      </a:r>
                      <a:r>
                        <a:rPr lang="en-GB" sz="1100" baseline="0" dirty="0" smtClean="0"/>
                        <a:t> in coins</a:t>
                      </a:r>
                      <a:endParaRPr lang="en-GB" sz="11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Small</a:t>
                      </a:r>
                      <a:r>
                        <a:rPr lang="en-GB" sz="1100" b="1" baseline="0" dirty="0" smtClean="0"/>
                        <a:t> Steps: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>
                          <a:solidFill>
                            <a:schemeClr val="accent6"/>
                          </a:solidFill>
                        </a:rPr>
                        <a:t>Before and after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>
                          <a:solidFill>
                            <a:schemeClr val="accent6"/>
                          </a:solidFill>
                        </a:rPr>
                        <a:t>Days of the week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>
                          <a:solidFill>
                            <a:schemeClr val="accent6"/>
                          </a:solidFill>
                        </a:rPr>
                        <a:t>3. Months of the year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Hours, minutes and seconds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Tell the time to the hour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Tell</a:t>
                      </a:r>
                      <a:r>
                        <a:rPr lang="en-GB" sz="1100" baseline="0" dirty="0" smtClean="0">
                          <a:solidFill>
                            <a:srgbClr val="FF0000"/>
                          </a:solidFill>
                        </a:rPr>
                        <a:t> the time to the half hour</a:t>
                      </a:r>
                      <a:endParaRPr lang="en-GB" sz="11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7940636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737984"/>
              </p:ext>
            </p:extLst>
          </p:nvPr>
        </p:nvGraphicFramePr>
        <p:xfrm>
          <a:off x="224402" y="308896"/>
          <a:ext cx="12272402" cy="475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310">
                  <a:extLst>
                    <a:ext uri="{9D8B030D-6E8A-4147-A177-3AD203B41FA5}">
                      <a16:colId xmlns:a16="http://schemas.microsoft.com/office/drawing/2014/main" val="487396356"/>
                    </a:ext>
                  </a:extLst>
                </a:gridCol>
                <a:gridCol w="1240653">
                  <a:extLst>
                    <a:ext uri="{9D8B030D-6E8A-4147-A177-3AD203B41FA5}">
                      <a16:colId xmlns:a16="http://schemas.microsoft.com/office/drawing/2014/main" val="3181283750"/>
                    </a:ext>
                  </a:extLst>
                </a:gridCol>
                <a:gridCol w="1161129">
                  <a:extLst>
                    <a:ext uri="{9D8B030D-6E8A-4147-A177-3AD203B41FA5}">
                      <a16:colId xmlns:a16="http://schemas.microsoft.com/office/drawing/2014/main" val="3309072937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223456148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3558136601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3419145082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2390889884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3321380161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206311843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1679767013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3443305383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3228081371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2892095710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736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66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995</TotalTime>
  <Words>1805</Words>
  <Application>Microsoft Office PowerPoint</Application>
  <PresentationFormat>A3 Paper (297x420 mm)</PresentationFormat>
  <Paragraphs>272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Gatley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ccoleman</dc:creator>
  <cp:lastModifiedBy>cdunn</cp:lastModifiedBy>
  <cp:revision>76</cp:revision>
  <dcterms:created xsi:type="dcterms:W3CDTF">2025-09-15T14:19:39Z</dcterms:created>
  <dcterms:modified xsi:type="dcterms:W3CDTF">2026-06-14T08:33:24Z</dcterms:modified>
</cp:coreProperties>
</file>