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6" r:id="rId4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629" y="-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794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644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078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078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83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15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655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91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373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722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821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B2360-3995-4F9B-9600-25B9928B89FF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0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86354" y="1434480"/>
            <a:ext cx="8519746" cy="462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Year 3 </a:t>
            </a:r>
            <a:r>
              <a:rPr lang="en-GB" dirty="0"/>
              <a:t>Maths Sequencing Grid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906851"/>
              </p:ext>
            </p:extLst>
          </p:nvPr>
        </p:nvGraphicFramePr>
        <p:xfrm>
          <a:off x="166322" y="560127"/>
          <a:ext cx="12421910" cy="5987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552">
                  <a:extLst>
                    <a:ext uri="{9D8B030D-6E8A-4147-A177-3AD203B41FA5}">
                      <a16:colId xmlns:a16="http://schemas.microsoft.com/office/drawing/2014/main" val="3865534508"/>
                    </a:ext>
                  </a:extLst>
                </a:gridCol>
                <a:gridCol w="4335881">
                  <a:extLst>
                    <a:ext uri="{9D8B030D-6E8A-4147-A177-3AD203B41FA5}">
                      <a16:colId xmlns:a16="http://schemas.microsoft.com/office/drawing/2014/main" val="4165048013"/>
                    </a:ext>
                  </a:extLst>
                </a:gridCol>
                <a:gridCol w="5750835">
                  <a:extLst>
                    <a:ext uri="{9D8B030D-6E8A-4147-A177-3AD203B41FA5}">
                      <a16:colId xmlns:a16="http://schemas.microsoft.com/office/drawing/2014/main" val="3810523652"/>
                    </a:ext>
                  </a:extLst>
                </a:gridCol>
                <a:gridCol w="1899642">
                  <a:extLst>
                    <a:ext uri="{9D8B030D-6E8A-4147-A177-3AD203B41FA5}">
                      <a16:colId xmlns:a16="http://schemas.microsoft.com/office/drawing/2014/main" val="2623586413"/>
                    </a:ext>
                  </a:extLst>
                </a:gridCol>
              </a:tblGrid>
              <a:tr h="390822">
                <a:tc rowSpan="5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Number (Significance,</a:t>
                      </a:r>
                      <a:r>
                        <a:rPr lang="en-GB" sz="2000" baseline="0" dirty="0" smtClean="0"/>
                        <a:t> Structure)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Calculating (Cause</a:t>
                      </a:r>
                      <a:r>
                        <a:rPr lang="en-GB" sz="2000" baseline="0" dirty="0" smtClean="0"/>
                        <a:t> and Effect)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Geometry (Structure)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887438"/>
                  </a:ext>
                </a:extLst>
              </a:tr>
              <a:tr h="4640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dirty="0" smtClean="0"/>
                        <a:t>Place value</a:t>
                      </a:r>
                      <a:endParaRPr lang="en-GB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Addition and subtraction</a:t>
                      </a:r>
                      <a:endParaRPr lang="en-GB" sz="1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dirty="0" smtClean="0"/>
                        <a:t>Shape</a:t>
                      </a:r>
                      <a:endParaRPr lang="en-GB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1135105"/>
                  </a:ext>
                </a:extLst>
              </a:tr>
              <a:tr h="295513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Read and write numbers to at least 100 in numerals and in words. </a:t>
                      </a:r>
                    </a:p>
                    <a:p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Recognise the place value of each digit in a two digit number (tens, ones) </a:t>
                      </a:r>
                    </a:p>
                    <a:p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Identify, represent and estimate numbers using different representations including the number line. Compare and order numbers from 0 up to 100; use &lt;, &gt; and = signs. Use place value and number facts to solve problems. Count in steps of 2, 3 and 5 from 0, and in tens from any number, forward and backward.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Recall and use addition and subtraction facts to 20 fluently, and derive and use related facts up to 100. </a:t>
                      </a:r>
                    </a:p>
                    <a:p>
                      <a:r>
                        <a:rPr lang="en-GB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 and subtract numbers using concrete objects, pictorial representations, and mentally, including: a two-digit number and ones; a two-digit number and tens; two two-digit numbers; adding three one-digit numbers</a:t>
                      </a:r>
                    </a:p>
                    <a:p>
                      <a:r>
                        <a:rPr lang="en-GB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Show that the addition of two numbers can be done in any order (commutative) and subtraction of one number from another cannot.</a:t>
                      </a:r>
                    </a:p>
                    <a:p>
                      <a:r>
                        <a:rPr lang="en-GB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Solve problems with addition and subtraction: using concrete objects and pictorial representations, including those involving numbers, quantities and measures; applying their increasing knowledge of mental and written methods. </a:t>
                      </a:r>
                    </a:p>
                    <a:p>
                      <a:endParaRPr lang="en-GB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280160" rtl="0" eaLnBrk="1" latinLnBrk="0" hangingPunct="1"/>
                      <a:r>
                        <a:rPr lang="en-GB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Identify and describe the properties of 2-D shapes, including the number of sides and line symmetry in a vertical line. </a:t>
                      </a:r>
                    </a:p>
                    <a:p>
                      <a:pPr marL="0" algn="l" defTabSz="1280160" rtl="0" eaLnBrk="1" latinLnBrk="0" hangingPunct="1"/>
                      <a:endParaRPr lang="en-GB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Identify and describe the properties of 3-D shapes, including the number of edges, vertices and faces. Compare and sort common 2-D and 3-D shapes and everyday objects.</a:t>
                      </a:r>
                    </a:p>
                    <a:p>
                      <a:pPr marL="0" algn="l" defTabSz="1280160" rtl="0" eaLnBrk="1" latinLnBrk="0" hangingPunct="1"/>
                      <a:r>
                        <a:rPr lang="en-GB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Identify 2-D shapes on the surface of 3-D shapes, [for example, a circle on a cylinder and a triangle on a pyramid.]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317003"/>
                  </a:ext>
                </a:extLst>
              </a:tr>
              <a:tr h="430892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 gridSpan="3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Learning questions</a:t>
                      </a:r>
                      <a:endParaRPr lang="en-GB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349242"/>
                  </a:ext>
                </a:extLst>
              </a:tr>
              <a:tr h="1436122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228600" indent="-228600" algn="l">
                        <a:buFont typeface="Arial" panose="020B0604020202020204" pitchFamily="34" charset="0"/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What can I explore about place value?</a:t>
                      </a:r>
                    </a:p>
                    <a:p>
                      <a:pPr marL="228600" indent="-228600" algn="l">
                        <a:buFont typeface="Arial" panose="020B0604020202020204" pitchFamily="34" charset="0"/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chemeClr val="accent5"/>
                          </a:solidFill>
                        </a:rPr>
                        <a:t>How can I order and compare numbers?</a:t>
                      </a:r>
                      <a:endParaRPr lang="en-GB" sz="1100" baseline="0" dirty="0">
                        <a:solidFill>
                          <a:schemeClr val="accent5"/>
                        </a:solidFill>
                      </a:endParaRPr>
                    </a:p>
                    <a:p>
                      <a:pPr marL="228600" indent="-228600" algn="l">
                        <a:buFont typeface="Arial" panose="020B0604020202020204" pitchFamily="34" charset="0"/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chemeClr val="accent6"/>
                          </a:solidFill>
                        </a:rPr>
                        <a:t>How can I represent number in different ways?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How can I explore related facts?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solidFill>
                            <a:schemeClr val="accent6"/>
                          </a:solidFill>
                        </a:rPr>
                        <a:t>What can I explore abou</a:t>
                      </a:r>
                      <a:r>
                        <a:rPr lang="en-GB" sz="1200" baseline="0" dirty="0" smtClean="0">
                          <a:solidFill>
                            <a:schemeClr val="accent6"/>
                          </a:solidFill>
                        </a:rPr>
                        <a:t>t addition?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solidFill>
                            <a:srgbClr val="0070C0"/>
                          </a:solidFill>
                        </a:rPr>
                        <a:t>What can I explore about subtraction?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solidFill>
                            <a:schemeClr val="accent4"/>
                          </a:solidFill>
                        </a:rPr>
                        <a:t>How can I add two 2-digit numbers?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solidFill>
                            <a:srgbClr val="0070C0"/>
                          </a:solidFill>
                        </a:rPr>
                        <a:t>How can subtract two 2-digit numbers?</a:t>
                      </a:r>
                      <a:endParaRPr lang="en-GB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What can I explore about 2D shapes? </a:t>
                      </a:r>
                    </a:p>
                    <a:p>
                      <a:r>
                        <a:rPr lang="en-GB" sz="1100" dirty="0" smtClean="0">
                          <a:solidFill>
                            <a:schemeClr val="accent6"/>
                          </a:solidFill>
                        </a:rPr>
                        <a:t>What can I explore about the properties of  3D shapes?</a:t>
                      </a:r>
                      <a:endParaRPr lang="en-GB" sz="11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035926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594784"/>
              </p:ext>
            </p:extLst>
          </p:nvPr>
        </p:nvGraphicFramePr>
        <p:xfrm>
          <a:off x="166328" y="152400"/>
          <a:ext cx="12421914" cy="475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552">
                  <a:extLst>
                    <a:ext uri="{9D8B030D-6E8A-4147-A177-3AD203B41FA5}">
                      <a16:colId xmlns:a16="http://schemas.microsoft.com/office/drawing/2014/main" val="2421229326"/>
                    </a:ext>
                  </a:extLst>
                </a:gridCol>
                <a:gridCol w="1255767">
                  <a:extLst>
                    <a:ext uri="{9D8B030D-6E8A-4147-A177-3AD203B41FA5}">
                      <a16:colId xmlns:a16="http://schemas.microsoft.com/office/drawing/2014/main" val="2568717444"/>
                    </a:ext>
                  </a:extLst>
                </a:gridCol>
                <a:gridCol w="1175275">
                  <a:extLst>
                    <a:ext uri="{9D8B030D-6E8A-4147-A177-3AD203B41FA5}">
                      <a16:colId xmlns:a16="http://schemas.microsoft.com/office/drawing/2014/main" val="227532122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1989090392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291457642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1102475118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952266214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747047521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2225709834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1696202949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2721777906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305590355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3025498475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b="0" u="none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GB" b="0" u="non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69354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041461"/>
              </p:ext>
            </p:extLst>
          </p:nvPr>
        </p:nvGraphicFramePr>
        <p:xfrm>
          <a:off x="138295" y="5939996"/>
          <a:ext cx="12421910" cy="375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552">
                  <a:extLst>
                    <a:ext uri="{9D8B030D-6E8A-4147-A177-3AD203B41FA5}">
                      <a16:colId xmlns:a16="http://schemas.microsoft.com/office/drawing/2014/main" val="2064259511"/>
                    </a:ext>
                  </a:extLst>
                </a:gridCol>
                <a:gridCol w="4328467">
                  <a:extLst>
                    <a:ext uri="{9D8B030D-6E8A-4147-A177-3AD203B41FA5}">
                      <a16:colId xmlns:a16="http://schemas.microsoft.com/office/drawing/2014/main" val="1925837064"/>
                    </a:ext>
                  </a:extLst>
                </a:gridCol>
                <a:gridCol w="5622324">
                  <a:extLst>
                    <a:ext uri="{9D8B030D-6E8A-4147-A177-3AD203B41FA5}">
                      <a16:colId xmlns:a16="http://schemas.microsoft.com/office/drawing/2014/main" val="3616664088"/>
                    </a:ext>
                  </a:extLst>
                </a:gridCol>
                <a:gridCol w="2035567">
                  <a:extLst>
                    <a:ext uri="{9D8B030D-6E8A-4147-A177-3AD203B41FA5}">
                      <a16:colId xmlns:a16="http://schemas.microsoft.com/office/drawing/2014/main" val="3002720208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Small</a:t>
                      </a:r>
                      <a:r>
                        <a:rPr lang="en-GB" baseline="0" dirty="0" smtClean="0"/>
                        <a:t> steps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437627"/>
                  </a:ext>
                </a:extLst>
              </a:tr>
              <a:tr h="3122574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Block</a:t>
                      </a:r>
                      <a:r>
                        <a:rPr lang="en-GB" baseline="0" dirty="0" smtClean="0">
                          <a:solidFill>
                            <a:schemeClr val="bg1"/>
                          </a:solidFill>
                        </a:rPr>
                        <a:t> 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 </a:t>
                      </a:r>
                    </a:p>
                    <a:p>
                      <a:pPr algn="l"/>
                      <a:endParaRPr lang="en-GB" sz="1100" dirty="0" smtClean="0"/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Numbers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to 20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Count objects to 100 by making 10s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Recognise tens and ones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Use a place value chart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Partition numbers to 100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Write numbers to 100 in words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Flexible partition numbers to 100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Write numbers to 100 in expanded form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10s on the number line to 100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10s and 1s on the number line to 100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0070C0"/>
                          </a:solidFill>
                        </a:rPr>
                        <a:t>Estimate numbers on a number line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0070C0"/>
                          </a:solidFill>
                        </a:rPr>
                        <a:t>Compare objects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0070C0"/>
                          </a:solidFill>
                        </a:rPr>
                        <a:t>Compare numbers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0070C0"/>
                          </a:solidFill>
                        </a:rPr>
                        <a:t>Order objects and numbers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Count in 2s, 5s and 10s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Count in 3s</a:t>
                      </a:r>
                      <a:endParaRPr lang="en-GB" sz="1100" dirty="0" smtClean="0">
                        <a:solidFill>
                          <a:srgbClr val="00B050"/>
                        </a:solidFill>
                      </a:endParaRPr>
                    </a:p>
                    <a:p>
                      <a:pPr algn="l"/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b="1" dirty="0" smtClean="0"/>
                        <a:t>Small</a:t>
                      </a:r>
                      <a:r>
                        <a:rPr lang="en-GB" sz="1050" b="1" baseline="0" dirty="0" smtClean="0"/>
                        <a:t> Steps: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Bonds to 10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Fact families – Addition and subtraction within 20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Related facts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Bonds to 100 (tens)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chemeClr val="accent6"/>
                          </a:solidFill>
                        </a:rPr>
                        <a:t>Add and </a:t>
                      </a:r>
                      <a:r>
                        <a:rPr lang="en-GB" sz="1050" baseline="0" dirty="0" smtClean="0">
                          <a:solidFill>
                            <a:srgbClr val="0070C0"/>
                          </a:solidFill>
                        </a:rPr>
                        <a:t>subtract </a:t>
                      </a:r>
                      <a:r>
                        <a:rPr lang="en-GB" sz="1050" baseline="0" dirty="0" smtClean="0">
                          <a:solidFill>
                            <a:schemeClr val="accent6"/>
                          </a:solidFill>
                        </a:rPr>
                        <a:t>1s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chemeClr val="accent6"/>
                          </a:solidFill>
                        </a:rPr>
                        <a:t>Add by making 10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chemeClr val="accent6"/>
                          </a:solidFill>
                        </a:rPr>
                        <a:t>Add three 1-digit numbers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chemeClr val="accent6"/>
                          </a:solidFill>
                        </a:rPr>
                        <a:t>Add to the next 10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chemeClr val="accent6"/>
                          </a:solidFill>
                        </a:rPr>
                        <a:t>Add across a 10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0070C0"/>
                          </a:solidFill>
                        </a:rPr>
                        <a:t>Subtract across 10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0070C0"/>
                          </a:solidFill>
                        </a:rPr>
                        <a:t>Subtract from a 10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0070C0"/>
                          </a:solidFill>
                        </a:rPr>
                        <a:t>Subtract a 1-digit number from a 2-digit number (across a ten)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10 more, 10 less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Add and subtract 10s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FFC000"/>
                          </a:solidFill>
                        </a:rPr>
                        <a:t>Add two 2-digit numbers (not across a 10)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FFC000"/>
                          </a:solidFill>
                        </a:rPr>
                        <a:t>Add two 2-digit numbers (across a ten)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FFC000"/>
                          </a:solidFill>
                        </a:rPr>
                        <a:t>Subtract two 2-digit numbers (not across a 10)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FFC000"/>
                          </a:solidFill>
                        </a:rPr>
                        <a:t>Subtract two 2-digit numbers (across a 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Recognise 2D </a:t>
                      </a:r>
                      <a:r>
                        <a:rPr lang="en-GB" sz="1100" dirty="0" smtClean="0">
                          <a:solidFill>
                            <a:srgbClr val="00B050"/>
                          </a:solidFill>
                        </a:rPr>
                        <a:t>and 3D shapes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Count sides on 2D shapes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Count vertices on 2D shapes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Draw 2D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shapes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Lines of symmetry on shapes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Use lines of symmetry to complete shapes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Sort 2D shapes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Count faces on 3D shapes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Count edges on 3D shapes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Count vertices on 3D shapes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Sort 3D shapes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Make patterns with 2D </a:t>
                      </a: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and 3D shapes</a:t>
                      </a:r>
                    </a:p>
                    <a:p>
                      <a:pPr marL="228600" indent="-228600" algn="l">
                        <a:buAutoNum type="arabicParenR"/>
                      </a:pPr>
                      <a:endParaRPr lang="en-GB" sz="11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955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618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2621"/>
              </p:ext>
            </p:extLst>
          </p:nvPr>
        </p:nvGraphicFramePr>
        <p:xfrm>
          <a:off x="176710" y="640379"/>
          <a:ext cx="12426770" cy="54393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23">
                  <a:extLst>
                    <a:ext uri="{9D8B030D-6E8A-4147-A177-3AD203B41FA5}">
                      <a16:colId xmlns:a16="http://schemas.microsoft.com/office/drawing/2014/main" val="1609926706"/>
                    </a:ext>
                  </a:extLst>
                </a:gridCol>
                <a:gridCol w="2430025">
                  <a:extLst>
                    <a:ext uri="{9D8B030D-6E8A-4147-A177-3AD203B41FA5}">
                      <a16:colId xmlns:a16="http://schemas.microsoft.com/office/drawing/2014/main" val="3783984814"/>
                    </a:ext>
                  </a:extLst>
                </a:gridCol>
                <a:gridCol w="4754880">
                  <a:extLst>
                    <a:ext uri="{9D8B030D-6E8A-4147-A177-3AD203B41FA5}">
                      <a16:colId xmlns:a16="http://schemas.microsoft.com/office/drawing/2014/main" val="4264192710"/>
                    </a:ext>
                  </a:extLst>
                </a:gridCol>
                <a:gridCol w="1938426">
                  <a:extLst>
                    <a:ext uri="{9D8B030D-6E8A-4147-A177-3AD203B41FA5}">
                      <a16:colId xmlns:a16="http://schemas.microsoft.com/office/drawing/2014/main" val="3142251336"/>
                    </a:ext>
                  </a:extLst>
                </a:gridCol>
                <a:gridCol w="2867716">
                  <a:extLst>
                    <a:ext uri="{9D8B030D-6E8A-4147-A177-3AD203B41FA5}">
                      <a16:colId xmlns:a16="http://schemas.microsoft.com/office/drawing/2014/main" val="3131260949"/>
                    </a:ext>
                  </a:extLst>
                </a:gridCol>
              </a:tblGrid>
              <a:tr h="422302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Measure (Structures)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Calculating (Cause and Effect)</a:t>
                      </a:r>
                      <a:endParaRPr lang="en-GB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Measurement (Structures)</a:t>
                      </a:r>
                      <a:endParaRPr lang="en-GB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334312"/>
                  </a:ext>
                </a:extLst>
              </a:tr>
              <a:tr h="533513">
                <a:tc rowSpan="4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 2</a:t>
                      </a:r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 smtClean="0"/>
                        <a:t>Money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Multiplication and division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Length and height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Mass</a:t>
                      </a:r>
                      <a:r>
                        <a:rPr lang="en-GB" sz="1800" baseline="0" dirty="0" smtClean="0"/>
                        <a:t>, capacity and temperature 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946517"/>
                  </a:ext>
                </a:extLst>
              </a:tr>
              <a:tr h="1742533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Recognise and use symbols for pounds (£) and pence (p); combine amounts to make a particular value. </a:t>
                      </a:r>
                    </a:p>
                    <a:p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Find different combinations of coins that equal the same amounts of money. </a:t>
                      </a:r>
                    </a:p>
                    <a:p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Solve simple problems in a practical context involving addition and subtraction of money of the same unit, including giving change.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Recall and use multiplication and division facts for the 2, 5 and 10 times tables, including recognising odd and even numbers. </a:t>
                      </a:r>
                    </a:p>
                    <a:p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Calculate mathematical statements for multiplication and division within the multiplication tables and write them using the multiplication (x), division (÷) and equals (=) sign. </a:t>
                      </a:r>
                    </a:p>
                    <a:p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Solve problems involving multiplication and division, using materials, arrays, repeated addition, mental methods and multiplication and division facts, including problems in contexts. </a:t>
                      </a:r>
                    </a:p>
                    <a:p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Show that the multiplication of two numbers can be done in any order (commutative) and division of one number by another cannot. 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Choose and use appropriate standard units to estimate and measure length/height in any direction (m/cm); mass (kg/g); temperature (°C); capacity (litres/ml) to the nearest appropriate unit, using rulers, scales, thermometers and measuring vessels Compare and order lengths, mass, volume/capacity and record the results using &gt;, &lt; and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units to estimate and measure length/height in any direction (m/cm); mass (kg/g); temperature (°C); capacity (litres/ml) to the nearest appropriate unit, using rulers, scales, thermometers and measuring vessels Compare and order lengths, mass, volume/capacity and record the results using &gt;, &lt; and =</a:t>
                      </a:r>
                    </a:p>
                    <a:p>
                      <a:endParaRPr lang="en-GB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4625040"/>
                  </a:ext>
                </a:extLst>
              </a:tr>
              <a:tr h="46897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</a:rPr>
                        <a:t>Learning questions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944179"/>
                  </a:ext>
                </a:extLst>
              </a:tr>
              <a:tr h="1637214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What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can I explore about money?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What can I explore about the 2s, 5s and 10 times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tables?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What can I explore about dividing into equal groups?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1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What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can I explore about estimating and measuring length in cm and m?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How can I order and compare lengths using the &lt;,&gt; or = sign</a:t>
                      </a:r>
                      <a:endParaRPr lang="en-GB" sz="11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What can I explore when measuring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, ordering, and comparing mass?</a:t>
                      </a:r>
                    </a:p>
                    <a:p>
                      <a:pPr marL="171450" marR="0" lvl="0" indent="-17145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rgbClr val="00B050"/>
                          </a:solidFill>
                        </a:rPr>
                        <a:t>What can I explore when measuring</a:t>
                      </a: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, ordering, and comparing volume and capacity?</a:t>
                      </a:r>
                    </a:p>
                    <a:p>
                      <a:pPr marL="171450" marR="0" lvl="0" indent="-17145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61955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483997"/>
              </p:ext>
            </p:extLst>
          </p:nvPr>
        </p:nvGraphicFramePr>
        <p:xfrm>
          <a:off x="176709" y="168532"/>
          <a:ext cx="12426767" cy="475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23">
                  <a:extLst>
                    <a:ext uri="{9D8B030D-6E8A-4147-A177-3AD203B41FA5}">
                      <a16:colId xmlns:a16="http://schemas.microsoft.com/office/drawing/2014/main" val="2421229326"/>
                    </a:ext>
                  </a:extLst>
                </a:gridCol>
                <a:gridCol w="1256259">
                  <a:extLst>
                    <a:ext uri="{9D8B030D-6E8A-4147-A177-3AD203B41FA5}">
                      <a16:colId xmlns:a16="http://schemas.microsoft.com/office/drawing/2014/main" val="2568717444"/>
                    </a:ext>
                  </a:extLst>
                </a:gridCol>
                <a:gridCol w="1175735">
                  <a:extLst>
                    <a:ext uri="{9D8B030D-6E8A-4147-A177-3AD203B41FA5}">
                      <a16:colId xmlns:a16="http://schemas.microsoft.com/office/drawing/2014/main" val="227532122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1989090392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291457642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1102475118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952266214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747047521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2225709834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1696202949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2721777906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305590355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3025498475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b="0" u="none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GB" b="0" u="non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693542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398638"/>
              </p:ext>
            </p:extLst>
          </p:nvPr>
        </p:nvGraphicFramePr>
        <p:xfrm>
          <a:off x="176706" y="5601030"/>
          <a:ext cx="12426770" cy="3569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23">
                  <a:extLst>
                    <a:ext uri="{9D8B030D-6E8A-4147-A177-3AD203B41FA5}">
                      <a16:colId xmlns:a16="http://schemas.microsoft.com/office/drawing/2014/main" val="1891877685"/>
                    </a:ext>
                  </a:extLst>
                </a:gridCol>
                <a:gridCol w="2446655">
                  <a:extLst>
                    <a:ext uri="{9D8B030D-6E8A-4147-A177-3AD203B41FA5}">
                      <a16:colId xmlns:a16="http://schemas.microsoft.com/office/drawing/2014/main" val="1537735419"/>
                    </a:ext>
                  </a:extLst>
                </a:gridCol>
                <a:gridCol w="4738254">
                  <a:extLst>
                    <a:ext uri="{9D8B030D-6E8A-4147-A177-3AD203B41FA5}">
                      <a16:colId xmlns:a16="http://schemas.microsoft.com/office/drawing/2014/main" val="3892743979"/>
                    </a:ext>
                  </a:extLst>
                </a:gridCol>
                <a:gridCol w="1938422">
                  <a:extLst>
                    <a:ext uri="{9D8B030D-6E8A-4147-A177-3AD203B41FA5}">
                      <a16:colId xmlns:a16="http://schemas.microsoft.com/office/drawing/2014/main" val="2038089545"/>
                    </a:ext>
                  </a:extLst>
                </a:gridCol>
                <a:gridCol w="2867716">
                  <a:extLst>
                    <a:ext uri="{9D8B030D-6E8A-4147-A177-3AD203B41FA5}">
                      <a16:colId xmlns:a16="http://schemas.microsoft.com/office/drawing/2014/main" val="1160429851"/>
                    </a:ext>
                  </a:extLst>
                </a:gridCol>
              </a:tblGrid>
              <a:tr h="437456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 2</a:t>
                      </a:r>
                      <a:endParaRPr lang="en-GB" dirty="0"/>
                    </a:p>
                  </a:txBody>
                  <a:tcPr vert="vert270" anchor="ctr"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 smtClean="0"/>
                        <a:t>Small steps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043862"/>
                  </a:ext>
                </a:extLst>
              </a:tr>
              <a:tr h="1581844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Steps: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endParaRPr lang="en-GB" sz="800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800" baseline="0" dirty="0" smtClean="0">
                          <a:solidFill>
                            <a:srgbClr val="FF0000"/>
                          </a:solidFill>
                        </a:rPr>
                        <a:t>Count money – pence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800" baseline="0" dirty="0" smtClean="0">
                          <a:solidFill>
                            <a:srgbClr val="FF0000"/>
                          </a:solidFill>
                        </a:rPr>
                        <a:t>Count money – pounds (notes and coins)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800" baseline="0" dirty="0" smtClean="0">
                          <a:solidFill>
                            <a:srgbClr val="FF0000"/>
                          </a:solidFill>
                        </a:rPr>
                        <a:t>Count money – pounds and pence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800" baseline="0" dirty="0" smtClean="0">
                          <a:solidFill>
                            <a:srgbClr val="FF0000"/>
                          </a:solidFill>
                        </a:rPr>
                        <a:t>Choose notes and coins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800" baseline="0" dirty="0" smtClean="0">
                          <a:solidFill>
                            <a:srgbClr val="FF0000"/>
                          </a:solidFill>
                        </a:rPr>
                        <a:t>Make the same amount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800" baseline="0" dirty="0" smtClean="0">
                          <a:solidFill>
                            <a:srgbClr val="FF0000"/>
                          </a:solidFill>
                        </a:rPr>
                        <a:t>Compare amounts of money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800" baseline="0" dirty="0" smtClean="0">
                          <a:solidFill>
                            <a:srgbClr val="FF0000"/>
                          </a:solidFill>
                        </a:rPr>
                        <a:t>Calculate with money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800" baseline="0" dirty="0" smtClean="0">
                          <a:solidFill>
                            <a:srgbClr val="FF0000"/>
                          </a:solidFill>
                        </a:rPr>
                        <a:t>Make a pound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800" baseline="0" dirty="0" smtClean="0">
                          <a:solidFill>
                            <a:srgbClr val="FF0000"/>
                          </a:solidFill>
                        </a:rPr>
                        <a:t>Find change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800" baseline="0" dirty="0" smtClean="0">
                          <a:solidFill>
                            <a:srgbClr val="FF0000"/>
                          </a:solidFill>
                        </a:rPr>
                        <a:t>Two-step problems</a:t>
                      </a:r>
                      <a:endParaRPr lang="en-GB" sz="8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228600" indent="-228600">
                        <a:buAutoNum type="arabicParenR"/>
                      </a:pPr>
                      <a:endParaRPr lang="en-GB" sz="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Steps: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dirty="0" smtClean="0">
                          <a:solidFill>
                            <a:srgbClr val="00B050"/>
                          </a:solidFill>
                        </a:rPr>
                        <a:t>Recognise equal groups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dirty="0" smtClean="0">
                          <a:solidFill>
                            <a:srgbClr val="00B050"/>
                          </a:solidFill>
                        </a:rPr>
                        <a:t>Make equal</a:t>
                      </a: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 groups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Add equal groups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Introduce the multiplication symbol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Multiplication sentences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Use arrays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Make equal groups - grouping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Make equal groups - sharing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2 times-table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Divide by 2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Doubling and halving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Odd and even numbers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10 times-table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Divide by 10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5 times-table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Divide by 5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5 and 10 times-tables</a:t>
                      </a:r>
                      <a:endParaRPr lang="en-GB" sz="105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Steps: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Measure in</a:t>
                      </a: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 cm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Measure in m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Compare lengths and heights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Order lengths and heights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Four operations with lengths and heights</a:t>
                      </a:r>
                      <a:endParaRPr lang="en-GB" sz="1050" dirty="0" smtClean="0">
                        <a:solidFill>
                          <a:srgbClr val="00B05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Steps: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Compare mass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Measure in grams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Measure in kilograms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Four operations with mass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dirty="0" smtClean="0">
                          <a:solidFill>
                            <a:srgbClr val="00B050"/>
                          </a:solidFill>
                        </a:rPr>
                        <a:t>Compare volume and capacity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dirty="0" smtClean="0">
                          <a:solidFill>
                            <a:srgbClr val="00B050"/>
                          </a:solidFill>
                        </a:rPr>
                        <a:t>Measure in millimetres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dirty="0" smtClean="0">
                          <a:solidFill>
                            <a:srgbClr val="00B050"/>
                          </a:solidFill>
                        </a:rPr>
                        <a:t>Measure in litres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dirty="0" smtClean="0">
                          <a:solidFill>
                            <a:srgbClr val="00B050"/>
                          </a:solidFill>
                        </a:rPr>
                        <a:t>Four</a:t>
                      </a: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 operations with volume and capacity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Temperature</a:t>
                      </a:r>
                      <a:endParaRPr lang="en-GB" sz="1050" dirty="0" smtClean="0">
                        <a:solidFill>
                          <a:srgbClr val="00B05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68905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7095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256815"/>
              </p:ext>
            </p:extLst>
          </p:nvPr>
        </p:nvGraphicFramePr>
        <p:xfrm>
          <a:off x="224401" y="630710"/>
          <a:ext cx="12272403" cy="6276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169">
                  <a:extLst>
                    <a:ext uri="{9D8B030D-6E8A-4147-A177-3AD203B41FA5}">
                      <a16:colId xmlns:a16="http://schemas.microsoft.com/office/drawing/2014/main" val="2064259511"/>
                    </a:ext>
                  </a:extLst>
                </a:gridCol>
                <a:gridCol w="3332788">
                  <a:extLst>
                    <a:ext uri="{9D8B030D-6E8A-4147-A177-3AD203B41FA5}">
                      <a16:colId xmlns:a16="http://schemas.microsoft.com/office/drawing/2014/main" val="1925837064"/>
                    </a:ext>
                  </a:extLst>
                </a:gridCol>
                <a:gridCol w="2826327">
                  <a:extLst>
                    <a:ext uri="{9D8B030D-6E8A-4147-A177-3AD203B41FA5}">
                      <a16:colId xmlns:a16="http://schemas.microsoft.com/office/drawing/2014/main" val="3975311496"/>
                    </a:ext>
                  </a:extLst>
                </a:gridCol>
                <a:gridCol w="1895302">
                  <a:extLst>
                    <a:ext uri="{9D8B030D-6E8A-4147-A177-3AD203B41FA5}">
                      <a16:colId xmlns:a16="http://schemas.microsoft.com/office/drawing/2014/main" val="1364314251"/>
                    </a:ext>
                  </a:extLst>
                </a:gridCol>
                <a:gridCol w="1706416">
                  <a:extLst>
                    <a:ext uri="{9D8B030D-6E8A-4147-A177-3AD203B41FA5}">
                      <a16:colId xmlns:a16="http://schemas.microsoft.com/office/drawing/2014/main" val="3131416314"/>
                    </a:ext>
                  </a:extLst>
                </a:gridCol>
                <a:gridCol w="139010">
                  <a:extLst>
                    <a:ext uri="{9D8B030D-6E8A-4147-A177-3AD203B41FA5}">
                      <a16:colId xmlns:a16="http://schemas.microsoft.com/office/drawing/2014/main" val="529406351"/>
                    </a:ext>
                  </a:extLst>
                </a:gridCol>
                <a:gridCol w="1906391">
                  <a:extLst>
                    <a:ext uri="{9D8B030D-6E8A-4147-A177-3AD203B41FA5}">
                      <a16:colId xmlns:a16="http://schemas.microsoft.com/office/drawing/2014/main" val="2691491949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Number and</a:t>
                      </a:r>
                      <a:r>
                        <a:rPr lang="en-GB" sz="1600" baseline="0" dirty="0" smtClean="0"/>
                        <a:t> Calculating </a:t>
                      </a:r>
                    </a:p>
                    <a:p>
                      <a:pPr algn="ctr"/>
                      <a:r>
                        <a:rPr lang="en-GB" sz="1600" baseline="0" dirty="0" smtClean="0"/>
                        <a:t>(Significance, Structure, Cause and Effect)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Measurement</a:t>
                      </a:r>
                      <a:r>
                        <a:rPr lang="en-GB" sz="1600" baseline="0" dirty="0" smtClean="0"/>
                        <a:t> </a:t>
                      </a:r>
                    </a:p>
                    <a:p>
                      <a:pPr algn="ctr"/>
                      <a:r>
                        <a:rPr lang="en-GB" sz="1600" baseline="0" dirty="0" smtClean="0"/>
                        <a:t>(Structures)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Statistics</a:t>
                      </a:r>
                    </a:p>
                    <a:p>
                      <a:pPr algn="ctr"/>
                      <a:r>
                        <a:rPr lang="en-GB" sz="1600" dirty="0" smtClean="0"/>
                        <a:t>(Appreciation)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Position and Direction</a:t>
                      </a:r>
                    </a:p>
                    <a:p>
                      <a:pPr algn="ctr"/>
                      <a:r>
                        <a:rPr lang="en-GB" sz="1600" dirty="0" smtClean="0"/>
                        <a:t>(Cause and Effect)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Calculating </a:t>
                      </a:r>
                    </a:p>
                    <a:p>
                      <a:pPr algn="ctr"/>
                      <a:r>
                        <a:rPr lang="en-GB" sz="1600" dirty="0" smtClean="0"/>
                        <a:t>(Cause </a:t>
                      </a:r>
                      <a:r>
                        <a:rPr lang="en-GB" sz="1600" smtClean="0"/>
                        <a:t>and Effect)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421388"/>
                  </a:ext>
                </a:extLst>
              </a:tr>
              <a:tr h="390822">
                <a:tc rowSpan="4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Block 3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Fractions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Time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Statistics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Position and direction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Addition and</a:t>
                      </a:r>
                      <a:r>
                        <a:rPr lang="en-GB" sz="1600" baseline="0" dirty="0" smtClean="0"/>
                        <a:t> Subtraction 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128960"/>
                  </a:ext>
                </a:extLst>
              </a:tr>
              <a:tr h="1660994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Recognise, find, name and write fractions</a:t>
                      </a:r>
                      <a:r>
                        <a:rPr lang="en-GB" sz="1050" baseline="0" dirty="0" smtClean="0"/>
                        <a:t> half third quarter two quarters three quarters </a:t>
                      </a:r>
                      <a:r>
                        <a:rPr lang="en-GB" sz="1050" dirty="0" smtClean="0"/>
                        <a:t>and of a length, shape, set of objects or quantity. </a:t>
                      </a:r>
                    </a:p>
                    <a:p>
                      <a:r>
                        <a:rPr lang="en-GB" sz="1050" dirty="0" smtClean="0"/>
                        <a:t>Write simple fractions for example, one half  of 6 = 3 and recognise the equivalence of and two</a:t>
                      </a:r>
                      <a:r>
                        <a:rPr lang="en-GB" sz="1050" baseline="0" dirty="0" smtClean="0"/>
                        <a:t> quarters and one half.</a:t>
                      </a:r>
                      <a:endParaRPr lang="en-GB" sz="1050" dirty="0" smtClean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Tell and write the time to five minutes, including quarter past/to the hour and draw the hands on a clock face to show these times. </a:t>
                      </a:r>
                    </a:p>
                    <a:p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Know the number of minutes in an hour and the number of hours in a day. </a:t>
                      </a:r>
                    </a:p>
                    <a:p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Compare and sequence intervals of time</a:t>
                      </a:r>
                      <a:endParaRPr lang="en-GB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Interpret and construct simple pictograms, tally charts, block diagrams and simple tables. </a:t>
                      </a:r>
                    </a:p>
                    <a:p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Ask and answer simple questions by counting the number of objects in each category and sorting the categories by quantity. Ask and answer questions about totalling and comparing categorical data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 mathematical vocabulary to describe position, direction and movement including movement in a straight line and distinguishing between rotation as a turn and in terms of right angles for quarter, half and three-quarter turns (clockwise and anti-clockwise). </a:t>
                      </a:r>
                    </a:p>
                    <a:p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Order and arrange combinations of mathematical objects in patterns and sequences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5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Recognise and use the inverse relationship between addition and subtraction and use this to check calculations and solve missing number problems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3040738"/>
                  </a:ext>
                </a:extLst>
              </a:tr>
              <a:tr h="498070">
                <a:tc v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</a:rPr>
                        <a:t>Learning questions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50" baseline="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8997184"/>
                  </a:ext>
                </a:extLst>
              </a:tr>
              <a:tr h="1660994">
                <a:tc v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What can I explore when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working with equal and unequal parts?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How can I find a fraction of a quantity?</a:t>
                      </a:r>
                      <a:endParaRPr lang="en-GB" sz="11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How can I tell and write the time 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up to 5 minute intervals?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What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can I explore about statistics and other representations of data?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What can I explore about position, direction and movement?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What can I explore about addition and subtraction?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17786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681901"/>
              </p:ext>
            </p:extLst>
          </p:nvPr>
        </p:nvGraphicFramePr>
        <p:xfrm>
          <a:off x="224402" y="6115306"/>
          <a:ext cx="12272403" cy="3416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310">
                  <a:extLst>
                    <a:ext uri="{9D8B030D-6E8A-4147-A177-3AD203B41FA5}">
                      <a16:colId xmlns:a16="http://schemas.microsoft.com/office/drawing/2014/main" val="4038470881"/>
                    </a:ext>
                  </a:extLst>
                </a:gridCol>
                <a:gridCol w="3335397">
                  <a:extLst>
                    <a:ext uri="{9D8B030D-6E8A-4147-A177-3AD203B41FA5}">
                      <a16:colId xmlns:a16="http://schemas.microsoft.com/office/drawing/2014/main" val="3348315654"/>
                    </a:ext>
                  </a:extLst>
                </a:gridCol>
                <a:gridCol w="2892829">
                  <a:extLst>
                    <a:ext uri="{9D8B030D-6E8A-4147-A177-3AD203B41FA5}">
                      <a16:colId xmlns:a16="http://schemas.microsoft.com/office/drawing/2014/main" val="222554788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118348093"/>
                    </a:ext>
                  </a:extLst>
                </a:gridCol>
                <a:gridCol w="1712422">
                  <a:extLst>
                    <a:ext uri="{9D8B030D-6E8A-4147-A177-3AD203B41FA5}">
                      <a16:colId xmlns:a16="http://schemas.microsoft.com/office/drawing/2014/main" val="1963380208"/>
                    </a:ext>
                  </a:extLst>
                </a:gridCol>
                <a:gridCol w="2072645">
                  <a:extLst>
                    <a:ext uri="{9D8B030D-6E8A-4147-A177-3AD203B41FA5}">
                      <a16:colId xmlns:a16="http://schemas.microsoft.com/office/drawing/2014/main" val="2144612775"/>
                    </a:ext>
                  </a:extLst>
                </a:gridCol>
              </a:tblGrid>
              <a:tr h="390822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 3</a:t>
                      </a:r>
                      <a:endParaRPr lang="en-GB" dirty="0"/>
                    </a:p>
                  </a:txBody>
                  <a:tcPr vert="vert270"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Small steps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73002"/>
                  </a:ext>
                </a:extLst>
              </a:tr>
              <a:tr h="1660994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Introduction to parts and whole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Equal and unequal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parts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Recognise a half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Find a half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Recognise a quarter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Find a quarter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Recognise a third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Find a third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Find the whole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Unit fractions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Non-unit fractions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Recognise equivalents of a half and two quarters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Recognise three quarters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Find three quarters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Count fractions up to a whole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O’clock and half past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Quarter past and quarter to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Tell the time past the hour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Tell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the time to the hour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Tell the time to 5 minutes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Minutes in an hour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Hours in a day</a:t>
                      </a:r>
                      <a:endParaRPr lang="en-GB" sz="11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Make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tally charts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Tables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Block diagrams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Draw pictograms (1-1)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Interpret pictograms (1-1)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Draw pictograms (2,5 and 10)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Interpret pictograms (2,5 and 10)</a:t>
                      </a:r>
                      <a:endParaRPr lang="en-GB" sz="11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baseline="0" dirty="0" smtClean="0"/>
                    </a:p>
                    <a:p>
                      <a:pPr algn="l"/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Language of position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Describe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movement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Describe turns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Describe movement and turns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Shape patterns with turns</a:t>
                      </a:r>
                      <a:endParaRPr lang="en-GB" sz="11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Mixed addition and subtraction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Compare number sentences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Missing number problems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7940636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901661"/>
              </p:ext>
            </p:extLst>
          </p:nvPr>
        </p:nvGraphicFramePr>
        <p:xfrm>
          <a:off x="224401" y="155222"/>
          <a:ext cx="12272402" cy="475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310">
                  <a:extLst>
                    <a:ext uri="{9D8B030D-6E8A-4147-A177-3AD203B41FA5}">
                      <a16:colId xmlns:a16="http://schemas.microsoft.com/office/drawing/2014/main" val="1820896745"/>
                    </a:ext>
                  </a:extLst>
                </a:gridCol>
                <a:gridCol w="1240653">
                  <a:extLst>
                    <a:ext uri="{9D8B030D-6E8A-4147-A177-3AD203B41FA5}">
                      <a16:colId xmlns:a16="http://schemas.microsoft.com/office/drawing/2014/main" val="1480569613"/>
                    </a:ext>
                  </a:extLst>
                </a:gridCol>
                <a:gridCol w="1161129">
                  <a:extLst>
                    <a:ext uri="{9D8B030D-6E8A-4147-A177-3AD203B41FA5}">
                      <a16:colId xmlns:a16="http://schemas.microsoft.com/office/drawing/2014/main" val="734640558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3360641151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539344744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538043368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3939811083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519790136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1037692852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2568143473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1806017833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878371832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915980688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0640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66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2189</TotalTime>
  <Words>1742</Words>
  <Application>Microsoft Office PowerPoint</Application>
  <PresentationFormat>A3 Paper (297x420 mm)</PresentationFormat>
  <Paragraphs>271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Gatley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ccoleman</dc:creator>
  <cp:lastModifiedBy>espivey</cp:lastModifiedBy>
  <cp:revision>87</cp:revision>
  <dcterms:created xsi:type="dcterms:W3CDTF">2025-09-15T14:19:39Z</dcterms:created>
  <dcterms:modified xsi:type="dcterms:W3CDTF">2026-04-29T06:49:34Z</dcterms:modified>
</cp:coreProperties>
</file>