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6" r:id="rId4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C3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3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79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64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07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07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83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15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65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91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37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72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82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0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86354" y="1434480"/>
            <a:ext cx="8519746" cy="462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Year 3 </a:t>
            </a:r>
            <a:r>
              <a:rPr lang="en-GB" dirty="0"/>
              <a:t>Maths Sequencing Grid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963514"/>
              </p:ext>
            </p:extLst>
          </p:nvPr>
        </p:nvGraphicFramePr>
        <p:xfrm>
          <a:off x="166327" y="627888"/>
          <a:ext cx="12421910" cy="4739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3865534508"/>
                    </a:ext>
                  </a:extLst>
                </a:gridCol>
                <a:gridCol w="3386574">
                  <a:extLst>
                    <a:ext uri="{9D8B030D-6E8A-4147-A177-3AD203B41FA5}">
                      <a16:colId xmlns:a16="http://schemas.microsoft.com/office/drawing/2014/main" val="4165048013"/>
                    </a:ext>
                  </a:extLst>
                </a:gridCol>
                <a:gridCol w="4777658">
                  <a:extLst>
                    <a:ext uri="{9D8B030D-6E8A-4147-A177-3AD203B41FA5}">
                      <a16:colId xmlns:a16="http://schemas.microsoft.com/office/drawing/2014/main" val="3478056596"/>
                    </a:ext>
                  </a:extLst>
                </a:gridCol>
                <a:gridCol w="3822126">
                  <a:extLst>
                    <a:ext uri="{9D8B030D-6E8A-4147-A177-3AD203B41FA5}">
                      <a16:colId xmlns:a16="http://schemas.microsoft.com/office/drawing/2014/main" val="2420137380"/>
                    </a:ext>
                  </a:extLst>
                </a:gridCol>
              </a:tblGrid>
              <a:tr h="464067">
                <a:tc rowSpan="5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>
                          <a:solidFill>
                            <a:schemeClr val="bg1"/>
                          </a:solidFill>
                        </a:rPr>
                        <a:t>Number (Significance and</a:t>
                      </a:r>
                      <a:r>
                        <a:rPr lang="en-GB" sz="1800" baseline="0" dirty="0" smtClean="0">
                          <a:solidFill>
                            <a:schemeClr val="bg1"/>
                          </a:solidFill>
                        </a:rPr>
                        <a:t> structures)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128016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GB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Calculating (Cause and effect)</a:t>
                      </a:r>
                      <a:endParaRPr lang="en-GB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>
                          <a:solidFill>
                            <a:schemeClr val="bg1"/>
                          </a:solidFill>
                        </a:rPr>
                        <a:t>Calculating (Cause and effect)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DC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931085"/>
                  </a:ext>
                </a:extLst>
              </a:tr>
              <a:tr h="4640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Place value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 and subtraction</a:t>
                      </a:r>
                      <a:endParaRPr lang="en-GB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Multiplication and division</a:t>
                      </a:r>
                      <a:endParaRPr lang="en-GB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1135105"/>
                  </a:ext>
                </a:extLst>
              </a:tr>
              <a:tr h="143612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Identify,</a:t>
                      </a:r>
                      <a:r>
                        <a:rPr lang="en-GB" sz="1050" baseline="0" dirty="0" smtClean="0"/>
                        <a:t> represent and estimate numbers using different representations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 smtClean="0"/>
                        <a:t>Recognise the place value of each digit in a three-digit number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 smtClean="0"/>
                        <a:t>Compare and order numbers up to 1000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 smtClean="0"/>
                        <a:t>Read and write numbers up to 1000 in numerals and words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Solve number problems and practical problems involving these ideas.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 and subtract numbers mentally, including: a three-digit</a:t>
                      </a:r>
                    </a:p>
                    <a:p>
                      <a:pPr algn="l"/>
                      <a:r>
                        <a:rPr lang="en-GB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number and ones; a three-digit number and tens; a three digit</a:t>
                      </a:r>
                    </a:p>
                    <a:p>
                      <a:pPr algn="l"/>
                      <a:r>
                        <a:rPr lang="en-GB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number and hundreds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 numbers with up to three digits, using formal written methods of columnar addition and subtraction</a:t>
                      </a:r>
                    </a:p>
                    <a:p>
                      <a:pPr marL="171450" marR="0" lvl="0" indent="-17145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Subtract numbers with up to three digits, using formal written methods of columnar addition and subtraction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Solve problems, including missing number problems, using number facts, place value, and more complex addition and</a:t>
                      </a:r>
                    </a:p>
                    <a:p>
                      <a:r>
                        <a:rPr lang="en-GB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subtraction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Estimate the answer to a calculation and use inverse operations to check answers.</a:t>
                      </a:r>
                      <a:endParaRPr lang="en-GB" sz="1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Count from 0 in multiples of 4, 8, 50 and 100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Recall and use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 multiplication facts for the 3,4 and 8 times tables</a:t>
                      </a:r>
                    </a:p>
                    <a:p>
                      <a:pPr marL="171450" marR="0" lvl="0" indent="-17145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Recall and use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 division facts for the 3,4 and 8 times tables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Write and calculate mathematical statements for multiplication and division using times tables they already know, including for two-digit numbers </a:t>
                      </a:r>
                      <a:r>
                        <a:rPr lang="en-GB" sz="1100" baseline="0" dirty="0" smtClean="0"/>
                        <a:t>times one-digit numbers, using mental and progressing to formal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317003"/>
                  </a:ext>
                </a:extLst>
              </a:tr>
              <a:tr h="430892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 gridSpan="3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349242"/>
                  </a:ext>
                </a:extLst>
              </a:tr>
              <a:tr h="1436122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dirty="0" smtClean="0">
                          <a:solidFill>
                            <a:srgbClr val="FF0000"/>
                          </a:solidFill>
                        </a:rPr>
                        <a:t>How can we represent numbers up to 1000 in different ways?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 smtClean="0"/>
                    </a:p>
                    <a:p>
                      <a:r>
                        <a:rPr lang="en-GB" sz="1100" b="0" dirty="0" smtClean="0">
                          <a:solidFill>
                            <a:srgbClr val="00B050"/>
                          </a:solidFill>
                        </a:rPr>
                        <a:t>How can we find 1, 10, or 100 more or less than a given number?</a:t>
                      </a:r>
                    </a:p>
                    <a:p>
                      <a:r>
                        <a:rPr lang="en-GB" sz="1100" b="0" dirty="0" smtClean="0"/>
                        <a:t/>
                      </a:r>
                      <a:br>
                        <a:rPr lang="en-GB" sz="1100" b="0" dirty="0" smtClean="0"/>
                      </a:br>
                      <a:r>
                        <a:rPr lang="en-GB" sz="1100" b="0" dirty="0" smtClean="0"/>
                        <a:t>How can we compare and order numbers up to 1000?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can I explore when mentally adding and subtracting numbers with up to three-digits, from a three-digit number?</a:t>
                      </a:r>
                    </a:p>
                    <a:p>
                      <a:pPr marL="171450" marR="0" lvl="0" indent="-171450" algn="l" defTabSz="12801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can I use a formal written method to help me find the sum of two or more addends?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can I subtract numbers with up to 3-digits</a:t>
                      </a:r>
                      <a:r>
                        <a:rPr lang="en-GB" sz="1000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using a formal written method?</a:t>
                      </a:r>
                      <a:endParaRPr lang="en-GB" sz="1000" b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000" b="0" dirty="0" smtClean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1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What can I explore about the 3, 4 and 8 times table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1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How can I use known</a:t>
                      </a: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multiplication facts to help me to divide?</a:t>
                      </a:r>
                      <a:endParaRPr lang="en-GB" sz="1100" dirty="0" smtClean="0">
                        <a:solidFill>
                          <a:srgbClr val="00B050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10"/>
                        </a:spcAft>
                        <a:buFont typeface="Arial" panose="020B0604020202020204" pitchFamily="34" charset="0"/>
                        <a:buNone/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7035926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348348"/>
              </p:ext>
            </p:extLst>
          </p:nvPr>
        </p:nvGraphicFramePr>
        <p:xfrm>
          <a:off x="166328" y="152400"/>
          <a:ext cx="12421914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1255767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1175275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941277"/>
              </p:ext>
            </p:extLst>
          </p:nvPr>
        </p:nvGraphicFramePr>
        <p:xfrm>
          <a:off x="166327" y="5148957"/>
          <a:ext cx="12421910" cy="3598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3386574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4777658">
                  <a:extLst>
                    <a:ext uri="{9D8B030D-6E8A-4147-A177-3AD203B41FA5}">
                      <a16:colId xmlns:a16="http://schemas.microsoft.com/office/drawing/2014/main" val="3616664088"/>
                    </a:ext>
                  </a:extLst>
                </a:gridCol>
                <a:gridCol w="3822126">
                  <a:extLst>
                    <a:ext uri="{9D8B030D-6E8A-4147-A177-3AD203B41FA5}">
                      <a16:colId xmlns:a16="http://schemas.microsoft.com/office/drawing/2014/main" val="3002720208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</a:t>
                      </a:r>
                      <a:r>
                        <a:rPr lang="en-GB" baseline="0" dirty="0" smtClean="0"/>
                        <a:t>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437627"/>
                  </a:ext>
                </a:extLst>
              </a:tr>
              <a:tr h="1826944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</a:t>
                      </a:r>
                      <a:r>
                        <a:rPr lang="en-GB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 </a:t>
                      </a:r>
                      <a:endParaRPr lang="en-GB" sz="1100" b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Represent numbers  up to 1000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Find 1, 10, 100 more or less than a given number, including on a number line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1100" baseline="0" dirty="0" smtClean="0"/>
                        <a:t>Compare numbers to 1000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1100" baseline="0" dirty="0" smtClean="0"/>
                        <a:t>Order numbers</a:t>
                      </a:r>
                    </a:p>
                    <a:p>
                      <a:pPr algn="l"/>
                      <a:endParaRPr lang="en-GB" sz="1100" dirty="0" smtClean="0"/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1" dirty="0" smtClean="0"/>
                        <a:t>Small</a:t>
                      </a:r>
                      <a:r>
                        <a:rPr lang="en-GB" sz="1050" b="1" baseline="0" dirty="0" smtClean="0"/>
                        <a:t> Steps: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100s using mental calculation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2 digit and 3-digit numbers by one digit number – not crossing 10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2 digit and 3-digit numbers by one digit number – not crossing 100.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2 digit and 3 digit numbers by one digit number- crossing 10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2 digit and 3 digit numbers by one digit number- crossing 100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2 digit and 3-digit numbers by 2 digit numbers – not crossing 10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2 digit and 3-digit numbers by 2 digit numbers – not crossing 100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2 digit and 3 digit numbers by 2 digit numbers- crossing 10.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2 digit and 3 digit numbers by 2 digit numbers- crossing 100.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two 3 digit numbers- not crossing 10 or 100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two 3 digit numbers- crossing 10 or 100.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228600" indent="-228600" algn="l">
                        <a:buAutoNum type="arabicParenR"/>
                      </a:pPr>
                      <a:r>
                        <a:rPr lang="en-GB" sz="900" b="0" dirty="0" smtClean="0">
                          <a:solidFill>
                            <a:srgbClr val="FF0000"/>
                          </a:solidFill>
                        </a:rPr>
                        <a:t>Seeing multiplication as</a:t>
                      </a:r>
                      <a:r>
                        <a:rPr lang="en-GB" sz="900" b="0" baseline="0" dirty="0" smtClean="0">
                          <a:solidFill>
                            <a:srgbClr val="FF0000"/>
                          </a:solidFill>
                        </a:rPr>
                        <a:t> repeated addition: using arrays to support (using times tables from y2) 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900" b="0" baseline="0" dirty="0" smtClean="0">
                          <a:solidFill>
                            <a:srgbClr val="FF0000"/>
                          </a:solidFill>
                        </a:rPr>
                        <a:t>Multiplying by 3, applying knowledge of equal groups</a:t>
                      </a:r>
                    </a:p>
                    <a:p>
                      <a:pPr marL="228600" marR="0" lvl="0" indent="-22860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900" b="0" baseline="0" dirty="0" smtClean="0">
                          <a:solidFill>
                            <a:srgbClr val="FF0000"/>
                          </a:solidFill>
                        </a:rPr>
                        <a:t>Multiplying by 4, recognising that it is doubling and then doubling again</a:t>
                      </a:r>
                    </a:p>
                    <a:p>
                      <a:pPr marL="228600" marR="0" lvl="0" indent="-22860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900" b="0" baseline="0" dirty="0" smtClean="0">
                          <a:solidFill>
                            <a:srgbClr val="00B050"/>
                          </a:solidFill>
                        </a:rPr>
                        <a:t>Dividing by 3, consolidating knowledge of sharing and grouping</a:t>
                      </a:r>
                      <a:endParaRPr lang="en-GB" sz="900" b="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900" b="0" baseline="0" dirty="0" smtClean="0">
                          <a:solidFill>
                            <a:srgbClr val="00B050"/>
                          </a:solidFill>
                        </a:rPr>
                        <a:t>Dividing by 4, recognising it is the same as halving and halving again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900" b="0" baseline="0" dirty="0" smtClean="0">
                          <a:solidFill>
                            <a:srgbClr val="00B050"/>
                          </a:solidFill>
                        </a:rPr>
                        <a:t>Multiplying and dividing by 8, recognising inverse relationship and relationship to 8 times table being double 4, which is double 2</a:t>
                      </a:r>
                      <a:endParaRPr lang="en-GB" sz="11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955838"/>
                  </a:ext>
                </a:extLst>
              </a:tr>
              <a:tr h="1295630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 vMerge="1">
                  <a:txBody>
                    <a:bodyPr/>
                    <a:lstStyle/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1" dirty="0" smtClean="0"/>
                        <a:t>Small</a:t>
                      </a:r>
                      <a:r>
                        <a:rPr lang="en-GB" sz="1050" b="1" baseline="0" dirty="0" smtClean="0"/>
                        <a:t> Steps:</a:t>
                      </a:r>
                      <a:endParaRPr lang="en-GB" sz="1050" b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9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Subtract 1s, 10s and 100s using mental calculation without exchange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 startAt="2"/>
                        <a:tabLst/>
                        <a:defRPr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Subtract</a:t>
                      </a:r>
                      <a:r>
                        <a:rPr lang="en-GB" sz="900" baseline="0" dirty="0" smtClean="0">
                          <a:solidFill>
                            <a:schemeClr val="tx1"/>
                          </a:solidFill>
                        </a:rPr>
                        <a:t> 1s across a ten and 10s across 100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 startAt="2"/>
                        <a:tabLst/>
                        <a:defRPr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Subtract</a:t>
                      </a:r>
                      <a:r>
                        <a:rPr lang="en-GB" sz="900" baseline="0" dirty="0" smtClean="0">
                          <a:solidFill>
                            <a:schemeClr val="tx1"/>
                          </a:solidFill>
                        </a:rPr>
                        <a:t> two numbers (no exchange)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 startAt="2"/>
                        <a:tabLst/>
                        <a:defRPr/>
                      </a:pPr>
                      <a:r>
                        <a:rPr lang="en-GB" sz="900" baseline="0" dirty="0" smtClean="0">
                          <a:solidFill>
                            <a:schemeClr val="tx1"/>
                          </a:solidFill>
                        </a:rPr>
                        <a:t>Subtract three numbers (no exchange)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 startAt="2"/>
                        <a:tabLst/>
                        <a:defRPr/>
                      </a:pPr>
                      <a:r>
                        <a:rPr lang="en-GB" sz="900" baseline="0" dirty="0" smtClean="0">
                          <a:solidFill>
                            <a:schemeClr val="tx1"/>
                          </a:solidFill>
                        </a:rPr>
                        <a:t>Subtract two numbers across a ten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 startAt="2"/>
                        <a:tabLst/>
                        <a:defRPr/>
                      </a:pPr>
                      <a:r>
                        <a:rPr lang="en-GB" sz="900" baseline="0" dirty="0" smtClean="0">
                          <a:solidFill>
                            <a:schemeClr val="tx1"/>
                          </a:solidFill>
                        </a:rPr>
                        <a:t>Subtract two numbers across a hundred</a:t>
                      </a:r>
                      <a:endParaRPr lang="en-GB" sz="9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 startAt="2"/>
                        <a:tabLst/>
                        <a:defRPr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Add 2 and 3 digit numbers</a:t>
                      </a:r>
                      <a:endParaRPr lang="en-GB" sz="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122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1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323382"/>
              </p:ext>
            </p:extLst>
          </p:nvPr>
        </p:nvGraphicFramePr>
        <p:xfrm>
          <a:off x="176706" y="5022616"/>
          <a:ext cx="12426770" cy="2030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1891877685"/>
                    </a:ext>
                  </a:extLst>
                </a:gridCol>
                <a:gridCol w="3387899">
                  <a:extLst>
                    <a:ext uri="{9D8B030D-6E8A-4147-A177-3AD203B41FA5}">
                      <a16:colId xmlns:a16="http://schemas.microsoft.com/office/drawing/2014/main" val="1537735419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3892743979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2038089545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1160429851"/>
                    </a:ext>
                  </a:extLst>
                </a:gridCol>
              </a:tblGrid>
              <a:tr h="437456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2</a:t>
                      </a:r>
                      <a:endParaRPr lang="en-GB" dirty="0"/>
                    </a:p>
                  </a:txBody>
                  <a:tcPr vert="vert270" anchor="ctr"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 smtClean="0"/>
                        <a:t>Small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043862"/>
                  </a:ext>
                </a:extLst>
              </a:tr>
              <a:tr h="158184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Consolidate 2, 4 and 8 times tables 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Comparing statements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Related calculations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Multiply 2 digits by 1 digit (1)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Multiply 2 digits by 1 digit (2)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Divide 2 digits by 1 digit (1)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Divide 2 digits by 1 digit (2)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Divide 2 digits by 1 digit (3)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Scaling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lang="en-GB" sz="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AutoNum type="arabicParenR"/>
                      </a:pPr>
                      <a:endParaRPr lang="en-GB" sz="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Measure length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Measure length (m)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Equivalent length m &amp; cm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Equivalent lengths – mm &amp; cm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Compare lengths 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Add lengths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Subtract lengths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Measure perimeter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Calculate perimeter 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Understand the denominators of unit fractions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Compare and order unit fractions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Understand the numerators of non-unit fractions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Understand the whole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Compare and order non-unit fractions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Fractions and scales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Non-unit fractions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Equivalent fractions on a number line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Equivalent fractions as bar models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Compare mass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Measure mass in grams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Measure mass in kg and grams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Compare mass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Add and subtract mass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Compare volume 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Measure capacity (1)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Measure capacity (2)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Compare capacity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Add and subtract capacity 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Temperature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89053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589294"/>
              </p:ext>
            </p:extLst>
          </p:nvPr>
        </p:nvGraphicFramePr>
        <p:xfrm>
          <a:off x="176710" y="640380"/>
          <a:ext cx="12426770" cy="4459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1609926706"/>
                    </a:ext>
                  </a:extLst>
                </a:gridCol>
                <a:gridCol w="3387899">
                  <a:extLst>
                    <a:ext uri="{9D8B030D-6E8A-4147-A177-3AD203B41FA5}">
                      <a16:colId xmlns:a16="http://schemas.microsoft.com/office/drawing/2014/main" val="3783984814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2630434731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1086401058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3131260949"/>
                    </a:ext>
                  </a:extLst>
                </a:gridCol>
              </a:tblGrid>
              <a:tr h="623745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Calculating (Cause</a:t>
                      </a:r>
                      <a:r>
                        <a:rPr lang="en-GB" sz="2000" baseline="0" dirty="0" smtClean="0"/>
                        <a:t> and effect)</a:t>
                      </a:r>
                      <a:endParaRPr lang="en-GB" sz="2000" dirty="0" smtClean="0"/>
                    </a:p>
                  </a:txBody>
                  <a:tcPr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Measure (Structures)</a:t>
                      </a:r>
                      <a:endParaRPr lang="en-GB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 (Significance and structure)</a:t>
                      </a:r>
                      <a:endParaRPr lang="en-GB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Measure (Structures)</a:t>
                      </a:r>
                      <a:endParaRPr lang="en-GB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294693"/>
                  </a:ext>
                </a:extLst>
              </a:tr>
              <a:tr h="511911">
                <a:tc rowSpan="4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2</a:t>
                      </a:r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 smtClean="0"/>
                        <a:t>Multiplication</a:t>
                      </a:r>
                      <a:r>
                        <a:rPr lang="en-GB" sz="1700" baseline="0" dirty="0" smtClean="0"/>
                        <a:t> and Division </a:t>
                      </a:r>
                      <a:endParaRPr lang="en-GB" sz="1700" dirty="0" smtClean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Length</a:t>
                      </a:r>
                      <a:r>
                        <a:rPr lang="en-GB" sz="1800" baseline="0" dirty="0" smtClean="0"/>
                        <a:t> and Perimeter 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Fractions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Mass</a:t>
                      </a:r>
                      <a:r>
                        <a:rPr lang="en-GB" sz="1800" baseline="0" dirty="0" smtClean="0"/>
                        <a:t> and Capacity 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46517"/>
                  </a:ext>
                </a:extLst>
              </a:tr>
              <a:tr h="1671979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Recall and use multiplication and division facts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for the 3, 4 and 8 times tables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Write and calculate mathematical</a:t>
                      </a:r>
                    </a:p>
                    <a:p>
                      <a:r>
                        <a:rPr lang="en-GB" sz="11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     statements for multiplication and</a:t>
                      </a:r>
                    </a:p>
                    <a:p>
                      <a:r>
                        <a:rPr lang="en-GB" sz="11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     division using the multiplication</a:t>
                      </a:r>
                    </a:p>
                    <a:p>
                      <a:r>
                        <a:rPr lang="en-GB" sz="11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      tables they know, including for two-digit numbers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 problems, including missing number problems involving multiplication and division 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Measure, compare, add and</a:t>
                      </a:r>
                    </a:p>
                    <a:p>
                      <a:r>
                        <a:rPr lang="en-GB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subtract: lengths (m/cm/mm); mass</a:t>
                      </a:r>
                    </a:p>
                    <a:p>
                      <a:r>
                        <a:rPr lang="en-GB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(kg/g); volume/capacity (l/ml).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Measure the perimeter of simple 2D shapes.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Recognise and use fractions as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numbers: unit fractions and non-unit   fractions with small denominators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Write simple fractions and recognise equivalent fractions with small denominators</a:t>
                      </a:r>
                    </a:p>
                    <a:p>
                      <a:pPr marL="171450" marR="0" lvl="0" indent="-17145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 smtClean="0"/>
                        <a:t>Count up and down in tenths; recognise that tenths arise from dividing an object into 10 equal parts and in dividing one-digit numbers or quantities by 10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Measure, compare, add and</a:t>
                      </a:r>
                    </a:p>
                    <a:p>
                      <a:r>
                        <a:rPr lang="en-GB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Subtract mass (kg/g); volume/capacity (l/ml)</a:t>
                      </a: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625040"/>
                  </a:ext>
                </a:extLst>
              </a:tr>
              <a:tr h="4499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944179"/>
                  </a:ext>
                </a:extLst>
              </a:tr>
              <a:tr h="1124613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How can I multiply a</a:t>
                      </a:r>
                      <a:r>
                        <a:rPr lang="en-GB" sz="1200" baseline="0" dirty="0" smtClean="0">
                          <a:solidFill>
                            <a:srgbClr val="FF0000"/>
                          </a:solidFill>
                        </a:rPr>
                        <a:t> two-digit number by a one-digit number?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solidFill>
                            <a:srgbClr val="00B050"/>
                          </a:solidFill>
                        </a:rPr>
                        <a:t>How can I divide a two-digit number by a one-digit number?</a:t>
                      </a:r>
                      <a:endParaRPr lang="en-GB" sz="1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What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can I explore about measuring lengths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How can I measure the perimeter of simple 2D shapes?</a:t>
                      </a:r>
                      <a:endParaRPr lang="en-GB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What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can I explore about unit and non-unit fractions?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What can I explore about equivalent fractions?</a:t>
                      </a:r>
                      <a:endParaRPr lang="en-GB" sz="105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What can I explore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about mass?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What can I explore about capacity?</a:t>
                      </a:r>
                      <a:endParaRPr lang="en-GB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61955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471874"/>
              </p:ext>
            </p:extLst>
          </p:nvPr>
        </p:nvGraphicFramePr>
        <p:xfrm>
          <a:off x="176709" y="168532"/>
          <a:ext cx="12426767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1256259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1175735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09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196014"/>
              </p:ext>
            </p:extLst>
          </p:nvPr>
        </p:nvGraphicFramePr>
        <p:xfrm>
          <a:off x="224403" y="185866"/>
          <a:ext cx="12272402" cy="7117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310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1240653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1161129">
                  <a:extLst>
                    <a:ext uri="{9D8B030D-6E8A-4147-A177-3AD203B41FA5}">
                      <a16:colId xmlns:a16="http://schemas.microsoft.com/office/drawing/2014/main" val="1118081903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1706530085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616664088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2697505434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673715908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1618811971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4187686476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002720208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529406351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4222808969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2407406202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996750"/>
                  </a:ext>
                </a:extLst>
              </a:tr>
              <a:tr h="39082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Number (Significance and structures)</a:t>
                      </a:r>
                      <a:endParaRPr lang="en-GB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lang="en-GB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Measurement (Structures)</a:t>
                      </a:r>
                      <a:endParaRPr lang="en-GB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Measurement (Structures)</a:t>
                      </a:r>
                      <a:endParaRPr lang="en-GB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Geometry (Structures) </a:t>
                      </a:r>
                      <a:endParaRPr lang="en-GB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lang="en-GB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Statistics</a:t>
                      </a:r>
                    </a:p>
                    <a:p>
                      <a:pPr marL="0" algn="ctr" defTabSz="1280160" rtl="0" eaLnBrk="1" latinLnBrk="0" hangingPunct="1"/>
                      <a:r>
                        <a:rPr lang="en-GB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(Appreciation)</a:t>
                      </a:r>
                      <a:endParaRPr lang="en-GB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03278"/>
                  </a:ext>
                </a:extLst>
              </a:tr>
              <a:tr h="390822">
                <a:tc rowSpan="4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 3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Fractions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Money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Time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Shape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Statistics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128960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 smtClean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Add and subtract fractions with</a:t>
                      </a:r>
                      <a:r>
                        <a:rPr lang="en-GB" sz="1050" baseline="0" dirty="0" smtClean="0"/>
                        <a:t> the same denominator within </a:t>
                      </a:r>
                      <a:r>
                        <a:rPr lang="en-GB" sz="1050" baseline="0" smtClean="0"/>
                        <a:t>one whole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smtClean="0"/>
                        <a:t>Recognise </a:t>
                      </a:r>
                      <a:r>
                        <a:rPr lang="en-GB" sz="1050" dirty="0" smtClean="0"/>
                        <a:t>and use fractions as numbers: unit fractions and non-unit fractions with small denominators.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Recognise, find and write fractions of a discrete set of objects: unit fractions and non-unit fractions with small denominators.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Solve problems that involve all of the above.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Add and subtract amounts of money to give change, using both £ and p in practical contexts.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Tell and write the time from an analogue clock, including using Roman numerals from I to XII and 12-hour and 24-hour clocks. Estimate and read time with increasing accuracy to the nearest minute.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Record and compare time in terms of seconds, minutes and hours. Use vocabulary such as o’clock, a.m./p.m., morning, afternoon, noon and midnight.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Know the number of seconds in a minute and the number of days in each month, year and leap year.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Compare durations of events [for example to calculate the time taken by particular events or tasks]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Recognise angles as a property of shape or a description of a turn. Identify right angles, recognise that two right angles make a half-turn, three make three quarters of a turn and four a complete turn; identify whether angles are greater than or less than a right angle. Identify horizontal and vertical lines and pairs of perpendicular and parallel lines.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Draw 2-D shapes and make 3-D shapes using modelling materials. Recognise 3-D shapes in different orientations and describe them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 smtClean="0"/>
                        <a:t>Interpret and present data using bar charts, pictograms and tables.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 smtClean="0"/>
                        <a:t>Solve one-step and two-step questions [for example, ‘How many more?’ and ‘How many fewer?’] using information presented in scaled bar charts and pictograms and tables.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040738"/>
                  </a:ext>
                </a:extLst>
              </a:tr>
              <a:tr h="498070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1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8997184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What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can I explore when calculating fractions?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What can I explore about adding and subtracting amounts of money?</a:t>
                      </a:r>
                      <a:endParaRPr lang="en-GB" sz="105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How can I tell the time from an analogue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clock?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What can I explore about time durations?</a:t>
                      </a:r>
                      <a:endParaRPr lang="en-GB" sz="105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What can I explore about angles?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solidFill>
                            <a:srgbClr val="00B050"/>
                          </a:solidFill>
                        </a:rPr>
                        <a:t>How can I use</a:t>
                      </a: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 my knowledge of 2D shapes to explore 3D shapes?</a:t>
                      </a:r>
                      <a:endParaRPr lang="en-GB" sz="105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How can I interpret data using a variety of different representations?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17786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48970"/>
              </p:ext>
            </p:extLst>
          </p:nvPr>
        </p:nvGraphicFramePr>
        <p:xfrm>
          <a:off x="224402" y="6663100"/>
          <a:ext cx="12272403" cy="2532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310">
                  <a:extLst>
                    <a:ext uri="{9D8B030D-6E8A-4147-A177-3AD203B41FA5}">
                      <a16:colId xmlns:a16="http://schemas.microsoft.com/office/drawing/2014/main" val="4038470881"/>
                    </a:ext>
                  </a:extLst>
                </a:gridCol>
                <a:gridCol w="2401783">
                  <a:extLst>
                    <a:ext uri="{9D8B030D-6E8A-4147-A177-3AD203B41FA5}">
                      <a16:colId xmlns:a16="http://schemas.microsoft.com/office/drawing/2014/main" val="3348315654"/>
                    </a:ext>
                  </a:extLst>
                </a:gridCol>
                <a:gridCol w="1888062">
                  <a:extLst>
                    <a:ext uri="{9D8B030D-6E8A-4147-A177-3AD203B41FA5}">
                      <a16:colId xmlns:a16="http://schemas.microsoft.com/office/drawing/2014/main" val="2225547883"/>
                    </a:ext>
                  </a:extLst>
                </a:gridCol>
                <a:gridCol w="2832093">
                  <a:extLst>
                    <a:ext uri="{9D8B030D-6E8A-4147-A177-3AD203B41FA5}">
                      <a16:colId xmlns:a16="http://schemas.microsoft.com/office/drawing/2014/main" val="3118348093"/>
                    </a:ext>
                  </a:extLst>
                </a:gridCol>
                <a:gridCol w="1888062">
                  <a:extLst>
                    <a:ext uri="{9D8B030D-6E8A-4147-A177-3AD203B41FA5}">
                      <a16:colId xmlns:a16="http://schemas.microsoft.com/office/drawing/2014/main" val="1963380208"/>
                    </a:ext>
                  </a:extLst>
                </a:gridCol>
                <a:gridCol w="1888062">
                  <a:extLst>
                    <a:ext uri="{9D8B030D-6E8A-4147-A177-3AD203B41FA5}">
                      <a16:colId xmlns:a16="http://schemas.microsoft.com/office/drawing/2014/main" val="2144612775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794018968"/>
                    </a:ext>
                  </a:extLst>
                </a:gridCol>
              </a:tblGrid>
              <a:tr h="390822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3</a:t>
                      </a:r>
                      <a:endParaRPr lang="en-GB" dirty="0"/>
                    </a:p>
                  </a:txBody>
                  <a:tcPr vert="vert270"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73002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Add fractions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Subtract fractions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Partition the whole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Unit fractions of a set of objects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Non-unit fractions of  a set of objects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Reasoning with fractions of an amount</a:t>
                      </a:r>
                      <a:endParaRPr lang="en-GB" sz="11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Count money (pence)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Count money (pounds)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Pounds and pence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Convert pounds and pence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Add money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Subtract money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Give change </a:t>
                      </a:r>
                    </a:p>
                    <a:p>
                      <a:pPr algn="l"/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O’clock and half past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Quarter past and quarter to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Months and years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Hours in a day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Telling the time to 5 minutes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Telling the time to the minute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Am and pm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24 hour clock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Finding the duration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Comparing durations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Start and end time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Measuring time in seconds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  <a:p>
                      <a:pPr algn="l"/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Turns and angles 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Right angles in shapes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Comparing angles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Draw accurately 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Horizontal and vertical 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Parallel and perpendicular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Recognise and describe 2 d shapes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Recognise and describe 3 d shapes</a:t>
                      </a:r>
                    </a:p>
                    <a:p>
                      <a:pPr marL="228600" indent="-228600" algn="l">
                        <a:buAutoNum type="arabicParenR"/>
                      </a:pPr>
                      <a:r>
                        <a:rPr lang="en-GB" sz="8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Make 3d shapes </a:t>
                      </a:r>
                      <a:endParaRPr lang="en-GB" sz="800" kern="1200" baseline="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Make tally charts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Draw pictograms (2, 5 and 10)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Interpret pictograms (2, 5 and 10)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Pictogram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Bar charts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Tables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940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66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1291</TotalTime>
  <Words>1751</Words>
  <Application>Microsoft Office PowerPoint</Application>
  <PresentationFormat>A3 Paper (297x420 mm)</PresentationFormat>
  <Paragraphs>270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Gatley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ccoleman</dc:creator>
  <cp:lastModifiedBy>cdunn</cp:lastModifiedBy>
  <cp:revision>84</cp:revision>
  <dcterms:created xsi:type="dcterms:W3CDTF">2025-09-15T14:19:39Z</dcterms:created>
  <dcterms:modified xsi:type="dcterms:W3CDTF">2026-06-14T08:52:06Z</dcterms:modified>
</cp:coreProperties>
</file>