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  <p:sldId id="258" r:id="rId3"/>
    <p:sldId id="256" r:id="rId4"/>
  </p:sldIdLst>
  <p:sldSz cx="12801600" cy="9601200" type="A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613" autoAdjust="0"/>
    <p:restoredTop sz="94660"/>
  </p:normalViewPr>
  <p:slideViewPr>
    <p:cSldViewPr snapToGrid="0">
      <p:cViewPr varScale="1">
        <p:scale>
          <a:sx n="62" d="100"/>
          <a:sy n="62" d="100"/>
        </p:scale>
        <p:origin x="1618" y="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FB2360-3995-4F9B-9600-25B9928B89FF}" type="datetimeFigureOut">
              <a:rPr lang="en-GB" smtClean="0"/>
              <a:t>25/03/2026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295AA-A5E9-4F66-8913-A0B1C2DE6A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57946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FB2360-3995-4F9B-9600-25B9928B89FF}" type="datetimeFigureOut">
              <a:rPr lang="en-GB" smtClean="0"/>
              <a:t>25/03/2026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295AA-A5E9-4F66-8913-A0B1C2DE6A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86446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FB2360-3995-4F9B-9600-25B9928B89FF}" type="datetimeFigureOut">
              <a:rPr lang="en-GB" smtClean="0"/>
              <a:t>25/03/2026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295AA-A5E9-4F66-8913-A0B1C2DE6A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70788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FB2360-3995-4F9B-9600-25B9928B89FF}" type="datetimeFigureOut">
              <a:rPr lang="en-GB" smtClean="0"/>
              <a:t>25/03/2026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295AA-A5E9-4F66-8913-A0B1C2DE6A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70785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/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FB2360-3995-4F9B-9600-25B9928B89FF}" type="datetimeFigureOut">
              <a:rPr lang="en-GB" smtClean="0"/>
              <a:t>25/03/2026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295AA-A5E9-4F66-8913-A0B1C2DE6A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88373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FB2360-3995-4F9B-9600-25B9928B89FF}" type="datetimeFigureOut">
              <a:rPr lang="en-GB" smtClean="0"/>
              <a:t>25/03/2026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295AA-A5E9-4F66-8913-A0B1C2DE6A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11556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FB2360-3995-4F9B-9600-25B9928B89FF}" type="datetimeFigureOut">
              <a:rPr lang="en-GB" smtClean="0"/>
              <a:t>25/03/2026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295AA-A5E9-4F66-8913-A0B1C2DE6A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26557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FB2360-3995-4F9B-9600-25B9928B89FF}" type="datetimeFigureOut">
              <a:rPr lang="en-GB" smtClean="0"/>
              <a:t>25/03/2026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295AA-A5E9-4F66-8913-A0B1C2DE6A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99128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FB2360-3995-4F9B-9600-25B9928B89FF}" type="datetimeFigureOut">
              <a:rPr lang="en-GB" smtClean="0"/>
              <a:t>25/03/2026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295AA-A5E9-4F66-8913-A0B1C2DE6A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83731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FB2360-3995-4F9B-9600-25B9928B89FF}" type="datetimeFigureOut">
              <a:rPr lang="en-GB" smtClean="0"/>
              <a:t>25/03/2026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295AA-A5E9-4F66-8913-A0B1C2DE6A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47227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FB2360-3995-4F9B-9600-25B9928B89FF}" type="datetimeFigureOut">
              <a:rPr lang="en-GB" smtClean="0"/>
              <a:t>25/03/2026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295AA-A5E9-4F66-8913-A0B1C2DE6A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18214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FB2360-3995-4F9B-9600-25B9928B89FF}" type="datetimeFigureOut">
              <a:rPr lang="en-GB" smtClean="0"/>
              <a:t>25/03/2026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F295AA-A5E9-4F66-8913-A0B1C2DE6A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79041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186354" y="1434480"/>
            <a:ext cx="8519746" cy="4624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/>
              <a:t>Year 3 </a:t>
            </a:r>
            <a:r>
              <a:rPr lang="en-GB" dirty="0"/>
              <a:t>Maths Sequencing Grid 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2023576"/>
              </p:ext>
            </p:extLst>
          </p:nvPr>
        </p:nvGraphicFramePr>
        <p:xfrm>
          <a:off x="166327" y="627888"/>
          <a:ext cx="12421910" cy="53892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5552">
                  <a:extLst>
                    <a:ext uri="{9D8B030D-6E8A-4147-A177-3AD203B41FA5}">
                      <a16:colId xmlns:a16="http://schemas.microsoft.com/office/drawing/2014/main" val="3865534508"/>
                    </a:ext>
                  </a:extLst>
                </a:gridCol>
                <a:gridCol w="4319256">
                  <a:extLst>
                    <a:ext uri="{9D8B030D-6E8A-4147-A177-3AD203B41FA5}">
                      <a16:colId xmlns:a16="http://schemas.microsoft.com/office/drawing/2014/main" val="4165048013"/>
                    </a:ext>
                  </a:extLst>
                </a:gridCol>
                <a:gridCol w="3844976">
                  <a:extLst>
                    <a:ext uri="{9D8B030D-6E8A-4147-A177-3AD203B41FA5}">
                      <a16:colId xmlns:a16="http://schemas.microsoft.com/office/drawing/2014/main" val="4003804836"/>
                    </a:ext>
                  </a:extLst>
                </a:gridCol>
                <a:gridCol w="3822126">
                  <a:extLst>
                    <a:ext uri="{9D8B030D-6E8A-4147-A177-3AD203B41FA5}">
                      <a16:colId xmlns:a16="http://schemas.microsoft.com/office/drawing/2014/main" val="2420137380"/>
                    </a:ext>
                  </a:extLst>
                </a:gridCol>
              </a:tblGrid>
              <a:tr h="390822">
                <a:tc rowSpan="5"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Block</a:t>
                      </a:r>
                      <a:r>
                        <a:rPr lang="en-GB" baseline="0" dirty="0" smtClean="0"/>
                        <a:t> 1</a:t>
                      </a:r>
                      <a:endParaRPr lang="en-GB" dirty="0"/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Number (Significance)</a:t>
                      </a:r>
                      <a:endParaRPr lang="en-GB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Calculating</a:t>
                      </a:r>
                      <a:r>
                        <a:rPr lang="en-GB" baseline="0" dirty="0" smtClean="0"/>
                        <a:t> (Cause and Effect)</a:t>
                      </a:r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13887438"/>
                  </a:ext>
                </a:extLst>
              </a:tr>
              <a:tr h="464067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en-GB" sz="1800" dirty="0" smtClean="0"/>
                        <a:t>Place value</a:t>
                      </a:r>
                      <a:endParaRPr lang="en-GB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en-GB" sz="14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Addition and subtraction</a:t>
                      </a:r>
                      <a:endParaRPr lang="en-GB" sz="1400" b="0" i="0" u="none" strike="noStrike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en-GB" sz="1800" dirty="0" smtClean="0"/>
                        <a:t>Multiplication and division</a:t>
                      </a:r>
                      <a:endParaRPr lang="en-GB" sz="1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31135105"/>
                  </a:ext>
                </a:extLst>
              </a:tr>
              <a:tr h="1436122"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 smtClean="0"/>
                        <a:t>Count in multiples of 6, 7, 9. 25 and 1000. </a:t>
                      </a:r>
                    </a:p>
                    <a:p>
                      <a:r>
                        <a:rPr lang="en-GB" sz="1100" dirty="0" smtClean="0"/>
                        <a:t>Find 1000 more or less than a given number. </a:t>
                      </a:r>
                    </a:p>
                    <a:p>
                      <a:r>
                        <a:rPr lang="en-GB" sz="1100" dirty="0" smtClean="0"/>
                        <a:t>Recognise the place value of each digit in a four digit number (thousands, hundreds, tens and ones) </a:t>
                      </a:r>
                    </a:p>
                    <a:p>
                      <a:r>
                        <a:rPr lang="en-GB" sz="1100" dirty="0" smtClean="0"/>
                        <a:t>Order and compare numbers beyond 1000 </a:t>
                      </a:r>
                    </a:p>
                    <a:p>
                      <a:r>
                        <a:rPr lang="en-GB" sz="1100" dirty="0" smtClean="0"/>
                        <a:t>Identify, represent and estimate numbers using different representations. </a:t>
                      </a:r>
                    </a:p>
                    <a:p>
                      <a:r>
                        <a:rPr lang="en-GB" sz="1100" dirty="0" smtClean="0"/>
                        <a:t>Round any number to the nearest 10, 100 or 1000 </a:t>
                      </a:r>
                    </a:p>
                    <a:p>
                      <a:r>
                        <a:rPr lang="en-GB" sz="1100" dirty="0" smtClean="0"/>
                        <a:t>Solve number and practical problems that involve all of the above and with increasingly large positive numbers. </a:t>
                      </a:r>
                    </a:p>
                    <a:p>
                      <a:r>
                        <a:rPr lang="en-GB" sz="1100" dirty="0" smtClean="0"/>
                        <a:t>Count backwards through zero to include negative numbers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endParaRPr lang="en-GB" sz="11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1280160" rtl="0" eaLnBrk="1" latinLnBrk="0" hangingPunct="1"/>
                      <a:r>
                        <a:rPr lang="en-GB" sz="1100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Add numbers with up to 4 digits using the formal written methods of columnar addition and subtraction where appropriate. </a:t>
                      </a:r>
                    </a:p>
                    <a:p>
                      <a:pPr marL="0" algn="l" defTabSz="1280160" rtl="0" eaLnBrk="1" latinLnBrk="0" hangingPunct="1"/>
                      <a:endParaRPr lang="en-GB" sz="1100" kern="1200" dirty="0" smtClean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1280160" rtl="0" eaLnBrk="1" latinLnBrk="0" hangingPunct="1"/>
                      <a:r>
                        <a:rPr lang="en-GB" sz="1100" kern="1200" dirty="0" smtClean="0">
                          <a:solidFill>
                            <a:schemeClr val="accent6"/>
                          </a:solidFill>
                          <a:latin typeface="+mn-lt"/>
                          <a:ea typeface="+mn-ea"/>
                          <a:cs typeface="+mn-cs"/>
                        </a:rPr>
                        <a:t>Subtract numbers with up to 4 digits using the formal written methods of columnar addition and subtraction where appropriate. </a:t>
                      </a:r>
                    </a:p>
                    <a:p>
                      <a:pPr marL="0" algn="l" defTabSz="1280160" rtl="0" eaLnBrk="1" latinLnBrk="0" hangingPunct="1"/>
                      <a:endParaRPr lang="en-GB" sz="11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1280160" rtl="0" eaLnBrk="1" latinLnBrk="0" hangingPunct="1"/>
                      <a:r>
                        <a:rPr lang="en-GB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Estimate and use inverse operations to check answers to a calculation. </a:t>
                      </a:r>
                    </a:p>
                    <a:p>
                      <a:pPr marL="0" algn="l" defTabSz="1280160" rtl="0" eaLnBrk="1" latinLnBrk="0" hangingPunct="1"/>
                      <a:r>
                        <a:rPr lang="en-GB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Solve addition and subtraction two step problems in contexts, deciding which operations and methods to use and why. </a:t>
                      </a:r>
                    </a:p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 smtClean="0">
                          <a:solidFill>
                            <a:schemeClr val="tx1"/>
                          </a:solidFill>
                        </a:rPr>
                        <a:t>Recall and use multiplication and division facts for multiplication tables up to 12 × 12. </a:t>
                      </a:r>
                    </a:p>
                    <a:p>
                      <a:r>
                        <a:rPr lang="en-GB" sz="1100" dirty="0" smtClean="0">
                          <a:solidFill>
                            <a:schemeClr val="tx1"/>
                          </a:solidFill>
                        </a:rPr>
                        <a:t>Count in multiples of 6, 7, 9. 25 and 1000 </a:t>
                      </a:r>
                    </a:p>
                    <a:p>
                      <a:r>
                        <a:rPr lang="en-GB" sz="1100" dirty="0" smtClean="0"/>
                        <a:t>Use place value, known and derived facts to multiply and divide mentally, including: multiplying by 0 and 1; dividing by 1; multiplying together three numbers. </a:t>
                      </a:r>
                    </a:p>
                    <a:p>
                      <a:r>
                        <a:rPr lang="en-GB" sz="1100" dirty="0" smtClean="0"/>
                        <a:t>Solve problems involving multiplying and adding, including using the distributive law to multiply two digit numbers by one digit, integer scaling problems and harder correspondence problems such as n objects are connected to m objects. 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endParaRPr lang="en-GB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15317003"/>
                  </a:ext>
                </a:extLst>
              </a:tr>
              <a:tr h="430892">
                <a:tc vMerge="1"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vert="vert270" anchor="ctr"/>
                </a:tc>
                <a:tc gridSpan="3"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en-GB" sz="1800" b="1" dirty="0" smtClean="0">
                          <a:solidFill>
                            <a:schemeClr val="bg1"/>
                          </a:solidFill>
                        </a:rPr>
                        <a:t>Learning questions</a:t>
                      </a:r>
                      <a:endParaRPr lang="en-GB" sz="18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endParaRPr lang="en-GB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15349242"/>
                  </a:ext>
                </a:extLst>
              </a:tr>
              <a:tr h="1436122">
                <a:tc vMerge="1"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en-GB" sz="1200" dirty="0" smtClean="0">
                          <a:solidFill>
                            <a:srgbClr val="FF0000"/>
                          </a:solidFill>
                          <a:latin typeface="+mn-lt"/>
                        </a:rPr>
                        <a:t>How can we represent, partition and place numbers up to 1,000 and beyond?</a:t>
                      </a:r>
                    </a:p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endParaRPr lang="en-GB" sz="12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en-GB" sz="1200" dirty="0" smtClean="0">
                          <a:solidFill>
                            <a:srgbClr val="00B050"/>
                          </a:solidFill>
                          <a:latin typeface="+mn-lt"/>
                        </a:rPr>
                        <a:t>How can we compare, order and estimate numbers up to 10,000?</a:t>
                      </a:r>
                    </a:p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endParaRPr lang="en-GB" sz="1200" dirty="0" smtClean="0">
                        <a:latin typeface="+mn-lt"/>
                      </a:endParaRPr>
                    </a:p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en-GB" sz="1200" dirty="0" smtClean="0">
                          <a:latin typeface="+mn-lt"/>
                        </a:rPr>
                        <a:t>What can we explore rounding and Roman numerals?</a:t>
                      </a:r>
                      <a:endParaRPr lang="en-GB" sz="12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b="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How can I use a formal written method to help me find the sum of two or more addends? </a:t>
                      </a:r>
                    </a:p>
                    <a:p>
                      <a:endParaRPr lang="en-GB" sz="1050" b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b="0" dirty="0" smtClean="0">
                          <a:solidFill>
                            <a:srgbClr val="00B05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How can I subtract numbers with up to 4-digits</a:t>
                      </a:r>
                      <a:r>
                        <a:rPr lang="en-GB" sz="1050" b="0" baseline="0" dirty="0" smtClean="0">
                          <a:solidFill>
                            <a:srgbClr val="00B05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using a formal written method?</a:t>
                      </a:r>
                      <a:endParaRPr lang="en-GB" sz="1050" b="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  <a:p>
                      <a:endParaRPr lang="en-GB" sz="1050" b="0" dirty="0" smtClean="0">
                        <a:latin typeface="+mn-lt"/>
                      </a:endParaRPr>
                    </a:p>
                    <a:p>
                      <a:r>
                        <a:rPr lang="en-GB" sz="1050" b="0" dirty="0" smtClean="0">
                          <a:latin typeface="+mn-lt"/>
                        </a:rPr>
                        <a:t>How can I estimate, check, and explain my addition and subtraction answers?</a:t>
                      </a:r>
                    </a:p>
                    <a:p>
                      <a:endParaRPr lang="en-GB" sz="105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0" dirty="0" smtClean="0">
                          <a:solidFill>
                            <a:srgbClr val="FF0000"/>
                          </a:solidFill>
                          <a:latin typeface="+mn-lt"/>
                        </a:rPr>
                        <a:t>What can I explore about multiplying </a:t>
                      </a:r>
                      <a:r>
                        <a:rPr lang="en-GB" sz="1200" b="0" baseline="0" dirty="0" smtClean="0">
                          <a:solidFill>
                            <a:srgbClr val="FF0000"/>
                          </a:solidFill>
                          <a:latin typeface="+mn-lt"/>
                        </a:rPr>
                        <a:t>numbers up to</a:t>
                      </a:r>
                      <a:r>
                        <a:rPr lang="en-GB" sz="1200" b="0" dirty="0" smtClean="0">
                          <a:solidFill>
                            <a:srgbClr val="FF0000"/>
                          </a:solidFill>
                          <a:latin typeface="+mn-lt"/>
                        </a:rPr>
                        <a:t> 12 × 12</a:t>
                      </a:r>
                      <a:r>
                        <a:rPr lang="en-GB" sz="1200" b="0" baseline="0" dirty="0" smtClean="0">
                          <a:solidFill>
                            <a:srgbClr val="FF0000"/>
                          </a:solidFill>
                          <a:latin typeface="+mn-lt"/>
                        </a:rPr>
                        <a:t>?</a:t>
                      </a:r>
                      <a:endParaRPr lang="en-GB" sz="1200" b="0" dirty="0" smtClean="0">
                        <a:solidFill>
                          <a:srgbClr val="FF0000"/>
                        </a:solidFill>
                        <a:latin typeface="+mn-lt"/>
                      </a:endParaRPr>
                    </a:p>
                    <a:p>
                      <a:r>
                        <a:rPr lang="en-GB" sz="1200" b="0" dirty="0" smtClean="0">
                          <a:latin typeface="+mn-lt"/>
                        </a:rPr>
                        <a:t> </a:t>
                      </a:r>
                    </a:p>
                    <a:p>
                      <a:r>
                        <a:rPr lang="en-GB" sz="1200" b="0" dirty="0" smtClean="0">
                          <a:solidFill>
                            <a:srgbClr val="00B050"/>
                          </a:solidFill>
                          <a:latin typeface="+mn-lt"/>
                        </a:rPr>
                        <a:t>What can I explore about dividing </a:t>
                      </a:r>
                      <a:r>
                        <a:rPr lang="en-GB" sz="1200" b="0" baseline="0" dirty="0" smtClean="0">
                          <a:solidFill>
                            <a:srgbClr val="00B050"/>
                          </a:solidFill>
                          <a:latin typeface="+mn-lt"/>
                        </a:rPr>
                        <a:t>numbers up to</a:t>
                      </a:r>
                      <a:r>
                        <a:rPr lang="en-GB" sz="1200" b="0" dirty="0" smtClean="0">
                          <a:solidFill>
                            <a:srgbClr val="00B050"/>
                          </a:solidFill>
                          <a:latin typeface="+mn-lt"/>
                        </a:rPr>
                        <a:t> 12 × 12</a:t>
                      </a:r>
                      <a:r>
                        <a:rPr lang="en-GB" sz="1200" b="0" baseline="0" dirty="0" smtClean="0">
                          <a:solidFill>
                            <a:srgbClr val="00B050"/>
                          </a:solidFill>
                          <a:latin typeface="+mn-lt"/>
                        </a:rPr>
                        <a:t>?</a:t>
                      </a:r>
                      <a:endParaRPr lang="en-GB" sz="1200" b="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  <a:p>
                      <a:r>
                        <a:rPr lang="en-GB" sz="1600" b="1" dirty="0" smtClean="0">
                          <a:solidFill>
                            <a:srgbClr val="00B050"/>
                          </a:solidFill>
                          <a:latin typeface="+mn-lt"/>
                        </a:rPr>
                        <a:t> </a:t>
                      </a:r>
                    </a:p>
                    <a:p>
                      <a:endParaRPr lang="en-GB" sz="1600" b="1" dirty="0" smtClean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87035926"/>
                  </a:ext>
                </a:extLst>
              </a:tr>
            </a:tbl>
          </a:graphicData>
        </a:graphic>
      </p:graphicFrame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05977054"/>
              </p:ext>
            </p:extLst>
          </p:nvPr>
        </p:nvGraphicFramePr>
        <p:xfrm>
          <a:off x="166328" y="152400"/>
          <a:ext cx="12421914" cy="4754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5552">
                  <a:extLst>
                    <a:ext uri="{9D8B030D-6E8A-4147-A177-3AD203B41FA5}">
                      <a16:colId xmlns:a16="http://schemas.microsoft.com/office/drawing/2014/main" val="2421229326"/>
                    </a:ext>
                  </a:extLst>
                </a:gridCol>
                <a:gridCol w="1255767">
                  <a:extLst>
                    <a:ext uri="{9D8B030D-6E8A-4147-A177-3AD203B41FA5}">
                      <a16:colId xmlns:a16="http://schemas.microsoft.com/office/drawing/2014/main" val="2568717444"/>
                    </a:ext>
                  </a:extLst>
                </a:gridCol>
                <a:gridCol w="1175275">
                  <a:extLst>
                    <a:ext uri="{9D8B030D-6E8A-4147-A177-3AD203B41FA5}">
                      <a16:colId xmlns:a16="http://schemas.microsoft.com/office/drawing/2014/main" val="227532122"/>
                    </a:ext>
                  </a:extLst>
                </a:gridCol>
                <a:gridCol w="955532">
                  <a:extLst>
                    <a:ext uri="{9D8B030D-6E8A-4147-A177-3AD203B41FA5}">
                      <a16:colId xmlns:a16="http://schemas.microsoft.com/office/drawing/2014/main" val="1989090392"/>
                    </a:ext>
                  </a:extLst>
                </a:gridCol>
                <a:gridCol w="955532">
                  <a:extLst>
                    <a:ext uri="{9D8B030D-6E8A-4147-A177-3AD203B41FA5}">
                      <a16:colId xmlns:a16="http://schemas.microsoft.com/office/drawing/2014/main" val="291457642"/>
                    </a:ext>
                  </a:extLst>
                </a:gridCol>
                <a:gridCol w="955532">
                  <a:extLst>
                    <a:ext uri="{9D8B030D-6E8A-4147-A177-3AD203B41FA5}">
                      <a16:colId xmlns:a16="http://schemas.microsoft.com/office/drawing/2014/main" val="1102475118"/>
                    </a:ext>
                  </a:extLst>
                </a:gridCol>
                <a:gridCol w="955532">
                  <a:extLst>
                    <a:ext uri="{9D8B030D-6E8A-4147-A177-3AD203B41FA5}">
                      <a16:colId xmlns:a16="http://schemas.microsoft.com/office/drawing/2014/main" val="952266214"/>
                    </a:ext>
                  </a:extLst>
                </a:gridCol>
                <a:gridCol w="955532">
                  <a:extLst>
                    <a:ext uri="{9D8B030D-6E8A-4147-A177-3AD203B41FA5}">
                      <a16:colId xmlns:a16="http://schemas.microsoft.com/office/drawing/2014/main" val="747047521"/>
                    </a:ext>
                  </a:extLst>
                </a:gridCol>
                <a:gridCol w="955532">
                  <a:extLst>
                    <a:ext uri="{9D8B030D-6E8A-4147-A177-3AD203B41FA5}">
                      <a16:colId xmlns:a16="http://schemas.microsoft.com/office/drawing/2014/main" val="2225709834"/>
                    </a:ext>
                  </a:extLst>
                </a:gridCol>
                <a:gridCol w="955532">
                  <a:extLst>
                    <a:ext uri="{9D8B030D-6E8A-4147-A177-3AD203B41FA5}">
                      <a16:colId xmlns:a16="http://schemas.microsoft.com/office/drawing/2014/main" val="1696202949"/>
                    </a:ext>
                  </a:extLst>
                </a:gridCol>
                <a:gridCol w="955532">
                  <a:extLst>
                    <a:ext uri="{9D8B030D-6E8A-4147-A177-3AD203B41FA5}">
                      <a16:colId xmlns:a16="http://schemas.microsoft.com/office/drawing/2014/main" val="2721777906"/>
                    </a:ext>
                  </a:extLst>
                </a:gridCol>
                <a:gridCol w="955532">
                  <a:extLst>
                    <a:ext uri="{9D8B030D-6E8A-4147-A177-3AD203B41FA5}">
                      <a16:colId xmlns:a16="http://schemas.microsoft.com/office/drawing/2014/main" val="305590355"/>
                    </a:ext>
                  </a:extLst>
                </a:gridCol>
                <a:gridCol w="955532">
                  <a:extLst>
                    <a:ext uri="{9D8B030D-6E8A-4147-A177-3AD203B41FA5}">
                      <a16:colId xmlns:a16="http://schemas.microsoft.com/office/drawing/2014/main" val="3025498475"/>
                    </a:ext>
                  </a:extLst>
                </a:gridCol>
              </a:tblGrid>
              <a:tr h="390822">
                <a:tc>
                  <a:txBody>
                    <a:bodyPr/>
                    <a:lstStyle/>
                    <a:p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2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3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4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bg1"/>
                          </a:solidFill>
                        </a:rPr>
                        <a:t>5</a:t>
                      </a:r>
                      <a:endParaRPr lang="en-GB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bg1"/>
                          </a:solidFill>
                        </a:rPr>
                        <a:t>6</a:t>
                      </a:r>
                      <a:endParaRPr lang="en-GB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bg1"/>
                          </a:solidFill>
                        </a:rPr>
                        <a:t>7</a:t>
                      </a:r>
                      <a:endParaRPr lang="en-GB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b="0" u="none" dirty="0" smtClean="0">
                          <a:solidFill>
                            <a:schemeClr val="bg1"/>
                          </a:solidFill>
                        </a:rPr>
                        <a:t>8</a:t>
                      </a:r>
                      <a:endParaRPr lang="en-GB" b="0" u="none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9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11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12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67693542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776983"/>
              </p:ext>
            </p:extLst>
          </p:nvPr>
        </p:nvGraphicFramePr>
        <p:xfrm>
          <a:off x="166327" y="5857102"/>
          <a:ext cx="12421910" cy="37520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5552">
                  <a:extLst>
                    <a:ext uri="{9D8B030D-6E8A-4147-A177-3AD203B41FA5}">
                      <a16:colId xmlns:a16="http://schemas.microsoft.com/office/drawing/2014/main" val="2064259511"/>
                    </a:ext>
                  </a:extLst>
                </a:gridCol>
                <a:gridCol w="4252754">
                  <a:extLst>
                    <a:ext uri="{9D8B030D-6E8A-4147-A177-3AD203B41FA5}">
                      <a16:colId xmlns:a16="http://schemas.microsoft.com/office/drawing/2014/main" val="1925837064"/>
                    </a:ext>
                  </a:extLst>
                </a:gridCol>
                <a:gridCol w="3911478">
                  <a:extLst>
                    <a:ext uri="{9D8B030D-6E8A-4147-A177-3AD203B41FA5}">
                      <a16:colId xmlns:a16="http://schemas.microsoft.com/office/drawing/2014/main" val="3616664088"/>
                    </a:ext>
                  </a:extLst>
                </a:gridCol>
                <a:gridCol w="3822126">
                  <a:extLst>
                    <a:ext uri="{9D8B030D-6E8A-4147-A177-3AD203B41FA5}">
                      <a16:colId xmlns:a16="http://schemas.microsoft.com/office/drawing/2014/main" val="3002720208"/>
                    </a:ext>
                  </a:extLst>
                </a:gridCol>
              </a:tblGrid>
              <a:tr h="360817"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bg1"/>
                        </a:solidFill>
                      </a:endParaRPr>
                    </a:p>
                  </a:txBody>
                  <a:tcPr vert="vert270" anchor="ctr">
                    <a:solidFill>
                      <a:schemeClr val="accent1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Small</a:t>
                      </a:r>
                      <a:r>
                        <a:rPr lang="en-GB" baseline="0" dirty="0" smtClean="0"/>
                        <a:t> steps</a:t>
                      </a:r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95437627"/>
                  </a:ext>
                </a:extLst>
              </a:tr>
              <a:tr h="3122574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bg1"/>
                          </a:solidFill>
                        </a:rPr>
                        <a:t>Block</a:t>
                      </a:r>
                      <a:r>
                        <a:rPr lang="en-GB" baseline="0" dirty="0" smtClean="0">
                          <a:solidFill>
                            <a:schemeClr val="bg1"/>
                          </a:solidFill>
                        </a:rPr>
                        <a:t> 1</a:t>
                      </a:r>
                      <a:endParaRPr lang="en-GB" dirty="0">
                        <a:solidFill>
                          <a:schemeClr val="bg1"/>
                        </a:solidFill>
                      </a:endParaRPr>
                    </a:p>
                  </a:txBody>
                  <a:tcPr vert="vert27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100" b="1" dirty="0" smtClean="0"/>
                        <a:t>Small</a:t>
                      </a:r>
                      <a:r>
                        <a:rPr lang="en-GB" sz="1100" b="1" baseline="0" dirty="0" smtClean="0"/>
                        <a:t> Steps: </a:t>
                      </a:r>
                    </a:p>
                    <a:p>
                      <a:pPr algn="l"/>
                      <a:endParaRPr lang="en-GB" sz="1100" dirty="0" smtClean="0"/>
                    </a:p>
                    <a:p>
                      <a:pPr marL="228600" indent="-228600">
                        <a:buAutoNum type="arabicParenR"/>
                      </a:pPr>
                      <a:r>
                        <a:rPr lang="en-GB" sz="1100" dirty="0" smtClean="0">
                          <a:solidFill>
                            <a:srgbClr val="FF0000"/>
                          </a:solidFill>
                        </a:rPr>
                        <a:t>Represent numbers up to</a:t>
                      </a:r>
                      <a:r>
                        <a:rPr lang="en-GB" sz="1100" baseline="0" dirty="0" smtClean="0">
                          <a:solidFill>
                            <a:srgbClr val="FF0000"/>
                          </a:solidFill>
                        </a:rPr>
                        <a:t> 1,000</a:t>
                      </a:r>
                    </a:p>
                    <a:p>
                      <a:pPr marL="228600" indent="-228600">
                        <a:buAutoNum type="arabicParenR"/>
                      </a:pPr>
                      <a:r>
                        <a:rPr lang="en-GB" sz="1100" baseline="0" dirty="0" smtClean="0">
                          <a:solidFill>
                            <a:srgbClr val="FF0000"/>
                          </a:solidFill>
                        </a:rPr>
                        <a:t>Partition numbers to 1,000</a:t>
                      </a:r>
                    </a:p>
                    <a:p>
                      <a:pPr marL="228600" indent="-228600">
                        <a:buAutoNum type="arabicParenR"/>
                      </a:pPr>
                      <a:r>
                        <a:rPr lang="en-GB" sz="1100" baseline="0" dirty="0" smtClean="0">
                          <a:solidFill>
                            <a:srgbClr val="FF0000"/>
                          </a:solidFill>
                        </a:rPr>
                        <a:t>Number line to 1,000</a:t>
                      </a:r>
                    </a:p>
                    <a:p>
                      <a:pPr marL="228600" indent="-228600">
                        <a:buAutoNum type="arabicParenR"/>
                      </a:pPr>
                      <a:r>
                        <a:rPr lang="en-GB" sz="1100" baseline="0" dirty="0" smtClean="0">
                          <a:solidFill>
                            <a:srgbClr val="FF0000"/>
                          </a:solidFill>
                        </a:rPr>
                        <a:t>Counting in thousands</a:t>
                      </a:r>
                    </a:p>
                    <a:p>
                      <a:pPr marL="228600" indent="-228600">
                        <a:buAutoNum type="arabicParenR"/>
                      </a:pPr>
                      <a:r>
                        <a:rPr lang="en-GB" sz="1100" baseline="0" dirty="0" smtClean="0">
                          <a:solidFill>
                            <a:srgbClr val="FF0000"/>
                          </a:solidFill>
                        </a:rPr>
                        <a:t>Represent numbers to 10,000</a:t>
                      </a:r>
                    </a:p>
                    <a:p>
                      <a:pPr marL="228600" indent="-228600">
                        <a:buAutoNum type="arabicParenR"/>
                      </a:pPr>
                      <a:r>
                        <a:rPr lang="en-GB" sz="1100" baseline="0" dirty="0" smtClean="0">
                          <a:solidFill>
                            <a:srgbClr val="FF0000"/>
                          </a:solidFill>
                        </a:rPr>
                        <a:t>Partition numbers to 10,000</a:t>
                      </a:r>
                    </a:p>
                    <a:p>
                      <a:pPr marL="228600" indent="-228600">
                        <a:buAutoNum type="arabicParenR"/>
                      </a:pPr>
                      <a:r>
                        <a:rPr lang="en-GB" sz="1100" baseline="0" dirty="0" smtClean="0">
                          <a:solidFill>
                            <a:srgbClr val="FF0000"/>
                          </a:solidFill>
                        </a:rPr>
                        <a:t>Flexible partitioning of numbers to 10,000</a:t>
                      </a:r>
                    </a:p>
                    <a:p>
                      <a:pPr marL="228600" indent="-228600">
                        <a:buAutoNum type="arabicParenR"/>
                      </a:pPr>
                      <a:r>
                        <a:rPr lang="en-GB" sz="1100" dirty="0" smtClean="0">
                          <a:solidFill>
                            <a:srgbClr val="FF0000"/>
                          </a:solidFill>
                        </a:rPr>
                        <a:t>Find 1, 10, 100 and 1,000 more or less</a:t>
                      </a:r>
                    </a:p>
                    <a:p>
                      <a:pPr marL="228600" indent="-228600">
                        <a:buAutoNum type="arabicParenR"/>
                      </a:pPr>
                      <a:r>
                        <a:rPr lang="en-GB" sz="1100" dirty="0" smtClean="0">
                          <a:solidFill>
                            <a:srgbClr val="FF0000"/>
                          </a:solidFill>
                        </a:rPr>
                        <a:t>Number</a:t>
                      </a:r>
                      <a:r>
                        <a:rPr lang="en-GB" sz="1100" baseline="0" dirty="0" smtClean="0">
                          <a:solidFill>
                            <a:srgbClr val="FF0000"/>
                          </a:solidFill>
                        </a:rPr>
                        <a:t> line to 10,000</a:t>
                      </a:r>
                    </a:p>
                    <a:p>
                      <a:pPr marL="228600" indent="-228600">
                        <a:buAutoNum type="arabicParenR"/>
                      </a:pPr>
                      <a:r>
                        <a:rPr lang="en-GB" sz="1100" baseline="0" dirty="0" smtClean="0">
                          <a:solidFill>
                            <a:srgbClr val="FF0000"/>
                          </a:solidFill>
                        </a:rPr>
                        <a:t>Estimate on a number line to 10,000</a:t>
                      </a:r>
                    </a:p>
                    <a:p>
                      <a:pPr marL="228600" indent="-228600">
                        <a:buAutoNum type="arabicParenR"/>
                      </a:pPr>
                      <a:r>
                        <a:rPr lang="en-GB" sz="1100" baseline="0" dirty="0" smtClean="0">
                          <a:solidFill>
                            <a:srgbClr val="00B050"/>
                          </a:solidFill>
                        </a:rPr>
                        <a:t>Compare numbers to 10,000</a:t>
                      </a:r>
                    </a:p>
                    <a:p>
                      <a:pPr marL="228600" indent="-228600">
                        <a:buAutoNum type="arabicParenR"/>
                      </a:pPr>
                      <a:r>
                        <a:rPr lang="en-GB" sz="1100" baseline="0" dirty="0" smtClean="0">
                          <a:solidFill>
                            <a:srgbClr val="00B050"/>
                          </a:solidFill>
                        </a:rPr>
                        <a:t>Order numbers to 10,000</a:t>
                      </a:r>
                    </a:p>
                    <a:p>
                      <a:pPr marL="228600" indent="-228600">
                        <a:buAutoNum type="arabicParenR"/>
                      </a:pPr>
                      <a:r>
                        <a:rPr lang="en-GB" sz="1100" baseline="0" dirty="0" smtClean="0"/>
                        <a:t>Roman Numerals</a:t>
                      </a:r>
                    </a:p>
                    <a:p>
                      <a:pPr marL="228600" indent="-228600">
                        <a:buAutoNum type="arabicParenR"/>
                      </a:pPr>
                      <a:r>
                        <a:rPr lang="en-GB" sz="1100" baseline="0" dirty="0" smtClean="0"/>
                        <a:t>Round to the Nearest 10</a:t>
                      </a:r>
                    </a:p>
                    <a:p>
                      <a:pPr marL="228600" indent="-228600">
                        <a:buAutoNum type="arabicParenR"/>
                      </a:pPr>
                      <a:r>
                        <a:rPr lang="en-GB" sz="1100" baseline="0" dirty="0" smtClean="0"/>
                        <a:t>Round to the Nearest 100</a:t>
                      </a:r>
                    </a:p>
                    <a:p>
                      <a:pPr marL="228600" indent="-228600">
                        <a:buAutoNum type="arabicParenR"/>
                      </a:pPr>
                      <a:r>
                        <a:rPr lang="en-GB" sz="1100" baseline="0" dirty="0" smtClean="0"/>
                        <a:t>Round to the Nearest 1,000</a:t>
                      </a:r>
                    </a:p>
                    <a:p>
                      <a:pPr algn="l"/>
                      <a:endParaRPr lang="en-GB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050" b="1" dirty="0" smtClean="0"/>
                        <a:t>Small</a:t>
                      </a:r>
                      <a:r>
                        <a:rPr lang="en-GB" sz="1050" b="1" baseline="0" dirty="0" smtClean="0"/>
                        <a:t> Steps: </a:t>
                      </a:r>
                    </a:p>
                    <a:p>
                      <a:pPr marL="228600" indent="-228600">
                        <a:buAutoNum type="arabicParenR"/>
                      </a:pPr>
                      <a:r>
                        <a:rPr lang="en-GB" sz="1050" dirty="0" smtClean="0">
                          <a:solidFill>
                            <a:srgbClr val="FF0000"/>
                          </a:solidFill>
                        </a:rPr>
                        <a:t>Add and subtract 1s,</a:t>
                      </a:r>
                      <a:r>
                        <a:rPr lang="en-GB" sz="1050" baseline="0" dirty="0" smtClean="0">
                          <a:solidFill>
                            <a:srgbClr val="FF0000"/>
                          </a:solidFill>
                        </a:rPr>
                        <a:t> 10s, 100s and 1,000s</a:t>
                      </a:r>
                    </a:p>
                    <a:p>
                      <a:pPr marL="228600" indent="-228600">
                        <a:buAutoNum type="arabicParenR"/>
                      </a:pPr>
                      <a:r>
                        <a:rPr lang="en-GB" sz="1050" baseline="0" dirty="0" smtClean="0">
                          <a:solidFill>
                            <a:srgbClr val="FF0000"/>
                          </a:solidFill>
                        </a:rPr>
                        <a:t>Add up to two 4-digit numbers – no regrouping</a:t>
                      </a:r>
                    </a:p>
                    <a:p>
                      <a:pPr marL="228600" indent="-228600">
                        <a:buAutoNum type="arabicParenR"/>
                      </a:pPr>
                      <a:r>
                        <a:rPr lang="en-GB" sz="1050" baseline="0" dirty="0" smtClean="0">
                          <a:solidFill>
                            <a:srgbClr val="FF0000"/>
                          </a:solidFill>
                        </a:rPr>
                        <a:t>Add two 4-digit numbers – one regrouping / exchange</a:t>
                      </a:r>
                    </a:p>
                    <a:p>
                      <a:pPr marL="228600" indent="-228600">
                        <a:buAutoNum type="arabicParenR"/>
                      </a:pPr>
                      <a:r>
                        <a:rPr lang="en-GB" sz="1050" baseline="0" dirty="0" smtClean="0">
                          <a:solidFill>
                            <a:srgbClr val="FF0000"/>
                          </a:solidFill>
                        </a:rPr>
                        <a:t>Add two-digit numbers – more than one regrouping / exchange</a:t>
                      </a:r>
                    </a:p>
                    <a:p>
                      <a:pPr marL="228600" indent="-228600">
                        <a:buAutoNum type="arabicParenR"/>
                      </a:pPr>
                      <a:r>
                        <a:rPr lang="en-GB" sz="1050" baseline="0" dirty="0" smtClean="0">
                          <a:solidFill>
                            <a:srgbClr val="00B050"/>
                          </a:solidFill>
                        </a:rPr>
                        <a:t>Subtract two 4-digit-numbers – no regrouping / exchange</a:t>
                      </a:r>
                    </a:p>
                    <a:p>
                      <a:pPr marL="228600" indent="-228600">
                        <a:buAutoNum type="arabicParenR"/>
                      </a:pPr>
                      <a:r>
                        <a:rPr lang="en-GB" sz="1050" baseline="0" dirty="0" smtClean="0">
                          <a:solidFill>
                            <a:srgbClr val="00B050"/>
                          </a:solidFill>
                        </a:rPr>
                        <a:t>Subtract two 4-digit-numbers – one regrouping / exchange</a:t>
                      </a:r>
                    </a:p>
                    <a:p>
                      <a:pPr marL="228600" indent="-228600">
                        <a:buAutoNum type="arabicParenR"/>
                      </a:pPr>
                      <a:r>
                        <a:rPr lang="en-GB" sz="1050" baseline="0" dirty="0" smtClean="0">
                          <a:solidFill>
                            <a:srgbClr val="00B050"/>
                          </a:solidFill>
                        </a:rPr>
                        <a:t>Subtract two 4-digit-numbers – more than one regrouping</a:t>
                      </a:r>
                    </a:p>
                    <a:p>
                      <a:pPr marL="228600" indent="-228600">
                        <a:buAutoNum type="arabicParenR"/>
                      </a:pPr>
                      <a:r>
                        <a:rPr lang="en-GB" sz="1050" baseline="0" dirty="0" smtClean="0"/>
                        <a:t>Efficient subtraction </a:t>
                      </a:r>
                    </a:p>
                    <a:p>
                      <a:pPr marL="228600" indent="-228600">
                        <a:buAutoNum type="arabicParenR"/>
                      </a:pPr>
                      <a:r>
                        <a:rPr lang="en-GB" sz="1050" baseline="0" dirty="0" smtClean="0"/>
                        <a:t>Estimate answers</a:t>
                      </a:r>
                    </a:p>
                    <a:p>
                      <a:pPr marL="228600" indent="-228600">
                        <a:buAutoNum type="arabicParenR"/>
                      </a:pPr>
                      <a:r>
                        <a:rPr lang="en-GB" sz="1050" baseline="0" dirty="0" smtClean="0"/>
                        <a:t>Checking strategies</a:t>
                      </a:r>
                    </a:p>
                    <a:p>
                      <a:pPr algn="l"/>
                      <a:endParaRPr lang="en-GB" sz="1050" b="1" baseline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 smtClean="0">
                          <a:solidFill>
                            <a:srgbClr val="FF0000"/>
                          </a:solidFill>
                        </a:rPr>
                        <a:t>1) Multiples of 3</a:t>
                      </a:r>
                    </a:p>
                    <a:p>
                      <a:pPr marL="0" algn="l" defTabSz="1280160" rtl="0" eaLnBrk="1" latinLnBrk="0" hangingPunct="1"/>
                      <a:r>
                        <a:rPr lang="en-GB" sz="110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r>
                        <a:rPr lang="en-GB" sz="1100" dirty="0" smtClean="0">
                          <a:solidFill>
                            <a:srgbClr val="FF0000"/>
                          </a:solidFill>
                        </a:rPr>
                        <a:t>) Multiply and </a:t>
                      </a:r>
                      <a:r>
                        <a:rPr lang="en-GB" sz="1000" b="0" kern="1200" dirty="0" smtClean="0">
                          <a:solidFill>
                            <a:srgbClr val="00B050"/>
                          </a:solidFill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divide by 6</a:t>
                      </a:r>
                    </a:p>
                    <a:p>
                      <a:r>
                        <a:rPr lang="en-GB" sz="1100" dirty="0" smtClean="0">
                          <a:solidFill>
                            <a:schemeClr val="tx1"/>
                          </a:solidFill>
                        </a:rPr>
                        <a:t>3) </a:t>
                      </a:r>
                      <a:r>
                        <a:rPr lang="en-GB" sz="1100" dirty="0" smtClean="0">
                          <a:solidFill>
                            <a:srgbClr val="FF0000"/>
                          </a:solidFill>
                        </a:rPr>
                        <a:t>6 times-table and </a:t>
                      </a:r>
                      <a:r>
                        <a:rPr lang="en-GB" sz="1100" dirty="0" smtClean="0">
                          <a:solidFill>
                            <a:srgbClr val="00B050"/>
                          </a:solidFill>
                        </a:rPr>
                        <a:t>division facts</a:t>
                      </a:r>
                    </a:p>
                    <a:p>
                      <a:r>
                        <a:rPr lang="en-GB" sz="1100" dirty="0" smtClean="0">
                          <a:solidFill>
                            <a:schemeClr val="tx1"/>
                          </a:solidFill>
                        </a:rPr>
                        <a:t>4)</a:t>
                      </a:r>
                      <a:r>
                        <a:rPr lang="en-GB" sz="11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GB" sz="1100" dirty="0" smtClean="0">
                          <a:solidFill>
                            <a:srgbClr val="FF0000"/>
                          </a:solidFill>
                        </a:rPr>
                        <a:t>Multiply and </a:t>
                      </a:r>
                      <a:r>
                        <a:rPr lang="en-GB" sz="1100" dirty="0" smtClean="0">
                          <a:solidFill>
                            <a:srgbClr val="00B050"/>
                          </a:solidFill>
                        </a:rPr>
                        <a:t>divide by 9</a:t>
                      </a:r>
                    </a:p>
                    <a:p>
                      <a:r>
                        <a:rPr lang="en-GB" sz="1100" dirty="0" smtClean="0">
                          <a:solidFill>
                            <a:schemeClr val="tx1"/>
                          </a:solidFill>
                        </a:rPr>
                        <a:t>5) </a:t>
                      </a:r>
                      <a:r>
                        <a:rPr lang="en-GB" sz="1100" dirty="0" smtClean="0">
                          <a:solidFill>
                            <a:srgbClr val="FF0000"/>
                          </a:solidFill>
                        </a:rPr>
                        <a:t>9 times-table and </a:t>
                      </a:r>
                      <a:r>
                        <a:rPr lang="en-GB" sz="1100" dirty="0" smtClean="0">
                          <a:solidFill>
                            <a:srgbClr val="00B050"/>
                          </a:solidFill>
                        </a:rPr>
                        <a:t>division facts</a:t>
                      </a:r>
                    </a:p>
                    <a:p>
                      <a:r>
                        <a:rPr lang="en-GB" sz="1100" dirty="0" smtClean="0">
                          <a:solidFill>
                            <a:srgbClr val="FF0000"/>
                          </a:solidFill>
                        </a:rPr>
                        <a:t>6) The 3, 6 and 9 times-tables</a:t>
                      </a:r>
                    </a:p>
                    <a:p>
                      <a:r>
                        <a:rPr lang="en-GB" sz="1100" dirty="0" smtClean="0"/>
                        <a:t>7) </a:t>
                      </a:r>
                      <a:r>
                        <a:rPr lang="en-GB" sz="1100" dirty="0" smtClean="0">
                          <a:solidFill>
                            <a:srgbClr val="FF0000"/>
                          </a:solidFill>
                        </a:rPr>
                        <a:t>Multiply and </a:t>
                      </a:r>
                      <a:r>
                        <a:rPr lang="en-GB" sz="1100" dirty="0" smtClean="0">
                          <a:solidFill>
                            <a:srgbClr val="00B050"/>
                          </a:solidFill>
                        </a:rPr>
                        <a:t>divide by 7</a:t>
                      </a:r>
                    </a:p>
                    <a:p>
                      <a:r>
                        <a:rPr lang="en-GB" sz="1100" dirty="0" smtClean="0"/>
                        <a:t>8) </a:t>
                      </a:r>
                      <a:r>
                        <a:rPr lang="en-GB" sz="1100" dirty="0" smtClean="0">
                          <a:solidFill>
                            <a:srgbClr val="FF0000"/>
                          </a:solidFill>
                        </a:rPr>
                        <a:t>7 times-table and </a:t>
                      </a:r>
                      <a:r>
                        <a:rPr lang="en-GB" sz="1100" dirty="0" smtClean="0">
                          <a:solidFill>
                            <a:srgbClr val="00B050"/>
                          </a:solidFill>
                        </a:rPr>
                        <a:t>division facts</a:t>
                      </a:r>
                    </a:p>
                    <a:p>
                      <a:r>
                        <a:rPr lang="en-GB" sz="1100" dirty="0" smtClean="0"/>
                        <a:t>9) </a:t>
                      </a:r>
                      <a:r>
                        <a:rPr lang="en-GB" sz="1100" dirty="0" smtClean="0">
                          <a:solidFill>
                            <a:srgbClr val="FF0000"/>
                          </a:solidFill>
                        </a:rPr>
                        <a:t>11 times-table and </a:t>
                      </a:r>
                      <a:r>
                        <a:rPr lang="en-GB" sz="1100" dirty="0" smtClean="0">
                          <a:solidFill>
                            <a:srgbClr val="00B050"/>
                          </a:solidFill>
                        </a:rPr>
                        <a:t>division facts</a:t>
                      </a:r>
                    </a:p>
                    <a:p>
                      <a:r>
                        <a:rPr lang="en-GB" sz="1100" dirty="0" smtClean="0"/>
                        <a:t>10) </a:t>
                      </a:r>
                      <a:r>
                        <a:rPr lang="en-GB" sz="1100" dirty="0" smtClean="0">
                          <a:solidFill>
                            <a:srgbClr val="FF0000"/>
                          </a:solidFill>
                        </a:rPr>
                        <a:t>12 times-table and </a:t>
                      </a:r>
                      <a:r>
                        <a:rPr lang="en-GB" sz="1100" dirty="0" smtClean="0">
                          <a:solidFill>
                            <a:srgbClr val="00B050"/>
                          </a:solidFill>
                        </a:rPr>
                        <a:t>division facts</a:t>
                      </a:r>
                    </a:p>
                    <a:p>
                      <a:r>
                        <a:rPr lang="en-GB" sz="1100" dirty="0" smtClean="0">
                          <a:solidFill>
                            <a:srgbClr val="FF0000"/>
                          </a:solidFill>
                        </a:rPr>
                        <a:t>11) Multiply by 1 and 0</a:t>
                      </a:r>
                    </a:p>
                    <a:p>
                      <a:r>
                        <a:rPr lang="en-GB" sz="1100" dirty="0" smtClean="0"/>
                        <a:t>12) </a:t>
                      </a:r>
                      <a:r>
                        <a:rPr lang="en-GB" sz="1100" dirty="0" smtClean="0">
                          <a:solidFill>
                            <a:srgbClr val="00B050"/>
                          </a:solidFill>
                        </a:rPr>
                        <a:t>Divide a number by 1 and itself</a:t>
                      </a:r>
                    </a:p>
                    <a:p>
                      <a:r>
                        <a:rPr lang="en-GB" sz="1100" dirty="0" smtClean="0">
                          <a:solidFill>
                            <a:srgbClr val="FF0000"/>
                          </a:solidFill>
                        </a:rPr>
                        <a:t>13) Multiply three numbers</a:t>
                      </a:r>
                    </a:p>
                    <a:p>
                      <a:pPr marL="228600" indent="-228600" algn="l">
                        <a:buAutoNum type="arabicParenR"/>
                      </a:pPr>
                      <a:endParaRPr lang="en-GB" sz="11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79558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96185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6409718"/>
              </p:ext>
            </p:extLst>
          </p:nvPr>
        </p:nvGraphicFramePr>
        <p:xfrm>
          <a:off x="176706" y="7258187"/>
          <a:ext cx="12426770" cy="35692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5723">
                  <a:extLst>
                    <a:ext uri="{9D8B030D-6E8A-4147-A177-3AD203B41FA5}">
                      <a16:colId xmlns:a16="http://schemas.microsoft.com/office/drawing/2014/main" val="1891877685"/>
                    </a:ext>
                  </a:extLst>
                </a:gridCol>
                <a:gridCol w="2413404">
                  <a:extLst>
                    <a:ext uri="{9D8B030D-6E8A-4147-A177-3AD203B41FA5}">
                      <a16:colId xmlns:a16="http://schemas.microsoft.com/office/drawing/2014/main" val="1537735419"/>
                    </a:ext>
                  </a:extLst>
                </a:gridCol>
                <a:gridCol w="3842211">
                  <a:extLst>
                    <a:ext uri="{9D8B030D-6E8A-4147-A177-3AD203B41FA5}">
                      <a16:colId xmlns:a16="http://schemas.microsoft.com/office/drawing/2014/main" val="3892743979"/>
                    </a:ext>
                  </a:extLst>
                </a:gridCol>
                <a:gridCol w="2867716">
                  <a:extLst>
                    <a:ext uri="{9D8B030D-6E8A-4147-A177-3AD203B41FA5}">
                      <a16:colId xmlns:a16="http://schemas.microsoft.com/office/drawing/2014/main" val="2038089545"/>
                    </a:ext>
                  </a:extLst>
                </a:gridCol>
                <a:gridCol w="2867716">
                  <a:extLst>
                    <a:ext uri="{9D8B030D-6E8A-4147-A177-3AD203B41FA5}">
                      <a16:colId xmlns:a16="http://schemas.microsoft.com/office/drawing/2014/main" val="1160429851"/>
                    </a:ext>
                  </a:extLst>
                </a:gridCol>
              </a:tblGrid>
              <a:tr h="437456">
                <a:tc rowSpan="2"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Block 2</a:t>
                      </a:r>
                      <a:endParaRPr lang="en-GB" dirty="0"/>
                    </a:p>
                  </a:txBody>
                  <a:tcPr vert="vert270" anchor="ctr"/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700" dirty="0" smtClean="0"/>
                        <a:t>Small steps</a:t>
                      </a:r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19043862"/>
                  </a:ext>
                </a:extLst>
              </a:tr>
              <a:tr h="1581844"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Small Steps:</a:t>
                      </a:r>
                    </a:p>
                    <a:p>
                      <a:pPr marL="228600" marR="0" lvl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arenR"/>
                        <a:tabLst/>
                        <a:defRPr/>
                      </a:pPr>
                      <a:endParaRPr lang="en-GB" sz="8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28600" indent="-228600">
                        <a:buAutoNum type="arabicPeriod"/>
                      </a:pPr>
                      <a:r>
                        <a:rPr lang="en-GB" sz="800" dirty="0" smtClean="0">
                          <a:solidFill>
                            <a:srgbClr val="FF0000"/>
                          </a:solidFill>
                        </a:rPr>
                        <a:t>Factor pairs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en-GB" sz="800" dirty="0" smtClean="0">
                          <a:solidFill>
                            <a:srgbClr val="FF0000"/>
                          </a:solidFill>
                        </a:rPr>
                        <a:t>Use</a:t>
                      </a:r>
                      <a:r>
                        <a:rPr lang="en-GB" sz="800" baseline="0" dirty="0" smtClean="0">
                          <a:solidFill>
                            <a:srgbClr val="FF0000"/>
                          </a:solidFill>
                        </a:rPr>
                        <a:t> factor pairs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en-GB" sz="800" baseline="0" dirty="0" smtClean="0">
                          <a:solidFill>
                            <a:srgbClr val="FF0000"/>
                          </a:solidFill>
                        </a:rPr>
                        <a:t>Multiply by 10 and 100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en-GB" sz="800" baseline="0" dirty="0" smtClean="0">
                          <a:solidFill>
                            <a:srgbClr val="FF0000"/>
                          </a:solidFill>
                        </a:rPr>
                        <a:t>Divide by 10 and 100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en-GB" sz="800" baseline="0" dirty="0" smtClean="0">
                          <a:solidFill>
                            <a:srgbClr val="FF0000"/>
                          </a:solidFill>
                        </a:rPr>
                        <a:t>Related facts for multiplication and division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en-GB" sz="800" baseline="0" dirty="0" smtClean="0">
                          <a:solidFill>
                            <a:srgbClr val="00B050"/>
                          </a:solidFill>
                        </a:rPr>
                        <a:t>Informal written methods for multiplication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en-GB" sz="800" baseline="0" dirty="0" smtClean="0">
                          <a:solidFill>
                            <a:srgbClr val="00B050"/>
                          </a:solidFill>
                        </a:rPr>
                        <a:t>Multiply a 2 digit number by a 1 digit number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en-GB" sz="800" baseline="0" dirty="0" smtClean="0">
                          <a:solidFill>
                            <a:srgbClr val="00B050"/>
                          </a:solidFill>
                        </a:rPr>
                        <a:t>Multiply a 3 digit number by a 1 digit number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en-GB" sz="800" baseline="0" dirty="0" smtClean="0">
                          <a:solidFill>
                            <a:srgbClr val="00B050"/>
                          </a:solidFill>
                        </a:rPr>
                        <a:t>Divide a 2 digit number by a 1 digit number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en-GB" sz="800" baseline="0" dirty="0" smtClean="0">
                          <a:solidFill>
                            <a:srgbClr val="00B050"/>
                          </a:solidFill>
                        </a:rPr>
                        <a:t>Divide a 3 digit number by a 1 digit number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en-GB" sz="800" baseline="0" dirty="0" smtClean="0">
                          <a:solidFill>
                            <a:srgbClr val="00B050"/>
                          </a:solidFill>
                        </a:rPr>
                        <a:t>Correspondence problems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en-GB" sz="800" baseline="0" dirty="0" smtClean="0">
                          <a:solidFill>
                            <a:srgbClr val="00B050"/>
                          </a:solidFill>
                        </a:rPr>
                        <a:t>Efficient multiplication</a:t>
                      </a:r>
                    </a:p>
                    <a:p>
                      <a:pPr marL="228600" indent="-228600">
                        <a:buAutoNum type="arabicParenR"/>
                      </a:pPr>
                      <a:endParaRPr lang="en-GB" sz="800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Small Steps:</a:t>
                      </a:r>
                    </a:p>
                    <a:p>
                      <a:pPr marL="228600" indent="-228600">
                        <a:buAutoNum type="arabicParenR"/>
                      </a:pPr>
                      <a:r>
                        <a:rPr lang="en-GB" sz="1050" dirty="0" smtClean="0">
                          <a:solidFill>
                            <a:srgbClr val="FF0000"/>
                          </a:solidFill>
                        </a:rPr>
                        <a:t>What</a:t>
                      </a:r>
                      <a:r>
                        <a:rPr lang="en-GB" sz="1050" baseline="0" dirty="0" smtClean="0">
                          <a:solidFill>
                            <a:srgbClr val="FF0000"/>
                          </a:solidFill>
                        </a:rPr>
                        <a:t> is area?</a:t>
                      </a:r>
                    </a:p>
                    <a:p>
                      <a:pPr marL="228600" indent="-228600">
                        <a:buAutoNum type="arabicParenR"/>
                      </a:pPr>
                      <a:r>
                        <a:rPr lang="en-GB" sz="1050" baseline="0" dirty="0" smtClean="0">
                          <a:solidFill>
                            <a:srgbClr val="FF0000"/>
                          </a:solidFill>
                        </a:rPr>
                        <a:t>Count squares</a:t>
                      </a:r>
                    </a:p>
                    <a:p>
                      <a:pPr marL="228600" indent="-228600">
                        <a:buAutoNum type="arabicParenR"/>
                      </a:pPr>
                      <a:r>
                        <a:rPr lang="en-GB" sz="1050" baseline="0" dirty="0" smtClean="0">
                          <a:solidFill>
                            <a:srgbClr val="FF0000"/>
                          </a:solidFill>
                        </a:rPr>
                        <a:t>Makes shapes</a:t>
                      </a:r>
                    </a:p>
                    <a:p>
                      <a:pPr marL="228600" indent="-228600">
                        <a:buAutoNum type="arabicParenR"/>
                      </a:pPr>
                      <a:r>
                        <a:rPr lang="en-GB" sz="1050" baseline="0" dirty="0" smtClean="0">
                          <a:solidFill>
                            <a:srgbClr val="FF0000"/>
                          </a:solidFill>
                        </a:rPr>
                        <a:t>Compare areas</a:t>
                      </a:r>
                    </a:p>
                    <a:p>
                      <a:pPr marL="0" indent="0">
                        <a:buNone/>
                      </a:pPr>
                      <a:endParaRPr lang="en-GB" sz="1050" dirty="0" smtClean="0"/>
                    </a:p>
                    <a:p>
                      <a:pPr marL="228600" indent="-228600">
                        <a:buAutoNum type="arabicPeriod"/>
                      </a:pPr>
                      <a:r>
                        <a:rPr lang="en-GB" sz="1050" dirty="0" smtClean="0">
                          <a:solidFill>
                            <a:srgbClr val="00B050"/>
                          </a:solidFill>
                        </a:rPr>
                        <a:t>Measure in km</a:t>
                      </a:r>
                      <a:r>
                        <a:rPr lang="en-GB" sz="1050" baseline="0" dirty="0" smtClean="0">
                          <a:solidFill>
                            <a:srgbClr val="00B050"/>
                          </a:solidFill>
                        </a:rPr>
                        <a:t> and m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en-GB" sz="1050" baseline="0" dirty="0" smtClean="0">
                          <a:solidFill>
                            <a:srgbClr val="00B050"/>
                          </a:solidFill>
                        </a:rPr>
                        <a:t>Equivalent lengths in km and m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en-GB" sz="1050" baseline="0" dirty="0" smtClean="0"/>
                        <a:t>Perimeter on a grid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en-GB" sz="1050" baseline="0" dirty="0" smtClean="0"/>
                        <a:t>Perimeter of a rectangle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en-GB" sz="1050" baseline="0" dirty="0" smtClean="0"/>
                        <a:t>Perimeter of rectilinear shapes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en-GB" sz="1050" baseline="0" dirty="0" smtClean="0"/>
                        <a:t>Find missing lengths in rectilinear shapes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en-GB" sz="1050" baseline="0" dirty="0" smtClean="0"/>
                        <a:t>Calculate perimeter of rectilinear shapes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en-GB" sz="1050" baseline="0" dirty="0" smtClean="0"/>
                        <a:t>Perimeter of regular polygons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en-GB" sz="1050" baseline="0" dirty="0" smtClean="0"/>
                        <a:t>Perimeter of polygons</a:t>
                      </a:r>
                      <a:endParaRPr lang="en-GB" sz="1050" dirty="0" smtClean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5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Small Steps: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en-GB" sz="1050" dirty="0" smtClean="0">
                          <a:solidFill>
                            <a:srgbClr val="FF0000"/>
                          </a:solidFill>
                        </a:rPr>
                        <a:t>Understand </a:t>
                      </a:r>
                      <a:r>
                        <a:rPr lang="en-GB" sz="1050" baseline="0" dirty="0" smtClean="0">
                          <a:solidFill>
                            <a:srgbClr val="FF0000"/>
                          </a:solidFill>
                        </a:rPr>
                        <a:t> the whole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en-GB" sz="1050" baseline="0" dirty="0" smtClean="0">
                          <a:solidFill>
                            <a:srgbClr val="FF0000"/>
                          </a:solidFill>
                        </a:rPr>
                        <a:t>Count beyond 1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en-GB" sz="1050" baseline="0" dirty="0" smtClean="0">
                          <a:solidFill>
                            <a:srgbClr val="FF0000"/>
                          </a:solidFill>
                        </a:rPr>
                        <a:t>Partition a mixed number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en-GB" sz="1050" baseline="0" dirty="0" smtClean="0">
                          <a:solidFill>
                            <a:srgbClr val="FF0000"/>
                          </a:solidFill>
                        </a:rPr>
                        <a:t>Number lines with mixed numbers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en-GB" sz="1050" baseline="0" dirty="0" smtClean="0">
                          <a:solidFill>
                            <a:srgbClr val="FF0000"/>
                          </a:solidFill>
                        </a:rPr>
                        <a:t>Compare and order mixed numbers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en-GB" sz="1050" baseline="0" dirty="0" smtClean="0">
                          <a:solidFill>
                            <a:srgbClr val="FF0000"/>
                          </a:solidFill>
                        </a:rPr>
                        <a:t>Understand improper fractions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en-GB" sz="1050" baseline="0" dirty="0" smtClean="0">
                          <a:solidFill>
                            <a:srgbClr val="FF0000"/>
                          </a:solidFill>
                        </a:rPr>
                        <a:t>Convert mixed numbers to improper fractions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en-GB" sz="1050" baseline="0" dirty="0" smtClean="0">
                          <a:solidFill>
                            <a:srgbClr val="FF0000"/>
                          </a:solidFill>
                        </a:rPr>
                        <a:t>Convert improper fractions to mixed numbers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en-GB" sz="1050" baseline="0" dirty="0" smtClean="0">
                          <a:solidFill>
                            <a:srgbClr val="FF0000"/>
                          </a:solidFill>
                        </a:rPr>
                        <a:t>Equivalent fractions on a number line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en-GB" sz="1050" baseline="0" dirty="0" smtClean="0">
                          <a:solidFill>
                            <a:srgbClr val="FF0000"/>
                          </a:solidFill>
                        </a:rPr>
                        <a:t>Equivalent fraction families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en-GB" sz="1050" baseline="0" dirty="0" smtClean="0">
                          <a:solidFill>
                            <a:srgbClr val="00B050"/>
                          </a:solidFill>
                        </a:rPr>
                        <a:t>Add two or more fractions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en-GB" sz="1050" baseline="0" dirty="0" smtClean="0">
                          <a:solidFill>
                            <a:srgbClr val="00B050"/>
                          </a:solidFill>
                        </a:rPr>
                        <a:t>Add fractions and mixed numbers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en-GB" sz="1050" baseline="0" dirty="0" smtClean="0">
                          <a:solidFill>
                            <a:srgbClr val="00B050"/>
                          </a:solidFill>
                        </a:rPr>
                        <a:t>Subtract two fractions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en-GB" sz="1050" baseline="0" dirty="0" smtClean="0">
                          <a:solidFill>
                            <a:srgbClr val="00B050"/>
                          </a:solidFill>
                        </a:rPr>
                        <a:t>Subtract from whole amounts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en-GB" sz="1050" baseline="0" dirty="0" smtClean="0">
                          <a:solidFill>
                            <a:srgbClr val="00B050"/>
                          </a:solidFill>
                        </a:rPr>
                        <a:t>Subtract from mixed numbers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5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Small Steps: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en-GB" sz="1050" dirty="0" smtClean="0"/>
                        <a:t> </a:t>
                      </a:r>
                      <a:r>
                        <a:rPr lang="en-GB" sz="1050" dirty="0" smtClean="0">
                          <a:solidFill>
                            <a:srgbClr val="FF0000"/>
                          </a:solidFill>
                        </a:rPr>
                        <a:t>Tenths as fractions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en-GB" sz="1050" dirty="0" smtClean="0">
                          <a:solidFill>
                            <a:srgbClr val="FF0000"/>
                          </a:solidFill>
                        </a:rPr>
                        <a:t>Tenths as decimals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en-GB" sz="1050" dirty="0" smtClean="0">
                          <a:solidFill>
                            <a:srgbClr val="FF0000"/>
                          </a:solidFill>
                        </a:rPr>
                        <a:t>Tenths</a:t>
                      </a:r>
                      <a:r>
                        <a:rPr lang="en-GB" sz="1050" baseline="0" dirty="0" smtClean="0">
                          <a:solidFill>
                            <a:srgbClr val="FF0000"/>
                          </a:solidFill>
                        </a:rPr>
                        <a:t> on a place value chart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en-GB" sz="1050" baseline="0" dirty="0" smtClean="0">
                          <a:solidFill>
                            <a:srgbClr val="FF0000"/>
                          </a:solidFill>
                        </a:rPr>
                        <a:t>Tenths on a number line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en-GB" sz="1050" baseline="0" dirty="0" smtClean="0">
                          <a:solidFill>
                            <a:srgbClr val="00B050"/>
                          </a:solidFill>
                        </a:rPr>
                        <a:t>Divide a 1 digit number by 10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en-GB" sz="1050" baseline="0" dirty="0" smtClean="0">
                          <a:solidFill>
                            <a:srgbClr val="00B050"/>
                          </a:solidFill>
                        </a:rPr>
                        <a:t>Divide a 2 digit number by 10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en-GB" sz="1050" baseline="0" dirty="0" smtClean="0">
                          <a:solidFill>
                            <a:srgbClr val="00B050"/>
                          </a:solidFill>
                        </a:rPr>
                        <a:t>Hundredths as fractions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en-GB" sz="1050" baseline="0" dirty="0" smtClean="0">
                          <a:solidFill>
                            <a:srgbClr val="00B050"/>
                          </a:solidFill>
                        </a:rPr>
                        <a:t>Hundredths as decimals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en-GB" sz="1050" baseline="0" dirty="0" smtClean="0">
                          <a:solidFill>
                            <a:srgbClr val="00B050"/>
                          </a:solidFill>
                        </a:rPr>
                        <a:t>Hundredths on a place value chart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en-GB" sz="1050" baseline="0" dirty="0" smtClean="0">
                          <a:solidFill>
                            <a:srgbClr val="00B050"/>
                          </a:solidFill>
                        </a:rPr>
                        <a:t>Divide a 1 or 2 digit number by 100</a:t>
                      </a:r>
                      <a:endParaRPr lang="en-GB" sz="1050" dirty="0" smtClean="0">
                        <a:solidFill>
                          <a:srgbClr val="00B050"/>
                        </a:solid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5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66890530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9463559"/>
              </p:ext>
            </p:extLst>
          </p:nvPr>
        </p:nvGraphicFramePr>
        <p:xfrm>
          <a:off x="176706" y="644020"/>
          <a:ext cx="12426770" cy="65408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5723">
                  <a:extLst>
                    <a:ext uri="{9D8B030D-6E8A-4147-A177-3AD203B41FA5}">
                      <a16:colId xmlns:a16="http://schemas.microsoft.com/office/drawing/2014/main" val="1609926706"/>
                    </a:ext>
                  </a:extLst>
                </a:gridCol>
                <a:gridCol w="2430025">
                  <a:extLst>
                    <a:ext uri="{9D8B030D-6E8A-4147-A177-3AD203B41FA5}">
                      <a16:colId xmlns:a16="http://schemas.microsoft.com/office/drawing/2014/main" val="3783984814"/>
                    </a:ext>
                  </a:extLst>
                </a:gridCol>
                <a:gridCol w="3825590">
                  <a:extLst>
                    <a:ext uri="{9D8B030D-6E8A-4147-A177-3AD203B41FA5}">
                      <a16:colId xmlns:a16="http://schemas.microsoft.com/office/drawing/2014/main" val="2790610240"/>
                    </a:ext>
                  </a:extLst>
                </a:gridCol>
                <a:gridCol w="2867716">
                  <a:extLst>
                    <a:ext uri="{9D8B030D-6E8A-4147-A177-3AD203B41FA5}">
                      <a16:colId xmlns:a16="http://schemas.microsoft.com/office/drawing/2014/main" val="1086401058"/>
                    </a:ext>
                  </a:extLst>
                </a:gridCol>
                <a:gridCol w="2867716">
                  <a:extLst>
                    <a:ext uri="{9D8B030D-6E8A-4147-A177-3AD203B41FA5}">
                      <a16:colId xmlns:a16="http://schemas.microsoft.com/office/drawing/2014/main" val="3131260949"/>
                    </a:ext>
                  </a:extLst>
                </a:gridCol>
              </a:tblGrid>
              <a:tr h="533513"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700" dirty="0" smtClean="0"/>
                        <a:t>Calculating</a:t>
                      </a:r>
                      <a:r>
                        <a:rPr lang="en-GB" sz="1700" baseline="0" dirty="0" smtClean="0"/>
                        <a:t> (Cause and effect)</a:t>
                      </a:r>
                      <a:endParaRPr lang="en-GB" sz="1700" dirty="0" smtClean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dirty="0" smtClean="0"/>
                        <a:t>Measure (Structures)</a:t>
                      </a:r>
                      <a:r>
                        <a:rPr lang="en-GB" sz="1800" baseline="0" dirty="0" smtClean="0"/>
                        <a:t> and Calculating (Cause and effect) </a:t>
                      </a:r>
                      <a:endParaRPr lang="en-GB" sz="18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dirty="0" smtClean="0"/>
                        <a:t>Number (Significance and</a:t>
                      </a:r>
                      <a:r>
                        <a:rPr lang="en-GB" sz="1800" baseline="0" dirty="0" smtClean="0"/>
                        <a:t> structures)</a:t>
                      </a:r>
                      <a:endParaRPr lang="en-GB" sz="18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dirty="0" smtClean="0"/>
                        <a:t>Number (Significance and structures)</a:t>
                      </a:r>
                      <a:endParaRPr lang="en-GB" sz="18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5376184"/>
                  </a:ext>
                </a:extLst>
              </a:tr>
              <a:tr h="533513">
                <a:tc rowSpan="4"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Block 2</a:t>
                      </a:r>
                      <a:endParaRPr lang="en-GB" dirty="0"/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700" dirty="0" smtClean="0"/>
                        <a:t>Multiplication</a:t>
                      </a:r>
                      <a:r>
                        <a:rPr lang="en-GB" sz="1700" baseline="0" dirty="0" smtClean="0"/>
                        <a:t> and Division </a:t>
                      </a:r>
                      <a:endParaRPr lang="en-GB" sz="1700" dirty="0" smtClean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dirty="0" smtClean="0"/>
                        <a:t>Area and perimeter</a:t>
                      </a:r>
                      <a:endParaRPr lang="en-GB" sz="18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dirty="0" smtClean="0"/>
                        <a:t>Fractions</a:t>
                      </a:r>
                      <a:endParaRPr lang="en-GB" sz="18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dirty="0" smtClean="0"/>
                        <a:t>Decimals</a:t>
                      </a:r>
                      <a:endParaRPr lang="en-GB" sz="18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3946517"/>
                  </a:ext>
                </a:extLst>
              </a:tr>
              <a:tr h="3221997"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 smtClean="0"/>
                        <a:t>Recall and use multiplication and division facts for multiplication tables up to 12 × 12. </a:t>
                      </a:r>
                    </a:p>
                    <a:p>
                      <a:r>
                        <a:rPr lang="en-GB" sz="1050" dirty="0" smtClean="0"/>
                        <a:t>Use place value, known and derived facts to multiply and divide mentally, including: multiplying by 0 and 1; dividing by 1; multiplying together three numbers. </a:t>
                      </a:r>
                    </a:p>
                    <a:p>
                      <a:r>
                        <a:rPr lang="en-GB" sz="1050" dirty="0" smtClean="0"/>
                        <a:t>Recognise and use factor pairs and commutativity in mental calculations. </a:t>
                      </a:r>
                    </a:p>
                    <a:p>
                      <a:r>
                        <a:rPr lang="en-GB" sz="1050" dirty="0" smtClean="0"/>
                        <a:t>Multiply two digit and three digit numbers by a one digit number using formal written layout. </a:t>
                      </a:r>
                    </a:p>
                    <a:p>
                      <a:r>
                        <a:rPr lang="en-GB" sz="1050" dirty="0" smtClean="0"/>
                        <a:t>Solve problems involving multiplying and adding, including using the distributive law to multiply two digit numbers by one digit, integer scaling problems and harder correspondence problems such as n objects are connected to m </a:t>
                      </a:r>
                      <a:r>
                        <a:rPr lang="en-GB" sz="1050" dirty="0" smtClean="0"/>
                        <a:t>objects</a:t>
                      </a:r>
                      <a:endParaRPr lang="en-GB" sz="105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Find the area of rectilinear shapes by counting squares.</a:t>
                      </a:r>
                    </a:p>
                    <a:p>
                      <a:r>
                        <a:rPr lang="en-GB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Measure and calculate the perimeter of a rectilinear figure (including squares) in centimetres and metres </a:t>
                      </a:r>
                    </a:p>
                    <a:p>
                      <a:r>
                        <a:rPr lang="en-GB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Convert between different units of measure [for example, kilometre to metre]</a:t>
                      </a:r>
                    </a:p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 smtClean="0"/>
                        <a:t>Recognise and show, using diagrams, families of common equivalent fractions. </a:t>
                      </a:r>
                    </a:p>
                    <a:p>
                      <a:r>
                        <a:rPr lang="en-GB" sz="1050" dirty="0" smtClean="0"/>
                        <a:t>Count up and down in hundredths; recognise that hundredths arise when dividing an object by one hundred and dividing tenths by ten. </a:t>
                      </a:r>
                    </a:p>
                    <a:p>
                      <a:r>
                        <a:rPr lang="en-GB" sz="1050" dirty="0" smtClean="0"/>
                        <a:t>Solve problems involving increasingly harder fractions to calculate quantities, and fractions to divide quantities, including non-unit fractions where the answer is a whole number. </a:t>
                      </a:r>
                    </a:p>
                    <a:p>
                      <a:r>
                        <a:rPr lang="en-GB" sz="1050" dirty="0" smtClean="0"/>
                        <a:t>Add and subtract fractions with the same denominator.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 b="0" i="0" u="none" strike="noStrike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GB" sz="1100" b="0" i="0" u="none" strike="noStrike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1100" dirty="0" smtClean="0"/>
                        <a:t>Recognise and write decimal equivalents of any number of tenths or hundredths. </a:t>
                      </a:r>
                    </a:p>
                    <a:p>
                      <a:r>
                        <a:rPr lang="en-GB" sz="1100" dirty="0" smtClean="0"/>
                        <a:t>Find the effect of dividing a one or two digit number by 10 or 100, identifying the value of the digits in the answer as ones, tenths and hundredths </a:t>
                      </a:r>
                    </a:p>
                    <a:p>
                      <a:r>
                        <a:rPr lang="en-GB" sz="1100" dirty="0" smtClean="0"/>
                        <a:t>Solve simple measure and money problems involving fractions and decimals to two decimal places. Convert between different units of measure [for example, kilometre to metre]</a:t>
                      </a:r>
                    </a:p>
                    <a:p>
                      <a:endParaRPr lang="en-GB" sz="1100" b="0" i="0" u="none" strike="noStrike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GB" sz="1100" b="0" i="0" u="none" strike="noStrike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GB" sz="1100" b="0" i="0" u="none" strike="noStrike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GB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24625040"/>
                  </a:ext>
                </a:extLst>
              </a:tr>
              <a:tr h="468977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en-GB" sz="1800" b="1" dirty="0" smtClean="0">
                          <a:solidFill>
                            <a:schemeClr val="bg1"/>
                          </a:solidFill>
                        </a:rPr>
                        <a:t>Learning questions</a:t>
                      </a:r>
                      <a:endParaRPr lang="en-GB" sz="18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050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1100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1944179"/>
                  </a:ext>
                </a:extLst>
              </a:tr>
              <a:tr h="1109280">
                <a:tc vMerge="1"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100" dirty="0" smtClean="0">
                          <a:solidFill>
                            <a:srgbClr val="FF0000"/>
                          </a:solidFill>
                          <a:latin typeface="+mn-lt"/>
                        </a:rPr>
                        <a:t>How can we use multiplication and division facts</a:t>
                      </a:r>
                      <a:r>
                        <a:rPr lang="en-GB" sz="1100" baseline="0" dirty="0" smtClean="0">
                          <a:solidFill>
                            <a:srgbClr val="FF0000"/>
                          </a:solidFill>
                          <a:latin typeface="+mn-lt"/>
                        </a:rPr>
                        <a:t> </a:t>
                      </a:r>
                      <a:r>
                        <a:rPr lang="en-GB" sz="1100" dirty="0" smtClean="0">
                          <a:solidFill>
                            <a:srgbClr val="FF0000"/>
                          </a:solidFill>
                          <a:latin typeface="+mn-lt"/>
                        </a:rPr>
                        <a:t>and factor pairs to calculate efficiently with larger numbers?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GB" sz="1100" dirty="0" smtClean="0">
                        <a:solidFill>
                          <a:srgbClr val="FF0000"/>
                        </a:solidFill>
                        <a:latin typeface="+mn-lt"/>
                      </a:endParaRP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100" dirty="0" smtClean="0">
                          <a:solidFill>
                            <a:srgbClr val="00B050"/>
                          </a:solidFill>
                          <a:latin typeface="+mn-lt"/>
                        </a:rPr>
                        <a:t>How can we represent and solve real-life problems involving multiplication and division using efficient written and mental methods?</a:t>
                      </a:r>
                      <a:endParaRPr lang="en-GB" sz="1100" dirty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How can we find and compare the area of shapes </a:t>
                      </a:r>
                      <a:r>
                        <a:rPr lang="en-GB" sz="1100" dirty="0" smtClean="0">
                          <a:solidFill>
                            <a:srgbClr val="FF0000"/>
                          </a:solidFill>
                          <a:latin typeface="+mn-lt"/>
                        </a:rPr>
                        <a:t>by counting squares?</a:t>
                      </a:r>
                    </a:p>
                    <a:p>
                      <a:endParaRPr lang="en-GB" sz="11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  <a:p>
                      <a:r>
                        <a:rPr lang="en-GB" sz="1100" dirty="0" smtClean="0">
                          <a:solidFill>
                            <a:srgbClr val="00B050"/>
                          </a:solidFill>
                          <a:latin typeface="+mn-lt"/>
                        </a:rPr>
                        <a:t>What can I explore about measuring length?</a:t>
                      </a:r>
                    </a:p>
                    <a:p>
                      <a:endParaRPr lang="en-GB" sz="11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  <a:p>
                      <a:r>
                        <a:rPr lang="en-GB" sz="1100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How can I calculate the perimeter of different shapes even when missing lengths?</a:t>
                      </a:r>
                      <a:endParaRPr lang="en-GB" sz="11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 smtClean="0">
                          <a:solidFill>
                            <a:srgbClr val="FF0000"/>
                          </a:solidFill>
                          <a:latin typeface="+mn-lt"/>
                        </a:rPr>
                        <a:t>What can I explore about fractions?</a:t>
                      </a:r>
                    </a:p>
                    <a:p>
                      <a:endParaRPr lang="en-GB" sz="105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  <a:p>
                      <a:r>
                        <a:rPr lang="en-GB" sz="1050" dirty="0" smtClean="0">
                          <a:solidFill>
                            <a:srgbClr val="00B050"/>
                          </a:solidFill>
                          <a:latin typeface="+mn-lt"/>
                        </a:rPr>
                        <a:t>How</a:t>
                      </a:r>
                      <a:r>
                        <a:rPr lang="en-GB" sz="1050" baseline="0" dirty="0" smtClean="0">
                          <a:solidFill>
                            <a:srgbClr val="00B050"/>
                          </a:solidFill>
                          <a:latin typeface="+mn-lt"/>
                        </a:rPr>
                        <a:t> can I add and subtract fractions?</a:t>
                      </a:r>
                      <a:endParaRPr lang="en-GB" sz="1050" dirty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 smtClean="0">
                          <a:solidFill>
                            <a:srgbClr val="FF0000"/>
                          </a:solidFill>
                          <a:latin typeface="+mn-lt"/>
                        </a:rPr>
                        <a:t>What can I explore about tenths and hundredths on a place value chart or number line?</a:t>
                      </a:r>
                    </a:p>
                    <a:p>
                      <a:endParaRPr lang="en-GB" sz="1100" dirty="0" smtClean="0">
                        <a:solidFill>
                          <a:srgbClr val="FF0000"/>
                        </a:solidFill>
                        <a:latin typeface="+mn-lt"/>
                      </a:endParaRPr>
                    </a:p>
                    <a:p>
                      <a:r>
                        <a:rPr lang="en-GB" sz="1100" dirty="0" smtClean="0">
                          <a:solidFill>
                            <a:srgbClr val="00B050"/>
                          </a:solidFill>
                          <a:latin typeface="+mn-lt"/>
                        </a:rPr>
                        <a:t>How can we divide numbers by 10 or 100 and use decimals to solve problems?</a:t>
                      </a:r>
                      <a:endParaRPr lang="en-GB" sz="1100" dirty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16619553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337589"/>
              </p:ext>
            </p:extLst>
          </p:nvPr>
        </p:nvGraphicFramePr>
        <p:xfrm>
          <a:off x="176709" y="168532"/>
          <a:ext cx="12426767" cy="4754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5723">
                  <a:extLst>
                    <a:ext uri="{9D8B030D-6E8A-4147-A177-3AD203B41FA5}">
                      <a16:colId xmlns:a16="http://schemas.microsoft.com/office/drawing/2014/main" val="2421229326"/>
                    </a:ext>
                  </a:extLst>
                </a:gridCol>
                <a:gridCol w="1256259">
                  <a:extLst>
                    <a:ext uri="{9D8B030D-6E8A-4147-A177-3AD203B41FA5}">
                      <a16:colId xmlns:a16="http://schemas.microsoft.com/office/drawing/2014/main" val="2568717444"/>
                    </a:ext>
                  </a:extLst>
                </a:gridCol>
                <a:gridCol w="1175735">
                  <a:extLst>
                    <a:ext uri="{9D8B030D-6E8A-4147-A177-3AD203B41FA5}">
                      <a16:colId xmlns:a16="http://schemas.microsoft.com/office/drawing/2014/main" val="227532122"/>
                    </a:ext>
                  </a:extLst>
                </a:gridCol>
                <a:gridCol w="955905">
                  <a:extLst>
                    <a:ext uri="{9D8B030D-6E8A-4147-A177-3AD203B41FA5}">
                      <a16:colId xmlns:a16="http://schemas.microsoft.com/office/drawing/2014/main" val="1989090392"/>
                    </a:ext>
                  </a:extLst>
                </a:gridCol>
                <a:gridCol w="955905">
                  <a:extLst>
                    <a:ext uri="{9D8B030D-6E8A-4147-A177-3AD203B41FA5}">
                      <a16:colId xmlns:a16="http://schemas.microsoft.com/office/drawing/2014/main" val="291457642"/>
                    </a:ext>
                  </a:extLst>
                </a:gridCol>
                <a:gridCol w="955905">
                  <a:extLst>
                    <a:ext uri="{9D8B030D-6E8A-4147-A177-3AD203B41FA5}">
                      <a16:colId xmlns:a16="http://schemas.microsoft.com/office/drawing/2014/main" val="1102475118"/>
                    </a:ext>
                  </a:extLst>
                </a:gridCol>
                <a:gridCol w="955905">
                  <a:extLst>
                    <a:ext uri="{9D8B030D-6E8A-4147-A177-3AD203B41FA5}">
                      <a16:colId xmlns:a16="http://schemas.microsoft.com/office/drawing/2014/main" val="952266214"/>
                    </a:ext>
                  </a:extLst>
                </a:gridCol>
                <a:gridCol w="955905">
                  <a:extLst>
                    <a:ext uri="{9D8B030D-6E8A-4147-A177-3AD203B41FA5}">
                      <a16:colId xmlns:a16="http://schemas.microsoft.com/office/drawing/2014/main" val="747047521"/>
                    </a:ext>
                  </a:extLst>
                </a:gridCol>
                <a:gridCol w="955905">
                  <a:extLst>
                    <a:ext uri="{9D8B030D-6E8A-4147-A177-3AD203B41FA5}">
                      <a16:colId xmlns:a16="http://schemas.microsoft.com/office/drawing/2014/main" val="2225709834"/>
                    </a:ext>
                  </a:extLst>
                </a:gridCol>
                <a:gridCol w="955905">
                  <a:extLst>
                    <a:ext uri="{9D8B030D-6E8A-4147-A177-3AD203B41FA5}">
                      <a16:colId xmlns:a16="http://schemas.microsoft.com/office/drawing/2014/main" val="1696202949"/>
                    </a:ext>
                  </a:extLst>
                </a:gridCol>
                <a:gridCol w="955905">
                  <a:extLst>
                    <a:ext uri="{9D8B030D-6E8A-4147-A177-3AD203B41FA5}">
                      <a16:colId xmlns:a16="http://schemas.microsoft.com/office/drawing/2014/main" val="2721777906"/>
                    </a:ext>
                  </a:extLst>
                </a:gridCol>
                <a:gridCol w="955905">
                  <a:extLst>
                    <a:ext uri="{9D8B030D-6E8A-4147-A177-3AD203B41FA5}">
                      <a16:colId xmlns:a16="http://schemas.microsoft.com/office/drawing/2014/main" val="305590355"/>
                    </a:ext>
                  </a:extLst>
                </a:gridCol>
                <a:gridCol w="955905">
                  <a:extLst>
                    <a:ext uri="{9D8B030D-6E8A-4147-A177-3AD203B41FA5}">
                      <a16:colId xmlns:a16="http://schemas.microsoft.com/office/drawing/2014/main" val="3025498475"/>
                    </a:ext>
                  </a:extLst>
                </a:gridCol>
              </a:tblGrid>
              <a:tr h="390822">
                <a:tc>
                  <a:txBody>
                    <a:bodyPr/>
                    <a:lstStyle/>
                    <a:p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2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3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4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5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bg1"/>
                          </a:solidFill>
                        </a:rPr>
                        <a:t>6</a:t>
                      </a:r>
                      <a:endParaRPr lang="en-GB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bg1"/>
                          </a:solidFill>
                        </a:rPr>
                        <a:t>7</a:t>
                      </a:r>
                      <a:endParaRPr lang="en-GB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b="0" u="none" dirty="0" smtClean="0">
                          <a:solidFill>
                            <a:schemeClr val="bg1"/>
                          </a:solidFill>
                        </a:rPr>
                        <a:t>8</a:t>
                      </a:r>
                      <a:endParaRPr lang="en-GB" b="0" u="none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9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11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12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676935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870950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9167879"/>
              </p:ext>
            </p:extLst>
          </p:nvPr>
        </p:nvGraphicFramePr>
        <p:xfrm>
          <a:off x="224402" y="185866"/>
          <a:ext cx="12272402" cy="71730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0310">
                  <a:extLst>
                    <a:ext uri="{9D8B030D-6E8A-4147-A177-3AD203B41FA5}">
                      <a16:colId xmlns:a16="http://schemas.microsoft.com/office/drawing/2014/main" val="2064259511"/>
                    </a:ext>
                  </a:extLst>
                </a:gridCol>
                <a:gridCol w="2401782">
                  <a:extLst>
                    <a:ext uri="{9D8B030D-6E8A-4147-A177-3AD203B41FA5}">
                      <a16:colId xmlns:a16="http://schemas.microsoft.com/office/drawing/2014/main" val="1925837064"/>
                    </a:ext>
                  </a:extLst>
                </a:gridCol>
                <a:gridCol w="1888062">
                  <a:extLst>
                    <a:ext uri="{9D8B030D-6E8A-4147-A177-3AD203B41FA5}">
                      <a16:colId xmlns:a16="http://schemas.microsoft.com/office/drawing/2014/main" val="1706530085"/>
                    </a:ext>
                  </a:extLst>
                </a:gridCol>
                <a:gridCol w="1871879">
                  <a:extLst>
                    <a:ext uri="{9D8B030D-6E8A-4147-A177-3AD203B41FA5}">
                      <a16:colId xmlns:a16="http://schemas.microsoft.com/office/drawing/2014/main" val="2697505434"/>
                    </a:ext>
                  </a:extLst>
                </a:gridCol>
                <a:gridCol w="2661197">
                  <a:extLst>
                    <a:ext uri="{9D8B030D-6E8A-4147-A177-3AD203B41FA5}">
                      <a16:colId xmlns:a16="http://schemas.microsoft.com/office/drawing/2014/main" val="3516765079"/>
                    </a:ext>
                  </a:extLst>
                </a:gridCol>
                <a:gridCol w="187079">
                  <a:extLst>
                    <a:ext uri="{9D8B030D-6E8A-4147-A177-3AD203B41FA5}">
                      <a16:colId xmlns:a16="http://schemas.microsoft.com/office/drawing/2014/main" val="2802055928"/>
                    </a:ext>
                  </a:extLst>
                </a:gridCol>
                <a:gridCol w="942328">
                  <a:extLst>
                    <a:ext uri="{9D8B030D-6E8A-4147-A177-3AD203B41FA5}">
                      <a16:colId xmlns:a16="http://schemas.microsoft.com/office/drawing/2014/main" val="529406351"/>
                    </a:ext>
                  </a:extLst>
                </a:gridCol>
                <a:gridCol w="1889765">
                  <a:extLst>
                    <a:ext uri="{9D8B030D-6E8A-4147-A177-3AD203B41FA5}">
                      <a16:colId xmlns:a16="http://schemas.microsoft.com/office/drawing/2014/main" val="2469096414"/>
                    </a:ext>
                  </a:extLst>
                </a:gridCol>
              </a:tblGrid>
              <a:tr h="390822"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bg1"/>
                        </a:solidFill>
                      </a:endParaRPr>
                    </a:p>
                  </a:txBody>
                  <a:tcPr vert="vert27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/>
                        <a:t>Number (Significance and structures)</a:t>
                      </a:r>
                      <a:endParaRPr lang="en-GB" sz="16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/>
                        <a:t>Measure (Structures)</a:t>
                      </a:r>
                      <a:endParaRPr lang="en-GB" sz="16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/>
                        <a:t>Measure (Structures)</a:t>
                      </a:r>
                      <a:endParaRPr lang="en-GB" sz="16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/>
                        <a:t>Geometry (Structures)</a:t>
                      </a:r>
                      <a:endParaRPr lang="en-GB" sz="16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600" dirty="0" smtClean="0"/>
                        <a:t>Statistics </a:t>
                      </a:r>
                      <a:r>
                        <a:rPr lang="en-GB" sz="1200" dirty="0" smtClean="0"/>
                        <a:t>(appreciation)</a:t>
                      </a:r>
                      <a:endParaRPr lang="en-GB" sz="12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6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280160" rtl="0" eaLnBrk="1" latinLnBrk="0" hangingPunct="1"/>
                      <a:r>
                        <a:rPr lang="en-GB" sz="16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Position</a:t>
                      </a:r>
                      <a:r>
                        <a:rPr lang="en-GB" sz="16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and direction (Cause and effect)</a:t>
                      </a:r>
                      <a:endParaRPr lang="en-GB" sz="16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94182529"/>
                  </a:ext>
                </a:extLst>
              </a:tr>
              <a:tr h="390822">
                <a:tc rowSpan="4"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bg1"/>
                          </a:solidFill>
                        </a:rPr>
                        <a:t>Block 3</a:t>
                      </a:r>
                      <a:endParaRPr lang="en-GB" dirty="0">
                        <a:solidFill>
                          <a:schemeClr val="bg1"/>
                        </a:solidFill>
                      </a:endParaRPr>
                    </a:p>
                  </a:txBody>
                  <a:tcPr vert="vert27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/>
                        <a:t>Decimals</a:t>
                      </a:r>
                      <a:endParaRPr lang="en-GB" sz="16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/>
                        <a:t>Money</a:t>
                      </a:r>
                      <a:endParaRPr lang="en-GB" sz="16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/>
                        <a:t>Time</a:t>
                      </a:r>
                      <a:endParaRPr lang="en-GB" sz="16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/>
                        <a:t>Shape</a:t>
                      </a:r>
                      <a:endParaRPr lang="en-GB" sz="16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600" dirty="0" smtClean="0"/>
                        <a:t>Statistics</a:t>
                      </a:r>
                      <a:endParaRPr lang="en-GB" sz="16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6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280160" rtl="0" eaLnBrk="1" latinLnBrk="0" hangingPunct="1"/>
                      <a:r>
                        <a:rPr lang="en-GB" sz="16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Position and direction</a:t>
                      </a:r>
                      <a:endParaRPr lang="en-GB" sz="16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9128960"/>
                  </a:ext>
                </a:extLst>
              </a:tr>
              <a:tr h="1660994"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 smtClean="0"/>
                        <a:t>Compare numbers with the same number of decimal places up to two decimal places. </a:t>
                      </a:r>
                    </a:p>
                    <a:p>
                      <a:r>
                        <a:rPr lang="en-GB" sz="1050" dirty="0" smtClean="0"/>
                        <a:t>Round decimals with one decimal place to the nearest whole number. </a:t>
                      </a:r>
                    </a:p>
                    <a:p>
                      <a:r>
                        <a:rPr lang="en-GB" sz="1050" dirty="0" smtClean="0"/>
                        <a:t>Recognise and write decimal equivalents to quarters</a:t>
                      </a:r>
                      <a:r>
                        <a:rPr lang="en-GB" sz="1050" baseline="0" dirty="0" smtClean="0"/>
                        <a:t> and halves.</a:t>
                      </a:r>
                      <a:endParaRPr lang="en-GB" sz="1050" dirty="0" smtClean="0"/>
                    </a:p>
                    <a:p>
                      <a:r>
                        <a:rPr lang="en-GB" sz="1050" dirty="0" smtClean="0"/>
                        <a:t>Find the effect of dividing a one or two digit number by 10 or 100, identifying the value of the digits in the answer as ones, tenths and hundredths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 smtClean="0"/>
                        <a:t>Estimate, compare and calculate different measures, including money in pounds and pence. </a:t>
                      </a:r>
                    </a:p>
                    <a:p>
                      <a:r>
                        <a:rPr lang="en-GB" sz="1050" dirty="0" smtClean="0"/>
                        <a:t>Solve simple measure and money problems involving fractions and decimals to two decimal places.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 smtClean="0"/>
                        <a:t>Convert between different units of measure [for example, kilometre to metre; hour to minute] </a:t>
                      </a:r>
                    </a:p>
                    <a:p>
                      <a:r>
                        <a:rPr lang="en-GB" sz="1050" dirty="0" smtClean="0"/>
                        <a:t>Read, write and convert time between analogue and digital 12and 24-hour clocks. </a:t>
                      </a:r>
                    </a:p>
                    <a:p>
                      <a:r>
                        <a:rPr lang="en-GB" sz="1050" dirty="0" smtClean="0"/>
                        <a:t>Solve problems involving converting from hours to minutes; minutes to seconds; years to months; weeks to days.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Identify acute and obtuse angles and compare and order angles up to two right angles by size. </a:t>
                      </a:r>
                    </a:p>
                    <a:p>
                      <a:r>
                        <a:rPr lang="en-GB" sz="105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Compare and classify geometric shapes, including quadrilaterals and triangles, based on their properties and sizes. </a:t>
                      </a:r>
                    </a:p>
                    <a:p>
                      <a:r>
                        <a:rPr lang="en-GB" sz="105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Identify lines of symmetry in 2-D shapes presented in different orientations. </a:t>
                      </a:r>
                    </a:p>
                    <a:p>
                      <a:r>
                        <a:rPr lang="en-GB" sz="105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Complete a simple symmetric figure with respect to a specific line of symmetry</a:t>
                      </a:r>
                    </a:p>
                    <a:p>
                      <a:endParaRPr lang="en-GB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GB" sz="1050" dirty="0" smtClean="0"/>
                        <a:t>Interpret and present discrete and continuous data using appropriate graphical methods, including bar charts and time graphs.</a:t>
                      </a:r>
                    </a:p>
                    <a:p>
                      <a:endParaRPr lang="en-GB" sz="1050" dirty="0" smtClean="0"/>
                    </a:p>
                    <a:p>
                      <a:r>
                        <a:rPr lang="en-GB" sz="1050" dirty="0" smtClean="0"/>
                        <a:t> Solve comparison, sum and difference problems using information presented in bar charts, pictograms, tables and other graphs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GB" sz="1050" baseline="0" dirty="0" smtClean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GB" sz="1050" baseline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1280160" rtl="0" eaLnBrk="1" latinLnBrk="0" hangingPunct="1"/>
                      <a:r>
                        <a:rPr lang="en-GB" sz="105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Describe positions on a 2-D grid as coordinates in the first quadrant. </a:t>
                      </a:r>
                    </a:p>
                    <a:p>
                      <a:pPr marL="0" algn="l" defTabSz="1280160" rtl="0" eaLnBrk="1" latinLnBrk="0" hangingPunct="1"/>
                      <a:r>
                        <a:rPr lang="en-GB" sz="105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Plot specified points and draw sides to complete a given polygon. </a:t>
                      </a:r>
                    </a:p>
                    <a:p>
                      <a:pPr marL="0" algn="l" defTabSz="1280160" rtl="0" eaLnBrk="1" latinLnBrk="0" hangingPunct="1"/>
                      <a:r>
                        <a:rPr lang="en-GB" sz="105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Describe movements between positions as translations of a given unit to the left/ right and up/ down</a:t>
                      </a:r>
                    </a:p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83040738"/>
                  </a:ext>
                </a:extLst>
              </a:tr>
              <a:tr h="498070">
                <a:tc vMerge="1"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bg1"/>
                        </a:solidFill>
                      </a:endParaRPr>
                    </a:p>
                  </a:txBody>
                  <a:tcPr vert="vert270" anchor="ctr">
                    <a:solidFill>
                      <a:schemeClr val="accent1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en-GB" sz="1800" b="1" dirty="0" smtClean="0">
                          <a:solidFill>
                            <a:schemeClr val="bg1"/>
                          </a:solidFill>
                        </a:rPr>
                        <a:t>Learning questions</a:t>
                      </a:r>
                      <a:endParaRPr lang="en-GB" sz="18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endParaRPr lang="en-GB" sz="105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endParaRPr lang="en-GB" sz="105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171450" marR="0" lvl="0" indent="-17145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GB" sz="1050" baseline="0" dirty="0" smtClean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8997184"/>
                  </a:ext>
                </a:extLst>
              </a:tr>
              <a:tr h="1660994">
                <a:tc vMerge="1"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bg1"/>
                        </a:solidFill>
                      </a:endParaRPr>
                    </a:p>
                  </a:txBody>
                  <a:tcPr vert="vert27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en-GB" sz="1050" dirty="0" smtClean="0">
                          <a:solidFill>
                            <a:srgbClr val="FF0000"/>
                          </a:solidFill>
                        </a:rPr>
                        <a:t>How can we compare and round decimals and see how fractions are decimals?</a:t>
                      </a:r>
                      <a:endParaRPr lang="en-GB" sz="105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en-GB" sz="1050" dirty="0" smtClean="0">
                          <a:solidFill>
                            <a:srgbClr val="FF0000"/>
                          </a:solidFill>
                        </a:rPr>
                        <a:t>What can I explore</a:t>
                      </a:r>
                      <a:r>
                        <a:rPr lang="en-GB" sz="1050" baseline="0" dirty="0" smtClean="0">
                          <a:solidFill>
                            <a:srgbClr val="FF0000"/>
                          </a:solidFill>
                        </a:rPr>
                        <a:t> about money?</a:t>
                      </a:r>
                      <a:endParaRPr lang="en-GB" sz="105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en-GB" sz="1050" dirty="0" smtClean="0">
                          <a:solidFill>
                            <a:srgbClr val="FF0000"/>
                          </a:solidFill>
                        </a:rPr>
                        <a:t>How can I read,</a:t>
                      </a:r>
                      <a:r>
                        <a:rPr lang="en-GB" sz="1050" baseline="0" dirty="0" smtClean="0">
                          <a:solidFill>
                            <a:srgbClr val="FF0000"/>
                          </a:solidFill>
                        </a:rPr>
                        <a:t> write and convert units of time to solve problems?</a:t>
                      </a:r>
                      <a:endParaRPr lang="en-GB" sz="105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GB" sz="1100" dirty="0" smtClean="0">
                          <a:solidFill>
                            <a:srgbClr val="FF0000"/>
                          </a:solidFill>
                        </a:rPr>
                        <a:t>What</a:t>
                      </a:r>
                      <a:r>
                        <a:rPr lang="en-GB" sz="1100" baseline="0" dirty="0" smtClean="0">
                          <a:solidFill>
                            <a:srgbClr val="FF0000"/>
                          </a:solidFill>
                        </a:rPr>
                        <a:t> can I explore about angles?</a:t>
                      </a:r>
                    </a:p>
                    <a:p>
                      <a:endParaRPr lang="en-GB" sz="1100" baseline="0" dirty="0"/>
                    </a:p>
                    <a:p>
                      <a:r>
                        <a:rPr lang="en-GB" sz="1100" baseline="0" dirty="0" smtClean="0">
                          <a:solidFill>
                            <a:srgbClr val="00B050"/>
                          </a:solidFill>
                        </a:rPr>
                        <a:t>How can I compare shapes and explore symmetry?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GB" sz="1050" baseline="0" dirty="0" smtClean="0">
                          <a:solidFill>
                            <a:srgbClr val="FF0000"/>
                          </a:solidFill>
                        </a:rPr>
                        <a:t>How can we use graphs to answer questions?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 smtClean="0">
                          <a:solidFill>
                            <a:srgbClr val="FF0000"/>
                          </a:solidFill>
                        </a:rPr>
                        <a:t>How can</a:t>
                      </a:r>
                      <a:r>
                        <a:rPr lang="en-GB" sz="1100" baseline="0" dirty="0" smtClean="0">
                          <a:solidFill>
                            <a:srgbClr val="FF0000"/>
                          </a:solidFill>
                        </a:rPr>
                        <a:t> I use coordinates to find, draw and translate shapes on a grid?</a:t>
                      </a:r>
                      <a:endParaRPr lang="en-GB" sz="11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36177863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83258837"/>
              </p:ext>
            </p:extLst>
          </p:nvPr>
        </p:nvGraphicFramePr>
        <p:xfrm>
          <a:off x="224402" y="6586152"/>
          <a:ext cx="12272403" cy="299445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0310">
                  <a:extLst>
                    <a:ext uri="{9D8B030D-6E8A-4147-A177-3AD203B41FA5}">
                      <a16:colId xmlns:a16="http://schemas.microsoft.com/office/drawing/2014/main" val="4038470881"/>
                    </a:ext>
                  </a:extLst>
                </a:gridCol>
                <a:gridCol w="2401783">
                  <a:extLst>
                    <a:ext uri="{9D8B030D-6E8A-4147-A177-3AD203B41FA5}">
                      <a16:colId xmlns:a16="http://schemas.microsoft.com/office/drawing/2014/main" val="3348315654"/>
                    </a:ext>
                  </a:extLst>
                </a:gridCol>
                <a:gridCol w="1888062">
                  <a:extLst>
                    <a:ext uri="{9D8B030D-6E8A-4147-A177-3AD203B41FA5}">
                      <a16:colId xmlns:a16="http://schemas.microsoft.com/office/drawing/2014/main" val="2225547883"/>
                    </a:ext>
                  </a:extLst>
                </a:gridCol>
                <a:gridCol w="1838628">
                  <a:extLst>
                    <a:ext uri="{9D8B030D-6E8A-4147-A177-3AD203B41FA5}">
                      <a16:colId xmlns:a16="http://schemas.microsoft.com/office/drawing/2014/main" val="3118348093"/>
                    </a:ext>
                  </a:extLst>
                </a:gridCol>
                <a:gridCol w="2881527">
                  <a:extLst>
                    <a:ext uri="{9D8B030D-6E8A-4147-A177-3AD203B41FA5}">
                      <a16:colId xmlns:a16="http://schemas.microsoft.com/office/drawing/2014/main" val="1963380208"/>
                    </a:ext>
                  </a:extLst>
                </a:gridCol>
                <a:gridCol w="975579">
                  <a:extLst>
                    <a:ext uri="{9D8B030D-6E8A-4147-A177-3AD203B41FA5}">
                      <a16:colId xmlns:a16="http://schemas.microsoft.com/office/drawing/2014/main" val="2144612775"/>
                    </a:ext>
                  </a:extLst>
                </a:gridCol>
                <a:gridCol w="1856514">
                  <a:extLst>
                    <a:ext uri="{9D8B030D-6E8A-4147-A177-3AD203B41FA5}">
                      <a16:colId xmlns:a16="http://schemas.microsoft.com/office/drawing/2014/main" val="794018968"/>
                    </a:ext>
                  </a:extLst>
                </a:gridCol>
              </a:tblGrid>
              <a:tr h="556053">
                <a:tc rowSpan="2"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Block 3</a:t>
                      </a:r>
                      <a:endParaRPr lang="en-GB" dirty="0"/>
                    </a:p>
                  </a:txBody>
                  <a:tcPr vert="vert270" anchor="ctr"/>
                </a:tc>
                <a:tc gridSpan="6"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Small steps</a:t>
                      </a:r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2373002"/>
                  </a:ext>
                </a:extLst>
              </a:tr>
              <a:tr h="1660994"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1" dirty="0" smtClean="0"/>
                        <a:t>Small</a:t>
                      </a:r>
                      <a:r>
                        <a:rPr lang="en-GB" sz="1100" b="1" baseline="0" dirty="0" smtClean="0"/>
                        <a:t> Steps: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100" dirty="0" smtClean="0">
                          <a:solidFill>
                            <a:srgbClr val="FF0000"/>
                          </a:solidFill>
                        </a:rPr>
                        <a:t>Make a whole with tenths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100" baseline="0" dirty="0" smtClean="0">
                          <a:solidFill>
                            <a:srgbClr val="FF0000"/>
                          </a:solidFill>
                        </a:rPr>
                        <a:t>Make a whole with hundredths 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100" baseline="0" dirty="0" smtClean="0">
                          <a:solidFill>
                            <a:srgbClr val="FF0000"/>
                          </a:solidFill>
                        </a:rPr>
                        <a:t>Partition decimals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100" baseline="0" dirty="0" smtClean="0">
                          <a:solidFill>
                            <a:srgbClr val="FF0000"/>
                          </a:solidFill>
                        </a:rPr>
                        <a:t>Flexibly partition decimals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100" baseline="0" dirty="0" smtClean="0">
                          <a:solidFill>
                            <a:srgbClr val="FF0000"/>
                          </a:solidFill>
                        </a:rPr>
                        <a:t>Compare decimals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100" baseline="0" dirty="0" smtClean="0">
                          <a:solidFill>
                            <a:srgbClr val="FF0000"/>
                          </a:solidFill>
                        </a:rPr>
                        <a:t>Order decimals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100" baseline="0" dirty="0" smtClean="0">
                          <a:solidFill>
                            <a:srgbClr val="FF0000"/>
                          </a:solidFill>
                        </a:rPr>
                        <a:t>Round to the nearest whole number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100" baseline="0" dirty="0" smtClean="0">
                          <a:solidFill>
                            <a:srgbClr val="FF0000"/>
                          </a:solidFill>
                        </a:rPr>
                        <a:t>Halves and quarters as decimals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100" b="1" baseline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1" dirty="0" smtClean="0">
                          <a:solidFill>
                            <a:schemeClr val="tx1"/>
                          </a:solidFill>
                        </a:rPr>
                        <a:t>Small</a:t>
                      </a:r>
                      <a:r>
                        <a:rPr lang="en-GB" sz="1100" b="1" baseline="0" dirty="0" smtClean="0">
                          <a:solidFill>
                            <a:schemeClr val="tx1"/>
                          </a:solidFill>
                        </a:rPr>
                        <a:t> Steps: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100" dirty="0" smtClean="0">
                          <a:solidFill>
                            <a:srgbClr val="FF0000"/>
                          </a:solidFill>
                        </a:rPr>
                        <a:t>Write money using decimals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100" dirty="0" smtClean="0">
                          <a:solidFill>
                            <a:srgbClr val="FF0000"/>
                          </a:solidFill>
                        </a:rPr>
                        <a:t>Convert between pounds and pence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100" dirty="0" smtClean="0">
                          <a:solidFill>
                            <a:srgbClr val="FF0000"/>
                          </a:solidFill>
                        </a:rPr>
                        <a:t>Compare amounts of money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100" dirty="0" smtClean="0">
                          <a:solidFill>
                            <a:srgbClr val="FF0000"/>
                          </a:solidFill>
                        </a:rPr>
                        <a:t>Estimate with money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100" dirty="0" smtClean="0">
                          <a:solidFill>
                            <a:srgbClr val="FF0000"/>
                          </a:solidFill>
                        </a:rPr>
                        <a:t>Calculate with money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100" dirty="0" smtClean="0">
                          <a:solidFill>
                            <a:srgbClr val="FF0000"/>
                          </a:solidFill>
                        </a:rPr>
                        <a:t>Solve</a:t>
                      </a:r>
                      <a:r>
                        <a:rPr lang="en-GB" sz="1100" baseline="0" dirty="0" smtClean="0">
                          <a:solidFill>
                            <a:srgbClr val="FF0000"/>
                          </a:solidFill>
                        </a:rPr>
                        <a:t> problems with money</a:t>
                      </a:r>
                      <a:endParaRPr lang="en-GB" sz="1100" dirty="0" smtClean="0">
                        <a:solidFill>
                          <a:srgbClr val="FF0000"/>
                        </a:solidFill>
                      </a:endParaRPr>
                    </a:p>
                    <a:p>
                      <a:pPr algn="l"/>
                      <a:endParaRPr lang="en-GB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1" dirty="0" smtClean="0"/>
                        <a:t>Small</a:t>
                      </a:r>
                      <a:r>
                        <a:rPr lang="en-GB" sz="1100" b="1" baseline="0" dirty="0" smtClean="0"/>
                        <a:t> Steps: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100" dirty="0" smtClean="0">
                          <a:solidFill>
                            <a:srgbClr val="FF0000"/>
                          </a:solidFill>
                        </a:rPr>
                        <a:t>Years months weeks and days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100" dirty="0" smtClean="0">
                          <a:solidFill>
                            <a:srgbClr val="FF0000"/>
                          </a:solidFill>
                        </a:rPr>
                        <a:t>Hours minutes and seconds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100" dirty="0" smtClean="0">
                          <a:solidFill>
                            <a:srgbClr val="FF0000"/>
                          </a:solidFill>
                        </a:rPr>
                        <a:t>Convert</a:t>
                      </a:r>
                      <a:r>
                        <a:rPr lang="en-GB" sz="1100" baseline="0" dirty="0" smtClean="0">
                          <a:solidFill>
                            <a:srgbClr val="FF0000"/>
                          </a:solidFill>
                        </a:rPr>
                        <a:t> between analogue and digital times 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100" baseline="0" dirty="0" smtClean="0">
                          <a:solidFill>
                            <a:srgbClr val="FF0000"/>
                          </a:solidFill>
                        </a:rPr>
                        <a:t>Convert to the 24-hour clock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100" baseline="0" dirty="0" smtClean="0">
                          <a:solidFill>
                            <a:srgbClr val="FF0000"/>
                          </a:solidFill>
                        </a:rPr>
                        <a:t>Convert from the 24-hour clock</a:t>
                      </a:r>
                      <a:endParaRPr lang="en-GB" sz="1100" dirty="0" smtClean="0">
                        <a:solidFill>
                          <a:srgbClr val="FF0000"/>
                        </a:solid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100" b="1" baseline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1" dirty="0" smtClean="0"/>
                        <a:t>Small</a:t>
                      </a:r>
                      <a:r>
                        <a:rPr lang="en-GB" sz="1100" b="1" baseline="0" dirty="0" smtClean="0"/>
                        <a:t> Steps: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en-GB" sz="1100" dirty="0" smtClean="0">
                          <a:solidFill>
                            <a:srgbClr val="FF0000"/>
                          </a:solidFill>
                        </a:rPr>
                        <a:t>Understand</a:t>
                      </a:r>
                      <a:r>
                        <a:rPr lang="en-GB" sz="1100" baseline="0" dirty="0" smtClean="0">
                          <a:solidFill>
                            <a:srgbClr val="FF0000"/>
                          </a:solidFill>
                        </a:rPr>
                        <a:t> angles as turns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en-GB" sz="1100" baseline="0" dirty="0" smtClean="0">
                          <a:solidFill>
                            <a:srgbClr val="FF0000"/>
                          </a:solidFill>
                        </a:rPr>
                        <a:t>Identify angles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en-GB" sz="1100" baseline="0" dirty="0" smtClean="0">
                          <a:solidFill>
                            <a:srgbClr val="FF0000"/>
                          </a:solidFill>
                        </a:rPr>
                        <a:t>Compare and order angles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en-GB" sz="1100" baseline="0" dirty="0" smtClean="0">
                          <a:solidFill>
                            <a:srgbClr val="00B050"/>
                          </a:solidFill>
                        </a:rPr>
                        <a:t>Triangles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en-GB" sz="1100" baseline="0" dirty="0" smtClean="0">
                          <a:solidFill>
                            <a:srgbClr val="00B050"/>
                          </a:solidFill>
                        </a:rPr>
                        <a:t>Quadrilaterals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en-GB" sz="1100" baseline="0" dirty="0" smtClean="0">
                          <a:solidFill>
                            <a:srgbClr val="00B050"/>
                          </a:solidFill>
                        </a:rPr>
                        <a:t>Polygons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en-GB" sz="1100" baseline="0" dirty="0" smtClean="0">
                          <a:solidFill>
                            <a:srgbClr val="00B050"/>
                          </a:solidFill>
                        </a:rPr>
                        <a:t>Lines of symmetry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en-GB" sz="1100" baseline="0" dirty="0" smtClean="0">
                          <a:solidFill>
                            <a:srgbClr val="00B050"/>
                          </a:solidFill>
                        </a:rPr>
                        <a:t>Complete a symmetric figure</a:t>
                      </a:r>
                      <a:endParaRPr lang="en-GB" sz="1100" dirty="0" smtClean="0">
                        <a:solidFill>
                          <a:srgbClr val="00B050"/>
                        </a:solid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100" b="1" baseline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1" dirty="0" smtClean="0"/>
                        <a:t>Small</a:t>
                      </a:r>
                      <a:r>
                        <a:rPr lang="en-GB" sz="1100" b="1" baseline="0" dirty="0" smtClean="0"/>
                        <a:t> Steps: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en-GB" sz="1100" dirty="0" smtClean="0">
                          <a:solidFill>
                            <a:srgbClr val="FF0000"/>
                          </a:solidFill>
                        </a:rPr>
                        <a:t>Interpret charts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en-GB" sz="1100" dirty="0" smtClean="0">
                          <a:solidFill>
                            <a:srgbClr val="FF0000"/>
                          </a:solidFill>
                        </a:rPr>
                        <a:t>Comparison, sum and difference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en-GB" sz="1100" dirty="0" smtClean="0">
                          <a:solidFill>
                            <a:srgbClr val="FF0000"/>
                          </a:solidFill>
                        </a:rPr>
                        <a:t>Interpret line graphs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en-GB" sz="1100" dirty="0" smtClean="0">
                          <a:solidFill>
                            <a:srgbClr val="FF0000"/>
                          </a:solidFill>
                        </a:rPr>
                        <a:t>Draw line graphs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100" b="1" baseline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28600" indent="-228600" algn="l" defTabSz="1280160" rtl="0" eaLnBrk="1" latinLnBrk="0" hangingPunct="1">
                        <a:buAutoNum type="arabicPeriod"/>
                      </a:pPr>
                      <a:r>
                        <a:rPr lang="en-GB" sz="1100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Describe position using coordinates</a:t>
                      </a:r>
                    </a:p>
                    <a:p>
                      <a:pPr marL="228600" indent="-228600" algn="l" defTabSz="1280160" rtl="0" eaLnBrk="1" latinLnBrk="0" hangingPunct="1">
                        <a:buAutoNum type="arabicPeriod"/>
                      </a:pPr>
                      <a:r>
                        <a:rPr lang="en-GB" sz="1100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Plot coordinates</a:t>
                      </a:r>
                    </a:p>
                    <a:p>
                      <a:pPr marL="228600" indent="-228600" algn="l" defTabSz="1280160" rtl="0" eaLnBrk="1" latinLnBrk="0" hangingPunct="1">
                        <a:buAutoNum type="arabicPeriod"/>
                      </a:pPr>
                      <a:r>
                        <a:rPr lang="en-GB" sz="1100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Draw 2D shapes on a grid</a:t>
                      </a:r>
                    </a:p>
                    <a:p>
                      <a:pPr marL="228600" indent="-228600" algn="l" defTabSz="1280160" rtl="0" eaLnBrk="1" latinLnBrk="0" hangingPunct="1">
                        <a:buAutoNum type="arabicPeriod"/>
                      </a:pPr>
                      <a:r>
                        <a:rPr lang="en-GB" sz="1100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Translate on a grid</a:t>
                      </a:r>
                    </a:p>
                    <a:p>
                      <a:pPr marL="228600" indent="-228600" algn="l" defTabSz="1280160" rtl="0" eaLnBrk="1" latinLnBrk="0" hangingPunct="1">
                        <a:buAutoNum type="arabicPeriod"/>
                      </a:pPr>
                      <a:r>
                        <a:rPr lang="en-GB" sz="1100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Describe translation on a grid.</a:t>
                      </a:r>
                    </a:p>
                    <a:p>
                      <a:pPr algn="ctr"/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77940636"/>
                  </a:ext>
                </a:extLst>
              </a:tr>
            </a:tbl>
          </a:graphicData>
        </a:graphic>
      </p:graphicFrame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8464935"/>
              </p:ext>
            </p:extLst>
          </p:nvPr>
        </p:nvGraphicFramePr>
        <p:xfrm>
          <a:off x="224402" y="-289622"/>
          <a:ext cx="12272402" cy="4754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0310">
                  <a:extLst>
                    <a:ext uri="{9D8B030D-6E8A-4147-A177-3AD203B41FA5}">
                      <a16:colId xmlns:a16="http://schemas.microsoft.com/office/drawing/2014/main" val="3352034655"/>
                    </a:ext>
                  </a:extLst>
                </a:gridCol>
                <a:gridCol w="1240653">
                  <a:extLst>
                    <a:ext uri="{9D8B030D-6E8A-4147-A177-3AD203B41FA5}">
                      <a16:colId xmlns:a16="http://schemas.microsoft.com/office/drawing/2014/main" val="2244779315"/>
                    </a:ext>
                  </a:extLst>
                </a:gridCol>
                <a:gridCol w="1161129">
                  <a:extLst>
                    <a:ext uri="{9D8B030D-6E8A-4147-A177-3AD203B41FA5}">
                      <a16:colId xmlns:a16="http://schemas.microsoft.com/office/drawing/2014/main" val="2936121426"/>
                    </a:ext>
                  </a:extLst>
                </a:gridCol>
                <a:gridCol w="944031">
                  <a:extLst>
                    <a:ext uri="{9D8B030D-6E8A-4147-A177-3AD203B41FA5}">
                      <a16:colId xmlns:a16="http://schemas.microsoft.com/office/drawing/2014/main" val="3975912645"/>
                    </a:ext>
                  </a:extLst>
                </a:gridCol>
                <a:gridCol w="944031">
                  <a:extLst>
                    <a:ext uri="{9D8B030D-6E8A-4147-A177-3AD203B41FA5}">
                      <a16:colId xmlns:a16="http://schemas.microsoft.com/office/drawing/2014/main" val="3800496077"/>
                    </a:ext>
                  </a:extLst>
                </a:gridCol>
                <a:gridCol w="944031">
                  <a:extLst>
                    <a:ext uri="{9D8B030D-6E8A-4147-A177-3AD203B41FA5}">
                      <a16:colId xmlns:a16="http://schemas.microsoft.com/office/drawing/2014/main" val="359891708"/>
                    </a:ext>
                  </a:extLst>
                </a:gridCol>
                <a:gridCol w="944031">
                  <a:extLst>
                    <a:ext uri="{9D8B030D-6E8A-4147-A177-3AD203B41FA5}">
                      <a16:colId xmlns:a16="http://schemas.microsoft.com/office/drawing/2014/main" val="3992354559"/>
                    </a:ext>
                  </a:extLst>
                </a:gridCol>
                <a:gridCol w="944031">
                  <a:extLst>
                    <a:ext uri="{9D8B030D-6E8A-4147-A177-3AD203B41FA5}">
                      <a16:colId xmlns:a16="http://schemas.microsoft.com/office/drawing/2014/main" val="1379727281"/>
                    </a:ext>
                  </a:extLst>
                </a:gridCol>
                <a:gridCol w="944031">
                  <a:extLst>
                    <a:ext uri="{9D8B030D-6E8A-4147-A177-3AD203B41FA5}">
                      <a16:colId xmlns:a16="http://schemas.microsoft.com/office/drawing/2014/main" val="1902073722"/>
                    </a:ext>
                  </a:extLst>
                </a:gridCol>
                <a:gridCol w="732239">
                  <a:extLst>
                    <a:ext uri="{9D8B030D-6E8A-4147-A177-3AD203B41FA5}">
                      <a16:colId xmlns:a16="http://schemas.microsoft.com/office/drawing/2014/main" val="1825454207"/>
                    </a:ext>
                  </a:extLst>
                </a:gridCol>
                <a:gridCol w="1155823">
                  <a:extLst>
                    <a:ext uri="{9D8B030D-6E8A-4147-A177-3AD203B41FA5}">
                      <a16:colId xmlns:a16="http://schemas.microsoft.com/office/drawing/2014/main" val="3214909963"/>
                    </a:ext>
                  </a:extLst>
                </a:gridCol>
                <a:gridCol w="944031">
                  <a:extLst>
                    <a:ext uri="{9D8B030D-6E8A-4147-A177-3AD203B41FA5}">
                      <a16:colId xmlns:a16="http://schemas.microsoft.com/office/drawing/2014/main" val="2843685712"/>
                    </a:ext>
                  </a:extLst>
                </a:gridCol>
                <a:gridCol w="944031">
                  <a:extLst>
                    <a:ext uri="{9D8B030D-6E8A-4147-A177-3AD203B41FA5}">
                      <a16:colId xmlns:a16="http://schemas.microsoft.com/office/drawing/2014/main" val="2471729870"/>
                    </a:ext>
                  </a:extLst>
                </a:gridCol>
              </a:tblGrid>
              <a:tr h="390822">
                <a:tc>
                  <a:txBody>
                    <a:bodyPr/>
                    <a:lstStyle/>
                    <a:p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2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3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4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5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6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7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8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9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11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12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12400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90668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961</TotalTime>
  <Words>1975</Words>
  <Application>Microsoft Office PowerPoint</Application>
  <PresentationFormat>A3 Paper (297x420 mm)</PresentationFormat>
  <Paragraphs>305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Comic Sans MS</vt:lpstr>
      <vt:lpstr>Office Theme</vt:lpstr>
      <vt:lpstr>PowerPoint Presentation</vt:lpstr>
      <vt:lpstr>PowerPoint Presentation</vt:lpstr>
      <vt:lpstr>PowerPoint Presentation</vt:lpstr>
    </vt:vector>
  </TitlesOfParts>
  <Company>Gatley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ccoleman</dc:creator>
  <cp:lastModifiedBy>cdunn</cp:lastModifiedBy>
  <cp:revision>86</cp:revision>
  <dcterms:created xsi:type="dcterms:W3CDTF">2025-09-15T14:19:39Z</dcterms:created>
  <dcterms:modified xsi:type="dcterms:W3CDTF">2026-03-25T14:16:59Z</dcterms:modified>
</cp:coreProperties>
</file>