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6" r:id="rId4"/>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2" d="100"/>
          <a:sy n="62" d="100"/>
        </p:scale>
        <p:origin x="136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FB2360-3995-4F9B-9600-25B9928B89FF}"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085794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FB2360-3995-4F9B-9600-25B9928B89FF}"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2068644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FB2360-3995-4F9B-9600-25B9928B89FF}"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266707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FB2360-3995-4F9B-9600-25B9928B89FF}"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647078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FB2360-3995-4F9B-9600-25B9928B89FF}"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708837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FB2360-3995-4F9B-9600-25B9928B89FF}"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83115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FB2360-3995-4F9B-9600-25B9928B89FF}" type="datetimeFigureOut">
              <a:rPr lang="en-GB" smtClean="0"/>
              <a:t>25/03/2026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37265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FB2360-3995-4F9B-9600-25B9928B89FF}" type="datetimeFigureOut">
              <a:rPr lang="en-GB" smtClean="0"/>
              <a:t>25/03/2026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63991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B2360-3995-4F9B-9600-25B9928B89FF}" type="datetimeFigureOut">
              <a:rPr lang="en-GB" smtClean="0"/>
              <a:t>25/03/2026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2998373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38FB2360-3995-4F9B-9600-25B9928B89FF}"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66472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38FB2360-3995-4F9B-9600-25B9928B89FF}"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F295AA-A5E9-4F66-8913-A0B1C2DE6A2E}" type="slidenum">
              <a:rPr lang="en-GB" smtClean="0"/>
              <a:t>‹#›</a:t>
            </a:fld>
            <a:endParaRPr lang="en-GB"/>
          </a:p>
        </p:txBody>
      </p:sp>
    </p:spTree>
    <p:extLst>
      <p:ext uri="{BB962C8B-B14F-4D97-AF65-F5344CB8AC3E}">
        <p14:creationId xmlns:p14="http://schemas.microsoft.com/office/powerpoint/2010/main" val="1201821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38FB2360-3995-4F9B-9600-25B9928B89FF}" type="datetimeFigureOut">
              <a:rPr lang="en-GB" smtClean="0"/>
              <a:t>25/03/2026</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64F295AA-A5E9-4F66-8913-A0B1C2DE6A2E}" type="slidenum">
              <a:rPr lang="en-GB" smtClean="0"/>
              <a:t>‹#›</a:t>
            </a:fld>
            <a:endParaRPr lang="en-GB"/>
          </a:p>
        </p:txBody>
      </p:sp>
    </p:spTree>
    <p:extLst>
      <p:ext uri="{BB962C8B-B14F-4D97-AF65-F5344CB8AC3E}">
        <p14:creationId xmlns:p14="http://schemas.microsoft.com/office/powerpoint/2010/main" val="18579041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86354" y="1434480"/>
            <a:ext cx="8519746" cy="462434"/>
          </a:xfrm>
          <a:prstGeom prst="rect">
            <a:avLst/>
          </a:prstGeom>
          <a:noFill/>
        </p:spPr>
        <p:txBody>
          <a:bodyPr wrap="square" rtlCol="0">
            <a:spAutoFit/>
          </a:bodyPr>
          <a:lstStyle/>
          <a:p>
            <a:pPr algn="ctr"/>
            <a:r>
              <a:rPr lang="en-GB" b="1" dirty="0"/>
              <a:t>Year 3 </a:t>
            </a:r>
            <a:r>
              <a:rPr lang="en-GB" dirty="0"/>
              <a:t>Maths Sequencing Grid </a:t>
            </a:r>
          </a:p>
        </p:txBody>
      </p:sp>
      <p:graphicFrame>
        <p:nvGraphicFramePr>
          <p:cNvPr id="2" name="Table 1"/>
          <p:cNvGraphicFramePr>
            <a:graphicFrameLocks noGrp="1"/>
          </p:cNvGraphicFramePr>
          <p:nvPr>
            <p:extLst>
              <p:ext uri="{D42A27DB-BD31-4B8C-83A1-F6EECF244321}">
                <p14:modId xmlns:p14="http://schemas.microsoft.com/office/powerpoint/2010/main" val="4226871652"/>
              </p:ext>
            </p:extLst>
          </p:nvPr>
        </p:nvGraphicFramePr>
        <p:xfrm>
          <a:off x="166327" y="627888"/>
          <a:ext cx="12421911" cy="5657602"/>
        </p:xfrm>
        <a:graphic>
          <a:graphicData uri="http://schemas.openxmlformats.org/drawingml/2006/table">
            <a:tbl>
              <a:tblPr firstRow="1" bandRow="1">
                <a:tableStyleId>{5C22544A-7EE6-4342-B048-85BDC9FD1C3A}</a:tableStyleId>
              </a:tblPr>
              <a:tblGrid>
                <a:gridCol w="333069">
                  <a:extLst>
                    <a:ext uri="{9D8B030D-6E8A-4147-A177-3AD203B41FA5}">
                      <a16:colId xmlns:a16="http://schemas.microsoft.com/office/drawing/2014/main" val="3865534508"/>
                    </a:ext>
                  </a:extLst>
                </a:gridCol>
                <a:gridCol w="2589734">
                  <a:extLst>
                    <a:ext uri="{9D8B030D-6E8A-4147-A177-3AD203B41FA5}">
                      <a16:colId xmlns:a16="http://schemas.microsoft.com/office/drawing/2014/main" val="4165048013"/>
                    </a:ext>
                  </a:extLst>
                </a:gridCol>
                <a:gridCol w="1832005">
                  <a:extLst>
                    <a:ext uri="{9D8B030D-6E8A-4147-A177-3AD203B41FA5}">
                      <a16:colId xmlns:a16="http://schemas.microsoft.com/office/drawing/2014/main" val="3478056596"/>
                    </a:ext>
                  </a:extLst>
                </a:gridCol>
                <a:gridCol w="3637489">
                  <a:extLst>
                    <a:ext uri="{9D8B030D-6E8A-4147-A177-3AD203B41FA5}">
                      <a16:colId xmlns:a16="http://schemas.microsoft.com/office/drawing/2014/main" val="242645322"/>
                    </a:ext>
                  </a:extLst>
                </a:gridCol>
                <a:gridCol w="219616">
                  <a:extLst>
                    <a:ext uri="{9D8B030D-6E8A-4147-A177-3AD203B41FA5}">
                      <a16:colId xmlns:a16="http://schemas.microsoft.com/office/drawing/2014/main" val="590827425"/>
                    </a:ext>
                  </a:extLst>
                </a:gridCol>
                <a:gridCol w="3809998">
                  <a:extLst>
                    <a:ext uri="{9D8B030D-6E8A-4147-A177-3AD203B41FA5}">
                      <a16:colId xmlns:a16="http://schemas.microsoft.com/office/drawing/2014/main" val="2477241275"/>
                    </a:ext>
                  </a:extLst>
                </a:gridCol>
              </a:tblGrid>
              <a:tr h="261798">
                <a:tc rowSpan="5">
                  <a:txBody>
                    <a:bodyPr/>
                    <a:lstStyle/>
                    <a:p>
                      <a:pPr algn="ctr"/>
                      <a:r>
                        <a:rPr lang="en-GB" dirty="0" smtClean="0"/>
                        <a:t>Block</a:t>
                      </a:r>
                      <a:r>
                        <a:rPr lang="en-GB" baseline="0" dirty="0" smtClean="0"/>
                        <a:t> 1</a:t>
                      </a:r>
                      <a:endParaRPr lang="en-GB" dirty="0"/>
                    </a:p>
                  </a:txBody>
                  <a:tcPr vert="vert270" anchor="ctr"/>
                </a:tc>
                <a:tc>
                  <a:txBody>
                    <a:bodyPr/>
                    <a:lstStyle/>
                    <a:p>
                      <a:pPr algn="ctr"/>
                      <a:r>
                        <a:rPr lang="en-GB" sz="1200" dirty="0" smtClean="0"/>
                        <a:t>Number (Significance, Structures)</a:t>
                      </a:r>
                      <a:endParaRPr lang="en-GB" sz="1200" dirty="0"/>
                    </a:p>
                  </a:txBody>
                  <a:tcPr/>
                </a:tc>
                <a:tc gridSpan="2">
                  <a:txBody>
                    <a:bodyPr/>
                    <a:lstStyle/>
                    <a:p>
                      <a:pPr algn="ctr"/>
                      <a:r>
                        <a:rPr lang="en-GB" sz="1600" dirty="0" smtClean="0"/>
                        <a:t>Calculating (Cause and</a:t>
                      </a:r>
                      <a:r>
                        <a:rPr lang="en-GB" sz="1600" baseline="0" dirty="0" smtClean="0"/>
                        <a:t> Effect)</a:t>
                      </a:r>
                      <a:endParaRPr lang="en-GB" sz="1600" dirty="0"/>
                    </a:p>
                  </a:txBody>
                  <a:tcPr/>
                </a:tc>
                <a:tc hMerge="1">
                  <a:txBody>
                    <a:bodyPr/>
                    <a:lstStyle/>
                    <a:p>
                      <a:endParaRPr lang="en-GB"/>
                    </a:p>
                  </a:txBody>
                  <a:tcPr/>
                </a:tc>
                <a:tc gridSpan="2">
                  <a:txBody>
                    <a:bodyPr/>
                    <a:lstStyle/>
                    <a:p>
                      <a:pPr algn="ctr"/>
                      <a:r>
                        <a:rPr lang="en-GB" sz="1200" dirty="0" smtClean="0"/>
                        <a:t>Number</a:t>
                      </a:r>
                      <a:r>
                        <a:rPr lang="en-GB" sz="1200" baseline="0" dirty="0" smtClean="0"/>
                        <a:t> and Calculating (Significance, Cause and Effect, Structures)</a:t>
                      </a:r>
                      <a:endParaRPr lang="en-GB" sz="1200" dirty="0"/>
                    </a:p>
                  </a:txBody>
                  <a:tcPr/>
                </a:tc>
                <a:tc hMerge="1">
                  <a:txBody>
                    <a:bodyPr/>
                    <a:lstStyle/>
                    <a:p>
                      <a:pPr algn="ctr"/>
                      <a:endParaRPr lang="en-GB" dirty="0"/>
                    </a:p>
                  </a:txBody>
                  <a:tcPr/>
                </a:tc>
                <a:extLst>
                  <a:ext uri="{0D108BD9-81ED-4DB2-BD59-A6C34878D82A}">
                    <a16:rowId xmlns:a16="http://schemas.microsoft.com/office/drawing/2014/main" val="4113887438"/>
                  </a:ext>
                </a:extLst>
              </a:tr>
              <a:tr h="464067">
                <a:tc vMerge="1">
                  <a:txBody>
                    <a:bodyPr/>
                    <a:lstStyle/>
                    <a:p>
                      <a:endParaRPr lang="en-GB"/>
                    </a:p>
                  </a:txBody>
                  <a:tcPr/>
                </a:tc>
                <a:tc>
                  <a:txBody>
                    <a:bodyPr/>
                    <a:lstStyle/>
                    <a:p>
                      <a:pPr marL="0" indent="0" algn="ctr">
                        <a:buFont typeface="Arial" panose="020B0604020202020204" pitchFamily="34" charset="0"/>
                        <a:buNone/>
                      </a:pPr>
                      <a:r>
                        <a:rPr lang="en-GB" sz="1800" dirty="0" smtClean="0"/>
                        <a:t>Place value</a:t>
                      </a:r>
                      <a:endParaRPr lang="en-GB" sz="1800" dirty="0"/>
                    </a:p>
                  </a:txBody>
                  <a:tcPr anchor="ctr"/>
                </a:tc>
                <a:tc>
                  <a:txBody>
                    <a:bodyPr/>
                    <a:lstStyle/>
                    <a:p>
                      <a:pPr marL="0" indent="0" algn="ctr">
                        <a:buFont typeface="Arial" panose="020B0604020202020204" pitchFamily="34" charset="0"/>
                        <a:buNone/>
                      </a:pPr>
                      <a:r>
                        <a:rPr lang="en-GB" sz="1400" b="0" i="0" u="none" strike="noStrike" kern="1200" baseline="0" dirty="0" smtClean="0">
                          <a:solidFill>
                            <a:schemeClr val="dk1"/>
                          </a:solidFill>
                          <a:latin typeface="+mn-lt"/>
                          <a:ea typeface="+mn-ea"/>
                          <a:cs typeface="+mn-cs"/>
                        </a:rPr>
                        <a:t>Addition and subtraction</a:t>
                      </a:r>
                      <a:endParaRPr lang="en-GB" sz="1400" b="0" i="0" u="none" strike="noStrike" kern="1200" baseline="0" dirty="0">
                        <a:solidFill>
                          <a:schemeClr val="dk1"/>
                        </a:solidFill>
                        <a:latin typeface="+mn-lt"/>
                        <a:ea typeface="+mn-ea"/>
                        <a:cs typeface="+mn-cs"/>
                      </a:endParaRPr>
                    </a:p>
                  </a:txBody>
                  <a:tcPr anchor="ctr"/>
                </a:tc>
                <a:tc gridSpan="2">
                  <a:txBody>
                    <a:bodyPr/>
                    <a:lstStyle/>
                    <a:p>
                      <a:pPr marL="0" indent="0" algn="ctr">
                        <a:buFont typeface="Arial" panose="020B0604020202020204" pitchFamily="34" charset="0"/>
                        <a:buNone/>
                      </a:pPr>
                      <a:r>
                        <a:rPr lang="en-GB" sz="1800" dirty="0" smtClean="0"/>
                        <a:t>Multiplication and division</a:t>
                      </a:r>
                      <a:endParaRPr lang="en-GB" sz="1800" dirty="0"/>
                    </a:p>
                  </a:txBody>
                  <a:tcPr anchor="ctr"/>
                </a:tc>
                <a:tc hMerge="1">
                  <a:txBody>
                    <a:bodyPr/>
                    <a:lstStyle/>
                    <a:p>
                      <a:endParaRPr lang="en-GB"/>
                    </a:p>
                  </a:txBody>
                  <a:tcPr/>
                </a:tc>
                <a:tc>
                  <a:txBody>
                    <a:bodyPr/>
                    <a:lstStyle/>
                    <a:p>
                      <a:pPr marL="0" indent="0" algn="ctr">
                        <a:buFont typeface="Arial" panose="020B0604020202020204" pitchFamily="34" charset="0"/>
                        <a:buNone/>
                      </a:pPr>
                      <a:r>
                        <a:rPr lang="en-GB" sz="1800" dirty="0" smtClean="0"/>
                        <a:t>Fractions</a:t>
                      </a:r>
                      <a:endParaRPr lang="en-GB" sz="1800" dirty="0"/>
                    </a:p>
                  </a:txBody>
                  <a:tcPr anchor="ctr"/>
                </a:tc>
                <a:extLst>
                  <a:ext uri="{0D108BD9-81ED-4DB2-BD59-A6C34878D82A}">
                    <a16:rowId xmlns:a16="http://schemas.microsoft.com/office/drawing/2014/main" val="4231135105"/>
                  </a:ext>
                </a:extLst>
              </a:tr>
              <a:tr h="1436122">
                <a:tc vMerge="1">
                  <a:txBody>
                    <a:bodyPr/>
                    <a:lstStyle/>
                    <a:p>
                      <a:endParaRPr lang="en-GB" dirty="0"/>
                    </a:p>
                  </a:txBody>
                  <a:tcPr/>
                </a:tc>
                <a:tc>
                  <a:txBody>
                    <a:bodyPr/>
                    <a:lstStyle/>
                    <a:p>
                      <a:r>
                        <a:rPr lang="en-GB" sz="1100" dirty="0" smtClean="0"/>
                        <a:t>Read, write, order and compare numbers to at least 1000000 and determine the value of each digit. </a:t>
                      </a:r>
                    </a:p>
                    <a:p>
                      <a:r>
                        <a:rPr lang="en-GB" sz="1100" dirty="0" smtClean="0"/>
                        <a:t>Count forwards or backwards in steps of powers of 10 for any given number up to 1000000. </a:t>
                      </a:r>
                    </a:p>
                    <a:p>
                      <a:r>
                        <a:rPr lang="en-GB" sz="1100" dirty="0" smtClean="0"/>
                        <a:t>Interpret negative numbers in context,  count forwards and backwards with positive and negative whole numbers including through zero. </a:t>
                      </a:r>
                    </a:p>
                    <a:p>
                      <a:r>
                        <a:rPr lang="en-GB" sz="1100" dirty="0" smtClean="0"/>
                        <a:t>Round any number up to 1000000 to the nearest 10, 100, 1000, 10000 and 100000 </a:t>
                      </a:r>
                    </a:p>
                    <a:p>
                      <a:r>
                        <a:rPr lang="en-GB" sz="1100" dirty="0" smtClean="0"/>
                        <a:t>Solve number problems and practical problems that involve all of the above. </a:t>
                      </a:r>
                    </a:p>
                    <a:p>
                      <a:r>
                        <a:rPr lang="en-GB" sz="1100" dirty="0" smtClean="0"/>
                        <a:t>Read Roman numerals to 1000 (M) and recognise years written in Roman numerals. </a:t>
                      </a:r>
                    </a:p>
                  </a:txBody>
                  <a:tcPr/>
                </a:tc>
                <a:tc>
                  <a:txBody>
                    <a:bodyPr/>
                    <a:lstStyle/>
                    <a:p>
                      <a:r>
                        <a:rPr lang="en-GB" sz="1000" dirty="0" smtClean="0"/>
                        <a:t>Add and subtract numbers mentally with increasingly large numbers. </a:t>
                      </a:r>
                    </a:p>
                    <a:p>
                      <a:r>
                        <a:rPr lang="en-GB" sz="1000" dirty="0" smtClean="0"/>
                        <a:t>Add and subtract whole numbers with more than 4 digits, including using formal written methods (columnar addition and subtraction) </a:t>
                      </a:r>
                    </a:p>
                    <a:p>
                      <a:r>
                        <a:rPr lang="en-GB" sz="1000" dirty="0" smtClean="0"/>
                        <a:t>Use rounding to check answers to calculations and determine, in the context of a problem, levels of accuracy. </a:t>
                      </a:r>
                    </a:p>
                    <a:p>
                      <a:r>
                        <a:rPr lang="en-GB" sz="1000" dirty="0" smtClean="0"/>
                        <a:t>Solve addition and subtraction multi-step problems in contexts, deciding which operations and methods to use and why. </a:t>
                      </a:r>
                    </a:p>
                    <a:p>
                      <a:pPr marL="171450" indent="-171450" algn="l">
                        <a:buFont typeface="Arial" panose="020B0604020202020204" pitchFamily="34" charset="0"/>
                        <a:buChar char="•"/>
                      </a:pPr>
                      <a:endParaRPr lang="en-GB" sz="1000" b="0" i="0" u="none" strike="noStrike" kern="1200" baseline="0" dirty="0">
                        <a:solidFill>
                          <a:schemeClr val="dk1"/>
                        </a:solidFill>
                        <a:latin typeface="+mn-lt"/>
                        <a:ea typeface="+mn-ea"/>
                        <a:cs typeface="+mn-cs"/>
                      </a:endParaRPr>
                    </a:p>
                  </a:txBody>
                  <a:tcPr/>
                </a:tc>
                <a:tc gridSpan="2">
                  <a:txBody>
                    <a:bodyPr/>
                    <a:lstStyle/>
                    <a:p>
                      <a:r>
                        <a:rPr lang="en-GB" sz="1000" kern="1200" dirty="0" smtClean="0">
                          <a:solidFill>
                            <a:schemeClr val="dk1"/>
                          </a:solidFill>
                          <a:latin typeface="+mn-lt"/>
                          <a:ea typeface="+mn-ea"/>
                          <a:cs typeface="+mn-cs"/>
                        </a:rPr>
                        <a:t>Multiply and divide numbers mentally drawing upon known facts. Multiply and divide whole numbers by 10, 100 and 1000. </a:t>
                      </a:r>
                    </a:p>
                    <a:p>
                      <a:r>
                        <a:rPr lang="en-GB" sz="1000" kern="1200" dirty="0" smtClean="0">
                          <a:solidFill>
                            <a:srgbClr val="FF0000"/>
                          </a:solidFill>
                          <a:latin typeface="+mn-lt"/>
                          <a:ea typeface="+mn-ea"/>
                          <a:cs typeface="+mn-cs"/>
                        </a:rPr>
                        <a:t>Identify multiples and factors, including finding all factor pairs of a number, and common factors of two numbers. </a:t>
                      </a:r>
                    </a:p>
                    <a:p>
                      <a:r>
                        <a:rPr lang="en-GB" sz="1000" kern="1200" dirty="0" smtClean="0">
                          <a:solidFill>
                            <a:srgbClr val="FF0000"/>
                          </a:solidFill>
                          <a:latin typeface="+mn-lt"/>
                          <a:ea typeface="+mn-ea"/>
                          <a:cs typeface="+mn-cs"/>
                        </a:rPr>
                        <a:t>Recognise and use square numbers and cube numbers and the notation for squared (2) and cubed (3) Solve problems involving multiplication and division including using their knowledge of factors and multiples, squares and cubes. </a:t>
                      </a:r>
                    </a:p>
                    <a:p>
                      <a:r>
                        <a:rPr lang="en-GB" sz="1000" kern="1200" dirty="0" smtClean="0">
                          <a:solidFill>
                            <a:srgbClr val="FF0000"/>
                          </a:solidFill>
                          <a:latin typeface="+mn-lt"/>
                          <a:ea typeface="+mn-ea"/>
                          <a:cs typeface="+mn-cs"/>
                        </a:rPr>
                        <a:t>Know and use the vocabulary of prime numbers, prime factors and composite (non-prime) numbers. </a:t>
                      </a:r>
                    </a:p>
                    <a:p>
                      <a:r>
                        <a:rPr lang="en-GB" sz="1000" kern="1200" dirty="0" smtClean="0">
                          <a:solidFill>
                            <a:srgbClr val="FF0000"/>
                          </a:solidFill>
                          <a:latin typeface="+mn-lt"/>
                          <a:ea typeface="+mn-ea"/>
                          <a:cs typeface="+mn-cs"/>
                        </a:rPr>
                        <a:t>Establish whether a number up to 100 is prime and recall prime numbers up to 19</a:t>
                      </a:r>
                    </a:p>
                    <a:p>
                      <a:endParaRPr lang="en-GB" dirty="0"/>
                    </a:p>
                  </a:txBody>
                  <a:tcPr/>
                </a:tc>
                <a:tc hMerge="1">
                  <a:txBody>
                    <a:bodyPr/>
                    <a:lstStyle/>
                    <a:p>
                      <a:endParaRPr lang="en-GB"/>
                    </a:p>
                  </a:txBody>
                  <a:tcPr/>
                </a:tc>
                <a:tc>
                  <a:txBody>
                    <a:bodyPr/>
                    <a:lstStyle/>
                    <a:p>
                      <a:r>
                        <a:rPr lang="en-GB" sz="1000" kern="1200" dirty="0" smtClean="0">
                          <a:solidFill>
                            <a:srgbClr val="00B050"/>
                          </a:solidFill>
                          <a:latin typeface="+mn-lt"/>
                          <a:ea typeface="+mn-ea"/>
                          <a:cs typeface="+mn-cs"/>
                        </a:rPr>
                        <a:t>Compare and order fractions whose denominators are multiples of the same number. </a:t>
                      </a:r>
                    </a:p>
                    <a:p>
                      <a:r>
                        <a:rPr lang="en-GB" sz="1000" kern="1200" dirty="0" smtClean="0">
                          <a:solidFill>
                            <a:srgbClr val="00B050"/>
                          </a:solidFill>
                          <a:latin typeface="+mn-lt"/>
                          <a:ea typeface="+mn-ea"/>
                          <a:cs typeface="+mn-cs"/>
                        </a:rPr>
                        <a:t>Identify, name and write equivalent fractions of a given fraction, represented visually including tenths and hundredths. </a:t>
                      </a:r>
                    </a:p>
                    <a:p>
                      <a:r>
                        <a:rPr lang="en-GB" sz="1000" kern="1200" dirty="0" smtClean="0">
                          <a:solidFill>
                            <a:srgbClr val="FF0000"/>
                          </a:solidFill>
                          <a:latin typeface="+mn-lt"/>
                          <a:ea typeface="+mn-ea"/>
                          <a:cs typeface="+mn-cs"/>
                        </a:rPr>
                        <a:t>Recognise mixed numbers and improper fractions and convert from one form to the other and write mathematical statements &gt;1 as a mixed number</a:t>
                      </a:r>
                    </a:p>
                    <a:p>
                      <a:r>
                        <a:rPr lang="en-GB" sz="1000" kern="1200" dirty="0" smtClean="0">
                          <a:solidFill>
                            <a:srgbClr val="0070C0"/>
                          </a:solidFill>
                          <a:latin typeface="+mn-lt"/>
                          <a:ea typeface="+mn-ea"/>
                          <a:cs typeface="+mn-cs"/>
                        </a:rPr>
                        <a:t>Add and subtract fractions with the same denominator and denominators that are multiples of the same number.</a:t>
                      </a:r>
                    </a:p>
                    <a:p>
                      <a:endParaRPr lang="en-GB" dirty="0"/>
                    </a:p>
                  </a:txBody>
                  <a:tcPr/>
                </a:tc>
                <a:extLst>
                  <a:ext uri="{0D108BD9-81ED-4DB2-BD59-A6C34878D82A}">
                    <a16:rowId xmlns:a16="http://schemas.microsoft.com/office/drawing/2014/main" val="3015317003"/>
                  </a:ext>
                </a:extLst>
              </a:tr>
              <a:tr h="274567">
                <a:tc vMerge="1">
                  <a:txBody>
                    <a:bodyPr/>
                    <a:lstStyle/>
                    <a:p>
                      <a:pPr algn="ctr"/>
                      <a:endParaRPr lang="en-GB" dirty="0"/>
                    </a:p>
                  </a:txBody>
                  <a:tcPr vert="vert270" anchor="ctr"/>
                </a:tc>
                <a:tc gridSpan="5">
                  <a:txBody>
                    <a:bodyPr/>
                    <a:lstStyle/>
                    <a:p>
                      <a:pPr marL="0" indent="0" algn="ctr">
                        <a:buFont typeface="Arial" panose="020B0604020202020204" pitchFamily="34" charset="0"/>
                        <a:buNone/>
                      </a:pPr>
                      <a:r>
                        <a:rPr lang="en-GB" sz="1400" b="1" dirty="0" smtClean="0">
                          <a:solidFill>
                            <a:schemeClr val="bg1"/>
                          </a:solidFill>
                        </a:rPr>
                        <a:t>Learning questions</a:t>
                      </a:r>
                      <a:endParaRPr lang="en-GB" sz="1400" b="1" dirty="0">
                        <a:solidFill>
                          <a:schemeClr val="bg1"/>
                        </a:solidFill>
                      </a:endParaRPr>
                    </a:p>
                  </a:txBody>
                  <a:tcPr anchor="ctr">
                    <a:solidFill>
                      <a:schemeClr val="accent1"/>
                    </a:solidFill>
                  </a:tcPr>
                </a:tc>
                <a:tc hMerge="1">
                  <a:txBody>
                    <a:bodyPr/>
                    <a:lstStyle/>
                    <a:p>
                      <a:pPr marL="171450" indent="-171450">
                        <a:buFont typeface="Arial" panose="020B0604020202020204" pitchFamily="34" charset="0"/>
                        <a:buChar char="•"/>
                      </a:pPr>
                      <a:endParaRPr lang="en-GB" sz="1000" b="0" i="0" u="none" strike="noStrike" kern="1200" baseline="0" dirty="0">
                        <a:solidFill>
                          <a:schemeClr val="dk1"/>
                        </a:solidFill>
                        <a:latin typeface="+mn-lt"/>
                        <a:ea typeface="+mn-ea"/>
                        <a:cs typeface="+mn-cs"/>
                      </a:endParaRPr>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800" b="1" dirty="0">
                        <a:solidFill>
                          <a:schemeClr val="bg1"/>
                        </a:solidFill>
                      </a:endParaRPr>
                    </a:p>
                  </a:txBody>
                  <a:tcPr anchor="ctr">
                    <a:solidFill>
                      <a:schemeClr val="accent1"/>
                    </a:solidFill>
                  </a:tcPr>
                </a:tc>
                <a:extLst>
                  <a:ext uri="{0D108BD9-81ED-4DB2-BD59-A6C34878D82A}">
                    <a16:rowId xmlns:a16="http://schemas.microsoft.com/office/drawing/2014/main" val="3215349242"/>
                  </a:ext>
                </a:extLst>
              </a:tr>
              <a:tr h="1436122">
                <a:tc vMerge="1">
                  <a:txBody>
                    <a:bodyPr/>
                    <a:lstStyle/>
                    <a:p>
                      <a:pPr algn="ctr"/>
                      <a:endParaRPr lang="en-GB" dirty="0"/>
                    </a:p>
                  </a:txBody>
                  <a:tcPr vert="vert270" anchor="ctr"/>
                </a:tc>
                <a:tc>
                  <a:txBody>
                    <a:bodyPr/>
                    <a:lstStyle/>
                    <a:p>
                      <a:pPr marL="0" indent="0" algn="l">
                        <a:buFont typeface="Arial" panose="020B0604020202020204" pitchFamily="34" charset="0"/>
                        <a:buNone/>
                      </a:pPr>
                      <a:r>
                        <a:rPr lang="en-GB" sz="1100" dirty="0" smtClean="0"/>
                        <a:t>How</a:t>
                      </a:r>
                      <a:r>
                        <a:rPr lang="en-GB" sz="1100" baseline="0" dirty="0" smtClean="0"/>
                        <a:t> can I use my knowledge of place value to manipulate numbers?</a:t>
                      </a:r>
                    </a:p>
                  </a:txBody>
                  <a:tcPr/>
                </a:tc>
                <a:tc>
                  <a:txBody>
                    <a:bodyPr/>
                    <a:lstStyle/>
                    <a:p>
                      <a:pPr marL="0" indent="0">
                        <a:buFont typeface="Arial" panose="020B0604020202020204" pitchFamily="34" charset="0"/>
                        <a:buNone/>
                      </a:pPr>
                      <a:r>
                        <a:rPr lang="en-GB" sz="1000" b="0" i="0" u="none" strike="noStrike" kern="1200" baseline="0" dirty="0" smtClean="0">
                          <a:solidFill>
                            <a:schemeClr val="dk1"/>
                          </a:solidFill>
                          <a:latin typeface="+mn-lt"/>
                          <a:ea typeface="+mn-ea"/>
                          <a:cs typeface="+mn-cs"/>
                        </a:rPr>
                        <a:t>How can I calculate using addition and subtraction?</a:t>
                      </a:r>
                      <a:endParaRPr lang="en-GB" sz="1000" b="0" i="0" u="none" strike="noStrike" kern="1200" baseline="0" dirty="0">
                        <a:solidFill>
                          <a:schemeClr val="dk1"/>
                        </a:solidFill>
                        <a:latin typeface="+mn-lt"/>
                        <a:ea typeface="+mn-ea"/>
                        <a:cs typeface="+mn-cs"/>
                      </a:endParaRPr>
                    </a:p>
                  </a:txBody>
                  <a:tcPr/>
                </a:tc>
                <a:tc gridSpan="2">
                  <a:txBody>
                    <a:bodyPr/>
                    <a:lstStyle/>
                    <a:p>
                      <a:r>
                        <a:rPr lang="en-GB" sz="1100" baseline="0" dirty="0" smtClean="0">
                          <a:solidFill>
                            <a:srgbClr val="FF0000"/>
                          </a:solidFill>
                        </a:rPr>
                        <a:t>How does my times tables knowledge support me in identifying properties of number?</a:t>
                      </a:r>
                    </a:p>
                    <a:p>
                      <a:r>
                        <a:rPr lang="en-GB" sz="1100" baseline="0" dirty="0" smtClean="0">
                          <a:solidFill>
                            <a:schemeClr val="tx1"/>
                          </a:solidFill>
                        </a:rPr>
                        <a:t>How does my place value knowledge support my ability to multiply and divide by 10, 100 and 1000?</a:t>
                      </a:r>
                    </a:p>
                    <a:p>
                      <a:endParaRPr lang="en-GB" sz="1100" baseline="0" dirty="0" smtClean="0"/>
                    </a:p>
                  </a:txBody>
                  <a:tcPr/>
                </a:tc>
                <a:tc hMerge="1">
                  <a:txBody>
                    <a:bodyPr/>
                    <a:lstStyle/>
                    <a:p>
                      <a:endParaRPr lang="en-GB"/>
                    </a:p>
                  </a:txBody>
                  <a:tcPr/>
                </a:tc>
                <a:tc>
                  <a:txBody>
                    <a:bodyPr/>
                    <a:lstStyle/>
                    <a:p>
                      <a:pPr marL="0" indent="0" algn="l">
                        <a:buFont typeface="Arial" panose="020B0604020202020204" pitchFamily="34" charset="0"/>
                        <a:buNone/>
                      </a:pPr>
                      <a:r>
                        <a:rPr lang="en-GB" sz="1100" baseline="0" dirty="0" smtClean="0"/>
                        <a:t>How can I explore fractions with the same and different denominators?</a:t>
                      </a:r>
                    </a:p>
                    <a:p>
                      <a:pPr marL="0" indent="0" algn="l">
                        <a:buFont typeface="Arial" panose="020B0604020202020204" pitchFamily="34" charset="0"/>
                        <a:buNone/>
                      </a:pPr>
                      <a:r>
                        <a:rPr lang="en-GB" sz="1100" baseline="0" dirty="0" smtClean="0"/>
                        <a:t>How can I add and subtract fractions?</a:t>
                      </a:r>
                    </a:p>
                    <a:p>
                      <a:pPr marL="0" indent="0" algn="l">
                        <a:buFont typeface="Arial" panose="020B0604020202020204" pitchFamily="34" charset="0"/>
                        <a:buNone/>
                      </a:pPr>
                      <a:r>
                        <a:rPr lang="en-GB" sz="1100" baseline="0" dirty="0" smtClean="0"/>
                        <a:t>How can I explore fractions that are greater than 1?</a:t>
                      </a:r>
                    </a:p>
                    <a:p>
                      <a:pPr marL="0" indent="0" algn="l">
                        <a:buFont typeface="Arial" panose="020B0604020202020204" pitchFamily="34" charset="0"/>
                        <a:buNone/>
                      </a:pPr>
                      <a:endParaRPr lang="en-GB" sz="1100" baseline="0" dirty="0" smtClean="0"/>
                    </a:p>
                    <a:p>
                      <a:pPr marL="0" indent="0" algn="l">
                        <a:buFont typeface="Arial" panose="020B0604020202020204" pitchFamily="34" charset="0"/>
                        <a:buNone/>
                      </a:pPr>
                      <a:endParaRPr lang="en-GB" sz="1100" dirty="0"/>
                    </a:p>
                  </a:txBody>
                  <a:tcPr/>
                </a:tc>
                <a:extLst>
                  <a:ext uri="{0D108BD9-81ED-4DB2-BD59-A6C34878D82A}">
                    <a16:rowId xmlns:a16="http://schemas.microsoft.com/office/drawing/2014/main" val="3987035926"/>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64112696"/>
              </p:ext>
            </p:extLst>
          </p:nvPr>
        </p:nvGraphicFramePr>
        <p:xfrm>
          <a:off x="166328" y="152400"/>
          <a:ext cx="12421914" cy="475488"/>
        </p:xfrm>
        <a:graphic>
          <a:graphicData uri="http://schemas.openxmlformats.org/drawingml/2006/table">
            <a:tbl>
              <a:tblPr firstRow="1" bandRow="1">
                <a:tableStyleId>{5C22544A-7EE6-4342-B048-85BDC9FD1C3A}</a:tableStyleId>
              </a:tblPr>
              <a:tblGrid>
                <a:gridCol w="435552">
                  <a:extLst>
                    <a:ext uri="{9D8B030D-6E8A-4147-A177-3AD203B41FA5}">
                      <a16:colId xmlns:a16="http://schemas.microsoft.com/office/drawing/2014/main" val="2421229326"/>
                    </a:ext>
                  </a:extLst>
                </a:gridCol>
                <a:gridCol w="1255767">
                  <a:extLst>
                    <a:ext uri="{9D8B030D-6E8A-4147-A177-3AD203B41FA5}">
                      <a16:colId xmlns:a16="http://schemas.microsoft.com/office/drawing/2014/main" val="2568717444"/>
                    </a:ext>
                  </a:extLst>
                </a:gridCol>
                <a:gridCol w="1175275">
                  <a:extLst>
                    <a:ext uri="{9D8B030D-6E8A-4147-A177-3AD203B41FA5}">
                      <a16:colId xmlns:a16="http://schemas.microsoft.com/office/drawing/2014/main" val="227532122"/>
                    </a:ext>
                  </a:extLst>
                </a:gridCol>
                <a:gridCol w="955532">
                  <a:extLst>
                    <a:ext uri="{9D8B030D-6E8A-4147-A177-3AD203B41FA5}">
                      <a16:colId xmlns:a16="http://schemas.microsoft.com/office/drawing/2014/main" val="1989090392"/>
                    </a:ext>
                  </a:extLst>
                </a:gridCol>
                <a:gridCol w="955532">
                  <a:extLst>
                    <a:ext uri="{9D8B030D-6E8A-4147-A177-3AD203B41FA5}">
                      <a16:colId xmlns:a16="http://schemas.microsoft.com/office/drawing/2014/main" val="291457642"/>
                    </a:ext>
                  </a:extLst>
                </a:gridCol>
                <a:gridCol w="955532">
                  <a:extLst>
                    <a:ext uri="{9D8B030D-6E8A-4147-A177-3AD203B41FA5}">
                      <a16:colId xmlns:a16="http://schemas.microsoft.com/office/drawing/2014/main" val="1102475118"/>
                    </a:ext>
                  </a:extLst>
                </a:gridCol>
                <a:gridCol w="955532">
                  <a:extLst>
                    <a:ext uri="{9D8B030D-6E8A-4147-A177-3AD203B41FA5}">
                      <a16:colId xmlns:a16="http://schemas.microsoft.com/office/drawing/2014/main" val="952266214"/>
                    </a:ext>
                  </a:extLst>
                </a:gridCol>
                <a:gridCol w="955532">
                  <a:extLst>
                    <a:ext uri="{9D8B030D-6E8A-4147-A177-3AD203B41FA5}">
                      <a16:colId xmlns:a16="http://schemas.microsoft.com/office/drawing/2014/main" val="747047521"/>
                    </a:ext>
                  </a:extLst>
                </a:gridCol>
                <a:gridCol w="955532">
                  <a:extLst>
                    <a:ext uri="{9D8B030D-6E8A-4147-A177-3AD203B41FA5}">
                      <a16:colId xmlns:a16="http://schemas.microsoft.com/office/drawing/2014/main" val="2225709834"/>
                    </a:ext>
                  </a:extLst>
                </a:gridCol>
                <a:gridCol w="955532">
                  <a:extLst>
                    <a:ext uri="{9D8B030D-6E8A-4147-A177-3AD203B41FA5}">
                      <a16:colId xmlns:a16="http://schemas.microsoft.com/office/drawing/2014/main" val="1696202949"/>
                    </a:ext>
                  </a:extLst>
                </a:gridCol>
                <a:gridCol w="955532">
                  <a:extLst>
                    <a:ext uri="{9D8B030D-6E8A-4147-A177-3AD203B41FA5}">
                      <a16:colId xmlns:a16="http://schemas.microsoft.com/office/drawing/2014/main" val="2721777906"/>
                    </a:ext>
                  </a:extLst>
                </a:gridCol>
                <a:gridCol w="955532">
                  <a:extLst>
                    <a:ext uri="{9D8B030D-6E8A-4147-A177-3AD203B41FA5}">
                      <a16:colId xmlns:a16="http://schemas.microsoft.com/office/drawing/2014/main" val="305590355"/>
                    </a:ext>
                  </a:extLst>
                </a:gridCol>
                <a:gridCol w="955532">
                  <a:extLst>
                    <a:ext uri="{9D8B030D-6E8A-4147-A177-3AD203B41FA5}">
                      <a16:colId xmlns:a16="http://schemas.microsoft.com/office/drawing/2014/main" val="3025498475"/>
                    </a:ext>
                  </a:extLst>
                </a:gridCol>
              </a:tblGrid>
              <a:tr h="390822">
                <a:tc>
                  <a:txBody>
                    <a:bodyPr/>
                    <a:lstStyle/>
                    <a:p>
                      <a:endParaRPr lang="en-GB" sz="1600" dirty="0"/>
                    </a:p>
                  </a:txBody>
                  <a:tcPr/>
                </a:tc>
                <a:tc>
                  <a:txBody>
                    <a:bodyPr/>
                    <a:lstStyle/>
                    <a:p>
                      <a:r>
                        <a:rPr lang="en-GB" dirty="0" smtClean="0"/>
                        <a:t>1</a:t>
                      </a:r>
                      <a:endParaRPr lang="en-GB" dirty="0"/>
                    </a:p>
                  </a:txBody>
                  <a:tcPr/>
                </a:tc>
                <a:tc>
                  <a:txBody>
                    <a:bodyPr/>
                    <a:lstStyle/>
                    <a:p>
                      <a:r>
                        <a:rPr lang="en-GB" dirty="0" smtClean="0"/>
                        <a:t>2</a:t>
                      </a:r>
                      <a:endParaRPr lang="en-GB" dirty="0"/>
                    </a:p>
                  </a:txBody>
                  <a:tcPr/>
                </a:tc>
                <a:tc>
                  <a:txBody>
                    <a:bodyPr/>
                    <a:lstStyle/>
                    <a:p>
                      <a:r>
                        <a:rPr lang="en-GB" dirty="0" smtClean="0"/>
                        <a:t>3</a:t>
                      </a:r>
                      <a:endParaRPr lang="en-GB" dirty="0"/>
                    </a:p>
                  </a:txBody>
                  <a:tcPr/>
                </a:tc>
                <a:tc>
                  <a:txBody>
                    <a:bodyPr/>
                    <a:lstStyle/>
                    <a:p>
                      <a:r>
                        <a:rPr lang="en-GB" dirty="0" smtClean="0"/>
                        <a:t>4</a:t>
                      </a:r>
                      <a:endParaRPr lang="en-GB" dirty="0"/>
                    </a:p>
                  </a:txBody>
                  <a:tcPr/>
                </a:tc>
                <a:tc>
                  <a:txBody>
                    <a:bodyPr/>
                    <a:lstStyle/>
                    <a:p>
                      <a:r>
                        <a:rPr lang="en-GB" dirty="0" smtClean="0"/>
                        <a:t>5</a:t>
                      </a:r>
                      <a:endParaRPr lang="en-GB" dirty="0"/>
                    </a:p>
                  </a:txBody>
                  <a:tcPr/>
                </a:tc>
                <a:tc>
                  <a:txBody>
                    <a:bodyPr/>
                    <a:lstStyle/>
                    <a:p>
                      <a:r>
                        <a:rPr lang="en-GB" dirty="0" smtClean="0">
                          <a:solidFill>
                            <a:schemeClr val="bg1"/>
                          </a:solidFill>
                        </a:rPr>
                        <a:t>6</a:t>
                      </a:r>
                      <a:endParaRPr lang="en-GB" dirty="0">
                        <a:solidFill>
                          <a:schemeClr val="bg1"/>
                        </a:solidFill>
                      </a:endParaRPr>
                    </a:p>
                  </a:txBody>
                  <a:tcPr/>
                </a:tc>
                <a:tc>
                  <a:txBody>
                    <a:bodyPr/>
                    <a:lstStyle/>
                    <a:p>
                      <a:r>
                        <a:rPr lang="en-GB" dirty="0" smtClean="0">
                          <a:solidFill>
                            <a:schemeClr val="bg1"/>
                          </a:solidFill>
                        </a:rPr>
                        <a:t>7</a:t>
                      </a:r>
                      <a:endParaRPr lang="en-GB" dirty="0">
                        <a:solidFill>
                          <a:schemeClr val="bg1"/>
                        </a:solidFill>
                      </a:endParaRPr>
                    </a:p>
                  </a:txBody>
                  <a:tcPr/>
                </a:tc>
                <a:tc>
                  <a:txBody>
                    <a:bodyPr/>
                    <a:lstStyle/>
                    <a:p>
                      <a:pPr algn="l"/>
                      <a:r>
                        <a:rPr lang="en-GB" b="0" u="none" dirty="0" smtClean="0">
                          <a:solidFill>
                            <a:schemeClr val="bg1"/>
                          </a:solidFill>
                        </a:rPr>
                        <a:t>8</a:t>
                      </a:r>
                      <a:endParaRPr lang="en-GB" b="0" u="none" dirty="0">
                        <a:solidFill>
                          <a:schemeClr val="bg1"/>
                        </a:solidFill>
                      </a:endParaRPr>
                    </a:p>
                  </a:txBody>
                  <a:tcPr/>
                </a:tc>
                <a:tc>
                  <a:txBody>
                    <a:bodyPr/>
                    <a:lstStyle/>
                    <a:p>
                      <a:r>
                        <a:rPr lang="en-GB" dirty="0" smtClean="0"/>
                        <a:t>9</a:t>
                      </a:r>
                      <a:endParaRPr lang="en-GB" dirty="0"/>
                    </a:p>
                  </a:txBody>
                  <a:tcPr/>
                </a:tc>
                <a:tc>
                  <a:txBody>
                    <a:bodyPr/>
                    <a:lstStyle/>
                    <a:p>
                      <a:r>
                        <a:rPr lang="en-GB" dirty="0" smtClean="0"/>
                        <a:t>10</a:t>
                      </a:r>
                      <a:endParaRPr lang="en-GB" dirty="0"/>
                    </a:p>
                  </a:txBody>
                  <a:tcPr/>
                </a:tc>
                <a:tc>
                  <a:txBody>
                    <a:bodyPr/>
                    <a:lstStyle/>
                    <a:p>
                      <a:r>
                        <a:rPr lang="en-GB" dirty="0" smtClean="0"/>
                        <a:t>11</a:t>
                      </a:r>
                      <a:endParaRPr lang="en-GB" dirty="0"/>
                    </a:p>
                  </a:txBody>
                  <a:tcPr/>
                </a:tc>
                <a:tc>
                  <a:txBody>
                    <a:bodyPr/>
                    <a:lstStyle/>
                    <a:p>
                      <a:r>
                        <a:rPr lang="en-GB" dirty="0" smtClean="0"/>
                        <a:t>12</a:t>
                      </a:r>
                      <a:endParaRPr lang="en-GB" dirty="0"/>
                    </a:p>
                  </a:txBody>
                  <a:tcPr/>
                </a:tc>
                <a:extLst>
                  <a:ext uri="{0D108BD9-81ED-4DB2-BD59-A6C34878D82A}">
                    <a16:rowId xmlns:a16="http://schemas.microsoft.com/office/drawing/2014/main" val="236769354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77748317"/>
              </p:ext>
            </p:extLst>
          </p:nvPr>
        </p:nvGraphicFramePr>
        <p:xfrm>
          <a:off x="166329" y="5582567"/>
          <a:ext cx="12421909" cy="3919728"/>
        </p:xfrm>
        <a:graphic>
          <a:graphicData uri="http://schemas.openxmlformats.org/drawingml/2006/table">
            <a:tbl>
              <a:tblPr firstRow="1" bandRow="1">
                <a:tableStyleId>{5C22544A-7EE6-4342-B048-85BDC9FD1C3A}</a:tableStyleId>
              </a:tblPr>
              <a:tblGrid>
                <a:gridCol w="333069">
                  <a:extLst>
                    <a:ext uri="{9D8B030D-6E8A-4147-A177-3AD203B41FA5}">
                      <a16:colId xmlns:a16="http://schemas.microsoft.com/office/drawing/2014/main" val="2064259511"/>
                    </a:ext>
                  </a:extLst>
                </a:gridCol>
                <a:gridCol w="2589733">
                  <a:extLst>
                    <a:ext uri="{9D8B030D-6E8A-4147-A177-3AD203B41FA5}">
                      <a16:colId xmlns:a16="http://schemas.microsoft.com/office/drawing/2014/main" val="1925837064"/>
                    </a:ext>
                  </a:extLst>
                </a:gridCol>
                <a:gridCol w="1848631">
                  <a:extLst>
                    <a:ext uri="{9D8B030D-6E8A-4147-A177-3AD203B41FA5}">
                      <a16:colId xmlns:a16="http://schemas.microsoft.com/office/drawing/2014/main" val="3616664088"/>
                    </a:ext>
                  </a:extLst>
                </a:gridCol>
                <a:gridCol w="3873731">
                  <a:extLst>
                    <a:ext uri="{9D8B030D-6E8A-4147-A177-3AD203B41FA5}">
                      <a16:colId xmlns:a16="http://schemas.microsoft.com/office/drawing/2014/main" val="3840666553"/>
                    </a:ext>
                  </a:extLst>
                </a:gridCol>
                <a:gridCol w="3776745">
                  <a:extLst>
                    <a:ext uri="{9D8B030D-6E8A-4147-A177-3AD203B41FA5}">
                      <a16:colId xmlns:a16="http://schemas.microsoft.com/office/drawing/2014/main" val="3002720208"/>
                    </a:ext>
                  </a:extLst>
                </a:gridCol>
              </a:tblGrid>
              <a:tr h="390822">
                <a:tc>
                  <a:txBody>
                    <a:bodyPr/>
                    <a:lstStyle/>
                    <a:p>
                      <a:pPr algn="ctr"/>
                      <a:endParaRPr lang="en-GB" dirty="0">
                        <a:solidFill>
                          <a:schemeClr val="bg1"/>
                        </a:solidFill>
                      </a:endParaRPr>
                    </a:p>
                  </a:txBody>
                  <a:tcPr vert="vert270" anchor="ctr">
                    <a:solidFill>
                      <a:schemeClr val="accent1"/>
                    </a:solidFill>
                  </a:tcPr>
                </a:tc>
                <a:tc gridSpan="4">
                  <a:txBody>
                    <a:bodyPr/>
                    <a:lstStyle/>
                    <a:p>
                      <a:pPr algn="ctr"/>
                      <a:r>
                        <a:rPr lang="en-GB" dirty="0" smtClean="0"/>
                        <a:t>Small</a:t>
                      </a:r>
                      <a:r>
                        <a:rPr lang="en-GB" baseline="0" dirty="0" smtClean="0"/>
                        <a:t> steps</a:t>
                      </a:r>
                      <a:endParaRPr lang="en-GB" dirty="0"/>
                    </a:p>
                  </a:txBody>
                  <a:tcPr/>
                </a:tc>
                <a:tc hMerge="1">
                  <a:txBody>
                    <a:bodyPr/>
                    <a:lstStyle/>
                    <a:p>
                      <a:pPr algn="ctr"/>
                      <a:endParaRPr lang="en-GB" dirty="0"/>
                    </a:p>
                  </a:txBody>
                  <a:tcPr/>
                </a:tc>
                <a:tc hMerge="1">
                  <a:txBody>
                    <a:bodyPr/>
                    <a:lstStyle/>
                    <a:p>
                      <a:endParaRPr lang="en-GB"/>
                    </a:p>
                  </a:txBody>
                  <a:tcPr/>
                </a:tc>
                <a:tc hMerge="1">
                  <a:txBody>
                    <a:bodyPr/>
                    <a:lstStyle/>
                    <a:p>
                      <a:pPr algn="ctr"/>
                      <a:endParaRPr lang="en-GB" dirty="0"/>
                    </a:p>
                  </a:txBody>
                  <a:tcPr/>
                </a:tc>
                <a:extLst>
                  <a:ext uri="{0D108BD9-81ED-4DB2-BD59-A6C34878D82A}">
                    <a16:rowId xmlns:a16="http://schemas.microsoft.com/office/drawing/2014/main" val="3195437627"/>
                  </a:ext>
                </a:extLst>
              </a:tr>
              <a:tr h="3122574">
                <a:tc>
                  <a:txBody>
                    <a:bodyPr/>
                    <a:lstStyle/>
                    <a:p>
                      <a:pPr algn="ctr"/>
                      <a:r>
                        <a:rPr lang="en-GB" dirty="0" smtClean="0">
                          <a:solidFill>
                            <a:schemeClr val="bg1"/>
                          </a:solidFill>
                        </a:rPr>
                        <a:t>Block</a:t>
                      </a:r>
                      <a:r>
                        <a:rPr lang="en-GB" baseline="0" dirty="0" smtClean="0">
                          <a:solidFill>
                            <a:schemeClr val="bg1"/>
                          </a:solidFill>
                        </a:rPr>
                        <a:t> 1</a:t>
                      </a:r>
                      <a:endParaRPr lang="en-GB" dirty="0">
                        <a:solidFill>
                          <a:schemeClr val="bg1"/>
                        </a:solidFill>
                      </a:endParaRPr>
                    </a:p>
                  </a:txBody>
                  <a:tcPr vert="vert270" anchor="ctr">
                    <a:solidFill>
                      <a:schemeClr val="accent1"/>
                    </a:solidFill>
                  </a:tcPr>
                </a:tc>
                <a:tc>
                  <a:txBody>
                    <a:bodyPr/>
                    <a:lstStyle/>
                    <a:p>
                      <a:pPr algn="l"/>
                      <a:r>
                        <a:rPr lang="en-GB" sz="1100" b="1" dirty="0" smtClean="0"/>
                        <a:t>Small</a:t>
                      </a:r>
                      <a:r>
                        <a:rPr lang="en-GB" sz="1100" b="1" baseline="0" dirty="0" smtClean="0"/>
                        <a:t> Steps: </a:t>
                      </a:r>
                    </a:p>
                    <a:p>
                      <a:pPr algn="l"/>
                      <a:endParaRPr lang="en-GB" sz="1100" dirty="0" smtClean="0"/>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b="0" i="0" u="none" strike="noStrike" kern="1200" baseline="0" dirty="0" smtClean="0">
                          <a:solidFill>
                            <a:schemeClr val="dk1"/>
                          </a:solidFill>
                          <a:latin typeface="+mn-lt"/>
                          <a:ea typeface="+mn-ea"/>
                          <a:cs typeface="+mn-cs"/>
                        </a:rPr>
                        <a:t>Read Roman Numerals up to 1000</a:t>
                      </a:r>
                      <a:endParaRPr lang="en-GB" sz="900" dirty="0" smtClean="0"/>
                    </a:p>
                    <a:p>
                      <a:pPr marL="228600" indent="-228600">
                        <a:buFont typeface="+mj-lt"/>
                        <a:buAutoNum type="arabicParenR"/>
                      </a:pPr>
                      <a:r>
                        <a:rPr lang="en-GB" sz="1100" b="0" i="0" u="none" strike="noStrike" kern="1200" baseline="0" dirty="0" smtClean="0">
                          <a:solidFill>
                            <a:schemeClr val="dk1"/>
                          </a:solidFill>
                          <a:latin typeface="+mn-lt"/>
                          <a:ea typeface="+mn-ea"/>
                          <a:cs typeface="+mn-cs"/>
                        </a:rPr>
                        <a:t>Numbers to 10,000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b="0" i="0" u="none" strike="noStrike" kern="1200" baseline="0" dirty="0" smtClean="0">
                          <a:solidFill>
                            <a:schemeClr val="dk1"/>
                          </a:solidFill>
                          <a:latin typeface="+mn-lt"/>
                          <a:ea typeface="+mn-ea"/>
                          <a:cs typeface="+mn-cs"/>
                        </a:rPr>
                        <a:t>Numbers to 100,000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b="0" i="0" u="none" strike="noStrike" kern="1200" baseline="0" dirty="0" smtClean="0">
                          <a:solidFill>
                            <a:schemeClr val="dk1"/>
                          </a:solidFill>
                          <a:latin typeface="+mn-lt"/>
                          <a:ea typeface="+mn-ea"/>
                          <a:cs typeface="+mn-cs"/>
                        </a:rPr>
                        <a:t>Numbers to a million</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b="0" i="0" u="none" strike="noStrike" kern="1200" baseline="0" dirty="0" smtClean="0">
                          <a:solidFill>
                            <a:schemeClr val="dk1"/>
                          </a:solidFill>
                          <a:latin typeface="+mn-lt"/>
                          <a:ea typeface="+mn-ea"/>
                          <a:cs typeface="+mn-cs"/>
                        </a:rPr>
                        <a:t>Read and Write numbers to a million</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b="0" i="0" u="none" strike="noStrike" kern="1200" baseline="0" dirty="0" smtClean="0">
                          <a:solidFill>
                            <a:schemeClr val="dk1"/>
                          </a:solidFill>
                          <a:latin typeface="+mn-lt"/>
                          <a:ea typeface="+mn-ea"/>
                          <a:cs typeface="+mn-cs"/>
                        </a:rPr>
                        <a:t>Powers of 10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10/100/1,000/10,000/100,000 more or less</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Partition numbers to 1,000,000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Number line to 1,000,000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Compare and order numbers to 100,000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Compare and order numbers to 1,000,000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Round to the nearest 10, 100 or 1,000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Round within 100,000</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GB" sz="1100" dirty="0" smtClean="0"/>
                        <a:t>Round within 1,000,000</a:t>
                      </a:r>
                      <a:endParaRPr lang="en-GB" sz="1100" b="0" i="0" u="none" strike="noStrike" kern="1200" baseline="0" dirty="0" smtClean="0">
                        <a:solidFill>
                          <a:schemeClr val="dk1"/>
                        </a:solidFill>
                        <a:latin typeface="+mn-lt"/>
                        <a:ea typeface="+mn-ea"/>
                        <a:cs typeface="+mn-cs"/>
                      </a:endParaRPr>
                    </a:p>
                    <a:p>
                      <a:pPr algn="l"/>
                      <a:endParaRPr lang="en-GB" sz="1100" dirty="0"/>
                    </a:p>
                  </a:txBody>
                  <a:tcPr/>
                </a:tc>
                <a:tc>
                  <a:txBody>
                    <a:bodyPr/>
                    <a:lstStyle/>
                    <a:p>
                      <a:pPr algn="l"/>
                      <a:r>
                        <a:rPr lang="en-GB" sz="1050" b="1" dirty="0" smtClean="0"/>
                        <a:t>Small</a:t>
                      </a:r>
                      <a:r>
                        <a:rPr lang="en-GB" sz="1050" b="1" baseline="0" dirty="0" smtClean="0"/>
                        <a:t> Steps: </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Mental strategies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Add whole numbers with more than 4-digits (column method)</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Subtract whole numbers with more than 4-digits (column method)</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Round to check answers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Inverse operations (addition and subtraction)</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Multi-step addition and subtraction problems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Compare calculations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Find missing numbers</a:t>
                      </a:r>
                      <a:endParaRPr lang="en-GB" sz="800" dirty="0" smtClean="0"/>
                    </a:p>
                    <a:p>
                      <a:pPr algn="l"/>
                      <a:endParaRPr lang="en-GB" sz="1050" b="1" baseline="0" dirty="0" smtClean="0"/>
                    </a:p>
                  </a:txBody>
                  <a:tcPr/>
                </a:tc>
                <a:tc>
                  <a:txBody>
                    <a:bodyPr/>
                    <a:lstStyle/>
                    <a:p>
                      <a:pPr marL="228600" indent="-228600">
                        <a:buFont typeface="+mj-lt"/>
                        <a:buAutoNum type="arabicParenR"/>
                      </a:pPr>
                      <a:r>
                        <a:rPr lang="en-GB" sz="1100" b="0" i="0" u="none" strike="noStrike" kern="1200" baseline="0" dirty="0" smtClean="0">
                          <a:solidFill>
                            <a:srgbClr val="FF0000"/>
                          </a:solidFill>
                          <a:latin typeface="+mn-lt"/>
                          <a:ea typeface="+mn-ea"/>
                          <a:cs typeface="+mn-cs"/>
                        </a:rPr>
                        <a:t>Identify multiples</a:t>
                      </a:r>
                    </a:p>
                    <a:p>
                      <a:pPr marL="228600" indent="-228600">
                        <a:buFont typeface="+mj-lt"/>
                        <a:buAutoNum type="arabicParenR"/>
                      </a:pPr>
                      <a:r>
                        <a:rPr lang="en-GB" sz="1100" b="0" i="0" u="none" strike="noStrike" kern="1200" baseline="0" dirty="0" smtClean="0">
                          <a:solidFill>
                            <a:srgbClr val="FF0000"/>
                          </a:solidFill>
                          <a:latin typeface="+mn-lt"/>
                          <a:ea typeface="+mn-ea"/>
                          <a:cs typeface="+mn-cs"/>
                        </a:rPr>
                        <a:t>Common multiples</a:t>
                      </a:r>
                    </a:p>
                    <a:p>
                      <a:pPr marL="228600" indent="-228600">
                        <a:buFont typeface="+mj-lt"/>
                        <a:buAutoNum type="arabicParenR"/>
                      </a:pPr>
                      <a:r>
                        <a:rPr lang="en-GB" sz="1100" b="0" i="0" u="none" strike="noStrike" kern="1200" baseline="0" dirty="0" smtClean="0">
                          <a:solidFill>
                            <a:srgbClr val="FF0000"/>
                          </a:solidFill>
                          <a:latin typeface="+mn-lt"/>
                          <a:ea typeface="+mn-ea"/>
                          <a:cs typeface="+mn-cs"/>
                        </a:rPr>
                        <a:t>Identify factors</a:t>
                      </a:r>
                    </a:p>
                    <a:p>
                      <a:pPr marL="228600" indent="-228600">
                        <a:buFont typeface="+mj-lt"/>
                        <a:buAutoNum type="arabicParenR"/>
                      </a:pPr>
                      <a:r>
                        <a:rPr lang="en-GB" sz="1100" b="0" i="0" u="none" strike="noStrike" kern="1200" baseline="0" dirty="0" smtClean="0">
                          <a:solidFill>
                            <a:srgbClr val="FF0000"/>
                          </a:solidFill>
                          <a:latin typeface="+mn-lt"/>
                          <a:ea typeface="+mn-ea"/>
                          <a:cs typeface="+mn-cs"/>
                        </a:rPr>
                        <a:t>Find common factors</a:t>
                      </a:r>
                    </a:p>
                    <a:p>
                      <a:pPr marL="228600" indent="-228600">
                        <a:buFont typeface="+mj-lt"/>
                        <a:buAutoNum type="arabicParenR"/>
                      </a:pPr>
                      <a:r>
                        <a:rPr lang="en-GB" sz="1100" b="0" i="0" u="none" strike="noStrike" kern="1200" baseline="0" dirty="0" smtClean="0">
                          <a:solidFill>
                            <a:srgbClr val="FF0000"/>
                          </a:solidFill>
                          <a:latin typeface="+mn-lt"/>
                          <a:ea typeface="+mn-ea"/>
                          <a:cs typeface="+mn-cs"/>
                        </a:rPr>
                        <a:t>Identify prime numbers</a:t>
                      </a:r>
                    </a:p>
                    <a:p>
                      <a:pPr marL="228600" indent="-228600">
                        <a:buFont typeface="+mj-lt"/>
                        <a:buAutoNum type="arabicParenR"/>
                      </a:pPr>
                      <a:r>
                        <a:rPr lang="en-GB" sz="1100" b="0" i="0" u="none" strike="noStrike" kern="1200" baseline="0" dirty="0" smtClean="0">
                          <a:solidFill>
                            <a:srgbClr val="FF0000"/>
                          </a:solidFill>
                          <a:latin typeface="+mn-lt"/>
                          <a:ea typeface="+mn-ea"/>
                          <a:cs typeface="+mn-cs"/>
                        </a:rPr>
                        <a:t>Identify square numbers</a:t>
                      </a:r>
                    </a:p>
                    <a:p>
                      <a:pPr marL="228600" indent="-228600">
                        <a:buFont typeface="+mj-lt"/>
                        <a:buAutoNum type="arabicParenR"/>
                      </a:pPr>
                      <a:r>
                        <a:rPr lang="en-GB" sz="1100" b="0" i="0" u="none" strike="noStrike" kern="1200" baseline="0" dirty="0" smtClean="0">
                          <a:solidFill>
                            <a:srgbClr val="FF0000"/>
                          </a:solidFill>
                          <a:latin typeface="+mn-lt"/>
                          <a:ea typeface="+mn-ea"/>
                          <a:cs typeface="+mn-cs"/>
                        </a:rPr>
                        <a:t>Identify cube numbers</a:t>
                      </a:r>
                    </a:p>
                    <a:p>
                      <a:pPr marL="228600" indent="-228600">
                        <a:buFont typeface="+mj-lt"/>
                        <a:buAutoNum type="arabicParenR"/>
                      </a:pPr>
                      <a:r>
                        <a:rPr lang="en-GB" sz="1100" b="0" i="0" u="none" strike="noStrike" kern="1200" baseline="0" dirty="0" smtClean="0">
                          <a:solidFill>
                            <a:schemeClr val="dk1"/>
                          </a:solidFill>
                          <a:latin typeface="+mn-lt"/>
                          <a:ea typeface="+mn-ea"/>
                          <a:cs typeface="+mn-cs"/>
                        </a:rPr>
                        <a:t>Multiply by 10, 100 and 1000</a:t>
                      </a:r>
                    </a:p>
                    <a:p>
                      <a:pPr marL="228600" indent="-228600">
                        <a:buFont typeface="+mj-lt"/>
                        <a:buAutoNum type="arabicParenR"/>
                      </a:pPr>
                      <a:r>
                        <a:rPr lang="en-GB" sz="1100" b="0" i="0" u="none" strike="noStrike" kern="1200" baseline="0" dirty="0" smtClean="0">
                          <a:solidFill>
                            <a:schemeClr val="dk1"/>
                          </a:solidFill>
                          <a:latin typeface="+mn-lt"/>
                          <a:ea typeface="+mn-ea"/>
                          <a:cs typeface="+mn-cs"/>
                        </a:rPr>
                        <a:t>Divide by 10, 100 and 1,000</a:t>
                      </a:r>
                    </a:p>
                    <a:p>
                      <a:pPr marL="228600" indent="-228600">
                        <a:buFont typeface="+mj-lt"/>
                        <a:buAutoNum type="arabicParenR"/>
                      </a:pPr>
                      <a:r>
                        <a:rPr lang="en-GB" sz="1100" b="0" i="0" u="none" strike="noStrike" kern="1200" baseline="0" dirty="0" smtClean="0">
                          <a:solidFill>
                            <a:schemeClr val="dk1"/>
                          </a:solidFill>
                          <a:latin typeface="+mn-lt"/>
                          <a:ea typeface="+mn-ea"/>
                          <a:cs typeface="+mn-cs"/>
                        </a:rPr>
                        <a:t>Multiply and divide by multiples of 10, 100 and 1,000</a:t>
                      </a:r>
                      <a:endParaRPr lang="en-GB" sz="900" dirty="0" smtClean="0"/>
                    </a:p>
                    <a:p>
                      <a:pPr marL="228600" indent="-228600" algn="l">
                        <a:buAutoNum type="arabicParenR"/>
                      </a:pPr>
                      <a:endParaRPr lang="en-GB" sz="1100" b="0" dirty="0">
                        <a:solidFill>
                          <a:schemeClr val="tx1"/>
                        </a:solidFill>
                      </a:endParaRPr>
                    </a:p>
                  </a:txBody>
                  <a:tcPr/>
                </a:tc>
                <a:tc>
                  <a:txBody>
                    <a:bodyPr/>
                    <a:lstStyle/>
                    <a:p>
                      <a:pPr marL="228600" indent="-228600">
                        <a:buAutoNum type="arabicParenR"/>
                      </a:pPr>
                      <a:r>
                        <a:rPr lang="en-GB" sz="1100" dirty="0" smtClean="0">
                          <a:solidFill>
                            <a:srgbClr val="00B050"/>
                          </a:solidFill>
                        </a:rPr>
                        <a:t>Find fractions equivalent to a unit fraction</a:t>
                      </a:r>
                    </a:p>
                    <a:p>
                      <a:pPr marL="228600" indent="-228600">
                        <a:buAutoNum type="arabicParenR"/>
                      </a:pPr>
                      <a:r>
                        <a:rPr lang="en-GB" sz="1100" dirty="0" smtClean="0">
                          <a:solidFill>
                            <a:srgbClr val="00B050"/>
                          </a:solidFill>
                        </a:rPr>
                        <a:t>Find fractions equivalent to a non-unit fraction </a:t>
                      </a:r>
                    </a:p>
                    <a:p>
                      <a:pPr marL="228600" indent="-228600">
                        <a:buAutoNum type="arabicParenR"/>
                      </a:pPr>
                      <a:r>
                        <a:rPr lang="en-GB" sz="1100" dirty="0" smtClean="0">
                          <a:solidFill>
                            <a:srgbClr val="00B050"/>
                          </a:solidFill>
                        </a:rPr>
                        <a:t>Recognise equivalent fractions</a:t>
                      </a:r>
                    </a:p>
                    <a:p>
                      <a:pPr marL="228600" indent="-228600">
                        <a:buAutoNum type="arabicParenR"/>
                      </a:pPr>
                      <a:r>
                        <a:rPr lang="en-GB" sz="1100" dirty="0" smtClean="0">
                          <a:solidFill>
                            <a:srgbClr val="FF0000"/>
                          </a:solidFill>
                        </a:rPr>
                        <a:t>Convert improper fractions to mixed numbers</a:t>
                      </a:r>
                    </a:p>
                    <a:p>
                      <a:pPr marL="228600" indent="-228600">
                        <a:buAutoNum type="arabicParenR"/>
                      </a:pPr>
                      <a:r>
                        <a:rPr lang="en-GB" sz="1100" dirty="0" smtClean="0">
                          <a:solidFill>
                            <a:srgbClr val="FF0000"/>
                          </a:solidFill>
                        </a:rPr>
                        <a:t>Convert mixed numbers to improper fractions</a:t>
                      </a:r>
                    </a:p>
                    <a:p>
                      <a:pPr marL="228600" indent="-228600">
                        <a:buAutoNum type="arabicParenR"/>
                      </a:pPr>
                      <a:r>
                        <a:rPr lang="en-GB" sz="1100" dirty="0" smtClean="0">
                          <a:solidFill>
                            <a:srgbClr val="00B050"/>
                          </a:solidFill>
                        </a:rPr>
                        <a:t>Compare fractions less than 1</a:t>
                      </a:r>
                    </a:p>
                    <a:p>
                      <a:pPr marL="228600" indent="-228600">
                        <a:buAutoNum type="arabicParenR"/>
                      </a:pPr>
                      <a:r>
                        <a:rPr lang="en-GB" sz="1100" dirty="0" smtClean="0">
                          <a:solidFill>
                            <a:srgbClr val="00B050"/>
                          </a:solidFill>
                        </a:rPr>
                        <a:t>Order fractions less than 1</a:t>
                      </a:r>
                    </a:p>
                    <a:p>
                      <a:pPr marL="228600" indent="-228600">
                        <a:buAutoNum type="arabicParenR"/>
                      </a:pPr>
                      <a:r>
                        <a:rPr lang="en-GB" sz="1100" dirty="0" smtClean="0">
                          <a:solidFill>
                            <a:srgbClr val="00B050"/>
                          </a:solidFill>
                        </a:rPr>
                        <a:t>Compare and order fractions greater than 1</a:t>
                      </a:r>
                    </a:p>
                    <a:p>
                      <a:pPr marL="228600" indent="-228600">
                        <a:buAutoNum type="arabicParenR"/>
                      </a:pPr>
                      <a:r>
                        <a:rPr lang="en-GB" sz="1100" dirty="0" smtClean="0">
                          <a:solidFill>
                            <a:srgbClr val="0070C0"/>
                          </a:solidFill>
                        </a:rPr>
                        <a:t>Add and subtract fractions with the same denominator</a:t>
                      </a:r>
                    </a:p>
                    <a:p>
                      <a:pPr marL="228600" indent="-228600">
                        <a:buAutoNum type="arabicParenR"/>
                      </a:pPr>
                      <a:r>
                        <a:rPr lang="en-GB" sz="1100" dirty="0" smtClean="0">
                          <a:solidFill>
                            <a:srgbClr val="0070C0"/>
                          </a:solidFill>
                        </a:rPr>
                        <a:t>Add fractions within 1</a:t>
                      </a:r>
                    </a:p>
                    <a:p>
                      <a:pPr marL="228600" indent="-228600">
                        <a:buAutoNum type="arabicParenR"/>
                      </a:pPr>
                      <a:r>
                        <a:rPr lang="en-GB" sz="1100" dirty="0" smtClean="0">
                          <a:solidFill>
                            <a:srgbClr val="FF0000"/>
                          </a:solidFill>
                        </a:rPr>
                        <a:t>Add fractions with total greater than 1</a:t>
                      </a:r>
                    </a:p>
                    <a:p>
                      <a:pPr marL="228600" indent="-228600">
                        <a:buAutoNum type="arabicParenR"/>
                      </a:pPr>
                      <a:r>
                        <a:rPr lang="en-GB" sz="1100" baseline="0" dirty="0" smtClean="0">
                          <a:solidFill>
                            <a:srgbClr val="0070C0"/>
                          </a:solidFill>
                        </a:rPr>
                        <a:t>Subtract fractions</a:t>
                      </a:r>
                    </a:p>
                  </a:txBody>
                  <a:tcPr/>
                </a:tc>
                <a:extLst>
                  <a:ext uri="{0D108BD9-81ED-4DB2-BD59-A6C34878D82A}">
                    <a16:rowId xmlns:a16="http://schemas.microsoft.com/office/drawing/2014/main" val="667955838"/>
                  </a:ext>
                </a:extLst>
              </a:tr>
            </a:tbl>
          </a:graphicData>
        </a:graphic>
      </p:graphicFrame>
    </p:spTree>
    <p:extLst>
      <p:ext uri="{BB962C8B-B14F-4D97-AF65-F5344CB8AC3E}">
        <p14:creationId xmlns:p14="http://schemas.microsoft.com/office/powerpoint/2010/main" val="1596185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416473964"/>
              </p:ext>
            </p:extLst>
          </p:nvPr>
        </p:nvGraphicFramePr>
        <p:xfrm>
          <a:off x="176704" y="644020"/>
          <a:ext cx="12426771" cy="5905424"/>
        </p:xfrm>
        <a:graphic>
          <a:graphicData uri="http://schemas.openxmlformats.org/drawingml/2006/table">
            <a:tbl>
              <a:tblPr firstRow="1" bandRow="1">
                <a:tableStyleId>{5C22544A-7EE6-4342-B048-85BDC9FD1C3A}</a:tableStyleId>
              </a:tblPr>
              <a:tblGrid>
                <a:gridCol w="435723">
                  <a:extLst>
                    <a:ext uri="{9D8B030D-6E8A-4147-A177-3AD203B41FA5}">
                      <a16:colId xmlns:a16="http://schemas.microsoft.com/office/drawing/2014/main" val="1609926706"/>
                    </a:ext>
                  </a:extLst>
                </a:gridCol>
                <a:gridCol w="3387899">
                  <a:extLst>
                    <a:ext uri="{9D8B030D-6E8A-4147-A177-3AD203B41FA5}">
                      <a16:colId xmlns:a16="http://schemas.microsoft.com/office/drawing/2014/main" val="3783984814"/>
                    </a:ext>
                  </a:extLst>
                </a:gridCol>
                <a:gridCol w="1901704">
                  <a:extLst>
                    <a:ext uri="{9D8B030D-6E8A-4147-A177-3AD203B41FA5}">
                      <a16:colId xmlns:a16="http://schemas.microsoft.com/office/drawing/2014/main" val="2630434731"/>
                    </a:ext>
                  </a:extLst>
                </a:gridCol>
                <a:gridCol w="2892829">
                  <a:extLst>
                    <a:ext uri="{9D8B030D-6E8A-4147-A177-3AD203B41FA5}">
                      <a16:colId xmlns:a16="http://schemas.microsoft.com/office/drawing/2014/main" val="2095488667"/>
                    </a:ext>
                  </a:extLst>
                </a:gridCol>
                <a:gridCol w="1904308">
                  <a:extLst>
                    <a:ext uri="{9D8B030D-6E8A-4147-A177-3AD203B41FA5}">
                      <a16:colId xmlns:a16="http://schemas.microsoft.com/office/drawing/2014/main" val="312499168"/>
                    </a:ext>
                  </a:extLst>
                </a:gridCol>
                <a:gridCol w="1904308">
                  <a:extLst>
                    <a:ext uri="{9D8B030D-6E8A-4147-A177-3AD203B41FA5}">
                      <a16:colId xmlns:a16="http://schemas.microsoft.com/office/drawing/2014/main" val="4109831549"/>
                    </a:ext>
                  </a:extLst>
                </a:gridCol>
              </a:tblGrid>
              <a:tr h="406304">
                <a:tc>
                  <a:txBody>
                    <a:bodyPr/>
                    <a:lstStyle/>
                    <a:p>
                      <a:pPr algn="ctr"/>
                      <a:endParaRPr lang="en-GB" dirty="0"/>
                    </a:p>
                  </a:txBody>
                  <a:tcPr vert="vert27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t>Calculating (Cause and Effect)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smtClean="0"/>
                    </a:p>
                  </a:txBody>
                  <a:tcPr>
                    <a:solidFill>
                      <a:schemeClr val="accent1">
                        <a:lumMod val="60000"/>
                        <a:lumOff val="40000"/>
                      </a:schemeClr>
                    </a:solidFill>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200" dirty="0" smtClean="0"/>
                        <a:t>Number (Significance,</a:t>
                      </a:r>
                      <a:r>
                        <a:rPr lang="en-GB" sz="1200" baseline="0" dirty="0" smtClean="0"/>
                        <a:t> Structure)</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1200" dirty="0" smtClean="0"/>
                        <a:t>Calculating (Cause and Effect)</a:t>
                      </a:r>
                    </a:p>
                  </a:txBody>
                  <a:tcPr>
                    <a:solidFill>
                      <a:schemeClr val="accent1">
                        <a:lumMod val="60000"/>
                        <a:lumOff val="40000"/>
                      </a:schemeClr>
                    </a:solidFill>
                  </a:tcPr>
                </a:tc>
                <a:tc hMerge="1">
                  <a:txBody>
                    <a:bodyPr/>
                    <a:lstStyle/>
                    <a:p>
                      <a:pPr algn="ctr"/>
                      <a:endParaRPr lang="en-GB" sz="1600" dirty="0"/>
                    </a:p>
                  </a:txBody>
                  <a:tcPr>
                    <a:solidFill>
                      <a:schemeClr val="accent1">
                        <a:lumMod val="60000"/>
                        <a:lumOff val="40000"/>
                      </a:schemeClr>
                    </a:solidFill>
                  </a:tcPr>
                </a:tc>
                <a:tc>
                  <a:txBody>
                    <a:bodyPr/>
                    <a:lstStyle/>
                    <a:p>
                      <a:pPr algn="ctr"/>
                      <a:r>
                        <a:rPr lang="en-GB" sz="1200" dirty="0" smtClean="0"/>
                        <a:t>Measure</a:t>
                      </a:r>
                    </a:p>
                    <a:p>
                      <a:pPr algn="ctr"/>
                      <a:endParaRPr lang="en-GB" sz="1200" dirty="0" smtClean="0"/>
                    </a:p>
                  </a:txBody>
                  <a:tcPr>
                    <a:solidFill>
                      <a:schemeClr val="accent1">
                        <a:lumMod val="60000"/>
                        <a:lumOff val="40000"/>
                      </a:schemeClr>
                    </a:solidFill>
                  </a:tcPr>
                </a:tc>
                <a:tc>
                  <a:txBody>
                    <a:bodyPr/>
                    <a:lstStyle/>
                    <a:p>
                      <a:pPr algn="ctr"/>
                      <a:r>
                        <a:rPr lang="en-GB" sz="1200" dirty="0" smtClean="0"/>
                        <a:t>Statistics</a:t>
                      </a:r>
                      <a:endParaRPr lang="en-GB" sz="1200" dirty="0"/>
                    </a:p>
                  </a:txBody>
                  <a:tcPr>
                    <a:solidFill>
                      <a:schemeClr val="accent1">
                        <a:lumMod val="60000"/>
                        <a:lumOff val="40000"/>
                      </a:schemeClr>
                    </a:solidFill>
                  </a:tcPr>
                </a:tc>
                <a:extLst>
                  <a:ext uri="{0D108BD9-81ED-4DB2-BD59-A6C34878D82A}">
                    <a16:rowId xmlns:a16="http://schemas.microsoft.com/office/drawing/2014/main" val="3203877139"/>
                  </a:ext>
                </a:extLst>
              </a:tr>
              <a:tr h="319807">
                <a:tc rowSpan="4">
                  <a:txBody>
                    <a:bodyPr/>
                    <a:lstStyle/>
                    <a:p>
                      <a:pPr algn="ctr"/>
                      <a:r>
                        <a:rPr lang="en-GB" dirty="0" smtClean="0"/>
                        <a:t>Block 2</a:t>
                      </a:r>
                      <a:endParaRPr lang="en-GB" dirty="0"/>
                    </a:p>
                  </a:txBody>
                  <a:tcPr vert="vert27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smtClean="0"/>
                        <a:t>Multiplication</a:t>
                      </a:r>
                      <a:r>
                        <a:rPr lang="en-GB" sz="1600" baseline="0" dirty="0" smtClean="0"/>
                        <a:t> and Division </a:t>
                      </a:r>
                      <a:endParaRPr lang="en-GB" sz="1600" dirty="0" smtClean="0"/>
                    </a:p>
                  </a:txBody>
                  <a:tcPr>
                    <a:solidFill>
                      <a:schemeClr val="accent1">
                        <a:lumMod val="60000"/>
                        <a:lumOff val="40000"/>
                      </a:schemeClr>
                    </a:solidFill>
                  </a:tcPr>
                </a:tc>
                <a:tc>
                  <a:txBody>
                    <a:bodyPr/>
                    <a:lstStyle/>
                    <a:p>
                      <a:pPr algn="ctr"/>
                      <a:r>
                        <a:rPr lang="en-GB" sz="1600" dirty="0" smtClean="0"/>
                        <a:t>Fractions</a:t>
                      </a:r>
                      <a:endParaRPr lang="en-GB" sz="1600" dirty="0"/>
                    </a:p>
                  </a:txBody>
                  <a:tcPr>
                    <a:solidFill>
                      <a:schemeClr val="accent1">
                        <a:lumMod val="60000"/>
                        <a:lumOff val="40000"/>
                      </a:schemeClr>
                    </a:solidFill>
                  </a:tcPr>
                </a:tc>
                <a:tc>
                  <a:txBody>
                    <a:bodyPr/>
                    <a:lstStyle/>
                    <a:p>
                      <a:pPr algn="ctr"/>
                      <a:r>
                        <a:rPr lang="en-GB" sz="1600" dirty="0" smtClean="0"/>
                        <a:t>Decimals and percentages</a:t>
                      </a:r>
                      <a:endParaRPr lang="en-GB" sz="1600" dirty="0"/>
                    </a:p>
                  </a:txBody>
                  <a:tcPr>
                    <a:solidFill>
                      <a:schemeClr val="accent1">
                        <a:lumMod val="60000"/>
                        <a:lumOff val="40000"/>
                      </a:schemeClr>
                    </a:solidFill>
                  </a:tcPr>
                </a:tc>
                <a:tc>
                  <a:txBody>
                    <a:bodyPr/>
                    <a:lstStyle/>
                    <a:p>
                      <a:pPr algn="ctr"/>
                      <a:r>
                        <a:rPr lang="en-GB" sz="1600" dirty="0" smtClean="0"/>
                        <a:t>Perimeter and area</a:t>
                      </a:r>
                      <a:endParaRPr lang="en-GB" sz="1600" dirty="0"/>
                    </a:p>
                  </a:txBody>
                  <a:tcPr>
                    <a:solidFill>
                      <a:schemeClr val="accent1">
                        <a:lumMod val="60000"/>
                        <a:lumOff val="40000"/>
                      </a:schemeClr>
                    </a:solidFill>
                  </a:tcPr>
                </a:tc>
                <a:tc>
                  <a:txBody>
                    <a:bodyPr/>
                    <a:lstStyle/>
                    <a:p>
                      <a:pPr algn="ctr"/>
                      <a:r>
                        <a:rPr lang="en-GB" sz="1600" dirty="0" smtClean="0"/>
                        <a:t>Statistics</a:t>
                      </a:r>
                      <a:endParaRPr lang="en-GB" sz="1600" dirty="0"/>
                    </a:p>
                  </a:txBody>
                  <a:tcPr>
                    <a:solidFill>
                      <a:schemeClr val="accent1">
                        <a:lumMod val="60000"/>
                        <a:lumOff val="40000"/>
                      </a:schemeClr>
                    </a:solidFill>
                  </a:tcPr>
                </a:tc>
                <a:extLst>
                  <a:ext uri="{0D108BD9-81ED-4DB2-BD59-A6C34878D82A}">
                    <a16:rowId xmlns:a16="http://schemas.microsoft.com/office/drawing/2014/main" val="3433946517"/>
                  </a:ext>
                </a:extLst>
              </a:tr>
              <a:tr h="3269732">
                <a:tc vMerge="1">
                  <a:txBody>
                    <a:bodyPr/>
                    <a:lstStyle/>
                    <a:p>
                      <a:endParaRPr lang="en-GB" dirty="0"/>
                    </a:p>
                  </a:txBody>
                  <a:tcPr/>
                </a:tc>
                <a:tc>
                  <a:txBody>
                    <a:bodyPr/>
                    <a:lstStyle/>
                    <a:p>
                      <a:r>
                        <a:rPr lang="en-GB" sz="1100" dirty="0" smtClean="0">
                          <a:solidFill>
                            <a:srgbClr val="0070C0"/>
                          </a:solidFill>
                        </a:rPr>
                        <a:t>Multiply and divide numbers mentally drawing upon known facts. </a:t>
                      </a:r>
                    </a:p>
                    <a:p>
                      <a:r>
                        <a:rPr lang="en-GB" sz="1100" dirty="0" smtClean="0">
                          <a:solidFill>
                            <a:srgbClr val="00B050"/>
                          </a:solidFill>
                        </a:rPr>
                        <a:t>Multiply numbers up to 4 digits by a one or two digit number using a formal written method, including long multiplication for 2 digit numbers.</a:t>
                      </a:r>
                    </a:p>
                    <a:p>
                      <a:r>
                        <a:rPr lang="en-GB" sz="1100" dirty="0" smtClean="0">
                          <a:solidFill>
                            <a:srgbClr val="FF0000"/>
                          </a:solidFill>
                        </a:rPr>
                        <a:t>Divide numbers up to 4 digits by a one digit number using the formal written method of short division and interpret remainders appropriately for the context. </a:t>
                      </a:r>
                    </a:p>
                    <a:p>
                      <a:r>
                        <a:rPr lang="en-GB" sz="1100" dirty="0" smtClean="0">
                          <a:solidFill>
                            <a:srgbClr val="0070C0"/>
                          </a:solidFill>
                        </a:rPr>
                        <a:t>Solve problems involving addition and subtraction, multiplication and division and a combination of these, including understanding the use of the equals sign. </a:t>
                      </a:r>
                    </a:p>
                    <a:p>
                      <a:pPr marL="171450" indent="-171450" algn="l">
                        <a:buFont typeface="Arial" panose="020B0604020202020204" pitchFamily="34" charset="0"/>
                        <a:buChar char="•"/>
                      </a:pPr>
                      <a:endParaRPr lang="en-GB" sz="1100" dirty="0"/>
                    </a:p>
                  </a:txBody>
                  <a:tcPr/>
                </a:tc>
                <a:tc>
                  <a:txBody>
                    <a:bodyPr/>
                    <a:lstStyle/>
                    <a:p>
                      <a:r>
                        <a:rPr lang="en-GB" sz="1100" dirty="0" smtClean="0"/>
                        <a:t>Multiply proper fractions and mixed numbers by whole numbers, supported by materials and diagrams. </a:t>
                      </a:r>
                    </a:p>
                    <a:p>
                      <a:r>
                        <a:rPr lang="en-GB" sz="1100" dirty="0" smtClean="0"/>
                        <a:t>Solve problems involving multiplication and division, including scaling by simple fractions and problems involving simple rates</a:t>
                      </a:r>
                    </a:p>
                    <a:p>
                      <a:pPr marL="171450" indent="-171450">
                        <a:buFont typeface="Arial" panose="020B0604020202020204" pitchFamily="34" charset="0"/>
                        <a:buChar char="•"/>
                      </a:pPr>
                      <a:endParaRPr lang="en-GB" sz="1100" dirty="0"/>
                    </a:p>
                  </a:txBody>
                  <a:tcPr/>
                </a:tc>
                <a:tc>
                  <a:txBody>
                    <a:bodyPr/>
                    <a:lstStyle/>
                    <a:p>
                      <a:r>
                        <a:rPr lang="en-GB" sz="1100" kern="1200" dirty="0" smtClean="0">
                          <a:solidFill>
                            <a:srgbClr val="00B050"/>
                          </a:solidFill>
                          <a:latin typeface="+mn-lt"/>
                          <a:ea typeface="+mn-ea"/>
                          <a:cs typeface="+mn-cs"/>
                        </a:rPr>
                        <a:t>Read, write, order and compare numbers with up to three decimal places. </a:t>
                      </a:r>
                    </a:p>
                    <a:p>
                      <a:r>
                        <a:rPr lang="en-GB" sz="1100" kern="1200" dirty="0" smtClean="0">
                          <a:solidFill>
                            <a:srgbClr val="00B050"/>
                          </a:solidFill>
                          <a:latin typeface="+mn-lt"/>
                          <a:ea typeface="+mn-ea"/>
                          <a:cs typeface="+mn-cs"/>
                        </a:rPr>
                        <a:t>Recognise and use thousandths and relate them to tenths, hundredths and decimal equivalents. </a:t>
                      </a:r>
                    </a:p>
                    <a:p>
                      <a:r>
                        <a:rPr lang="en-GB" sz="1100" kern="1200" dirty="0" smtClean="0">
                          <a:solidFill>
                            <a:srgbClr val="00B050"/>
                          </a:solidFill>
                          <a:latin typeface="+mn-lt"/>
                          <a:ea typeface="+mn-ea"/>
                          <a:cs typeface="+mn-cs"/>
                        </a:rPr>
                        <a:t>Round decimals with two decimal places to the nearest whole number and to one decimal place. </a:t>
                      </a:r>
                    </a:p>
                    <a:p>
                      <a:r>
                        <a:rPr lang="en-GB" sz="1100" kern="1200" dirty="0" smtClean="0">
                          <a:solidFill>
                            <a:srgbClr val="00B050"/>
                          </a:solidFill>
                          <a:latin typeface="+mn-lt"/>
                          <a:ea typeface="+mn-ea"/>
                          <a:cs typeface="+mn-cs"/>
                        </a:rPr>
                        <a:t>Solve problems involving number up to three decimal places. </a:t>
                      </a:r>
                    </a:p>
                    <a:p>
                      <a:r>
                        <a:rPr lang="en-GB" sz="1100" kern="1200" dirty="0" smtClean="0">
                          <a:solidFill>
                            <a:srgbClr val="00B050"/>
                          </a:solidFill>
                          <a:latin typeface="+mn-lt"/>
                          <a:ea typeface="+mn-ea"/>
                          <a:cs typeface="+mn-cs"/>
                        </a:rPr>
                        <a:t>Recognise the per cent symbol (%) and understand that per cent relates to ‘number of parts per hundred’, and write percentages as a fraction with denominator 100, and as a decimal. </a:t>
                      </a:r>
                    </a:p>
                    <a:p>
                      <a:r>
                        <a:rPr lang="en-GB" sz="1100" kern="1200" dirty="0" smtClean="0">
                          <a:solidFill>
                            <a:srgbClr val="FF0000"/>
                          </a:solidFill>
                          <a:latin typeface="+mn-lt"/>
                          <a:ea typeface="+mn-ea"/>
                          <a:cs typeface="+mn-cs"/>
                        </a:rPr>
                        <a:t>Solve problems which require knowing percentage and decimal equivalents of quarters and fifths and those fractions with a denominator of a multiple of 10 or 25. </a:t>
                      </a:r>
                    </a:p>
                  </a:txBody>
                  <a:tcPr/>
                </a:tc>
                <a:tc>
                  <a:txBody>
                    <a:bodyPr/>
                    <a:lstStyle/>
                    <a:p>
                      <a:endParaRPr lang="en-GB" sz="1100" b="0" i="0" u="none" strike="noStrike" kern="1200" baseline="0" dirty="0" smtClean="0">
                        <a:solidFill>
                          <a:schemeClr val="dk1"/>
                        </a:solidFill>
                        <a:latin typeface="+mn-lt"/>
                        <a:ea typeface="+mn-ea"/>
                        <a:cs typeface="+mn-cs"/>
                      </a:endParaRPr>
                    </a:p>
                    <a:p>
                      <a:r>
                        <a:rPr lang="en-GB" sz="1100" dirty="0" smtClean="0"/>
                        <a:t>Measure and calculate the perimeter of composite rectilinear shapes in cm and m. </a:t>
                      </a:r>
                    </a:p>
                    <a:p>
                      <a:r>
                        <a:rPr lang="en-GB" sz="1100" dirty="0" smtClean="0"/>
                        <a:t>Calculate and compare the area of rectangles (including squares), and including using standard units, cm2,m2 estimate the area of irregular shapes</a:t>
                      </a:r>
                    </a:p>
                    <a:p>
                      <a:endParaRPr lang="en-GB" sz="1100" b="0" i="0" u="none" strike="noStrike" kern="1200" baseline="0" dirty="0" smtClean="0">
                        <a:solidFill>
                          <a:schemeClr val="dk1"/>
                        </a:solidFill>
                        <a:latin typeface="+mn-lt"/>
                        <a:ea typeface="+mn-ea"/>
                        <a:cs typeface="+mn-cs"/>
                      </a:endParaRPr>
                    </a:p>
                    <a:p>
                      <a:endParaRPr lang="en-GB" sz="1100" b="0" i="0" u="none" strike="noStrike" kern="1200" baseline="0" dirty="0" smtClean="0">
                        <a:solidFill>
                          <a:schemeClr val="dk1"/>
                        </a:solidFill>
                        <a:latin typeface="+mn-lt"/>
                        <a:ea typeface="+mn-ea"/>
                        <a:cs typeface="+mn-cs"/>
                      </a:endParaRPr>
                    </a:p>
                    <a:p>
                      <a:endParaRPr lang="en-GB" sz="1100" b="0" i="0" u="none" strike="noStrike" kern="1200" baseline="0" dirty="0" smtClean="0">
                        <a:solidFill>
                          <a:schemeClr val="dk1"/>
                        </a:solidFill>
                        <a:latin typeface="+mn-lt"/>
                        <a:ea typeface="+mn-ea"/>
                        <a:cs typeface="+mn-cs"/>
                      </a:endParaRPr>
                    </a:p>
                    <a:p>
                      <a:endParaRPr lang="en-GB" sz="1100" b="0" i="0" u="none" strike="noStrike" kern="1200" baseline="0" dirty="0" smtClean="0">
                        <a:solidFill>
                          <a:schemeClr val="dk1"/>
                        </a:solidFill>
                        <a:latin typeface="+mn-lt"/>
                        <a:ea typeface="+mn-ea"/>
                        <a:cs typeface="+mn-cs"/>
                      </a:endParaRPr>
                    </a:p>
                    <a:p>
                      <a:endParaRPr lang="en-GB" sz="1100" dirty="0"/>
                    </a:p>
                  </a:txBody>
                  <a:tcPr/>
                </a:tc>
                <a:tc>
                  <a:txBody>
                    <a:bodyPr/>
                    <a:lstStyle/>
                    <a:p>
                      <a:r>
                        <a:rPr lang="en-GB" sz="1100" dirty="0" smtClean="0"/>
                        <a:t>Solve comparison, sum and difference problems using information presented in a line graph. </a:t>
                      </a:r>
                    </a:p>
                    <a:p>
                      <a:r>
                        <a:rPr lang="en-GB" sz="1100" dirty="0" smtClean="0"/>
                        <a:t>Complete, read and interpret information in tables including timetables. </a:t>
                      </a:r>
                    </a:p>
                    <a:p>
                      <a:endParaRPr lang="en-GB" sz="1100" dirty="0"/>
                    </a:p>
                  </a:txBody>
                  <a:tcPr/>
                </a:tc>
                <a:extLst>
                  <a:ext uri="{0D108BD9-81ED-4DB2-BD59-A6C34878D82A}">
                    <a16:rowId xmlns:a16="http://schemas.microsoft.com/office/drawing/2014/main" val="3324625040"/>
                  </a:ext>
                </a:extLst>
              </a:tr>
              <a:tr h="238798">
                <a:tc vMerge="1">
                  <a:txBody>
                    <a:bodyPr/>
                    <a:lstStyle/>
                    <a:p>
                      <a:endParaRPr lang="en-GB"/>
                    </a:p>
                  </a:txBody>
                  <a:tcPr/>
                </a:tc>
                <a:tc gridSpan="5">
                  <a:txBody>
                    <a:bodyPr/>
                    <a:lstStyle/>
                    <a:p>
                      <a:pPr marL="0" indent="0" algn="ctr">
                        <a:buFont typeface="Arial" panose="020B0604020202020204" pitchFamily="34" charset="0"/>
                        <a:buNone/>
                      </a:pPr>
                      <a:r>
                        <a:rPr lang="en-GB" sz="1400" b="1" dirty="0" smtClean="0">
                          <a:solidFill>
                            <a:schemeClr val="bg1"/>
                          </a:solidFill>
                        </a:rPr>
                        <a:t>Learning questions</a:t>
                      </a:r>
                      <a:endParaRPr lang="en-GB" sz="1400" b="1" dirty="0">
                        <a:solidFill>
                          <a:schemeClr val="bg1"/>
                        </a:solidFill>
                      </a:endParaRPr>
                    </a:p>
                  </a:txBody>
                  <a:tcPr anchor="ctr">
                    <a:solidFill>
                      <a:schemeClr val="accent1"/>
                    </a:solidFill>
                  </a:tcPr>
                </a:tc>
                <a:tc hMerge="1">
                  <a:txBody>
                    <a:bodyPr/>
                    <a:lstStyle/>
                    <a:p>
                      <a:pPr marL="171450" indent="-171450">
                        <a:buFont typeface="Arial" panose="020B0604020202020204" pitchFamily="34" charset="0"/>
                        <a:buChar char="•"/>
                      </a:pPr>
                      <a:endParaRPr lang="en-GB" sz="1100" dirty="0"/>
                    </a:p>
                  </a:txBody>
                  <a:tcPr>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751944179"/>
                  </a:ext>
                </a:extLst>
              </a:tr>
              <a:tr h="1531544">
                <a:tc vMerge="1">
                  <a:txBody>
                    <a:bodyPr/>
                    <a:lstStyle/>
                    <a:p>
                      <a:pPr algn="ctr"/>
                      <a:endParaRPr lang="en-GB" dirty="0"/>
                    </a:p>
                  </a:txBody>
                  <a:tcPr vert="vert270" anchor="ctr"/>
                </a:tc>
                <a:tc>
                  <a:txBody>
                    <a:bodyPr/>
                    <a:lstStyle/>
                    <a:p>
                      <a:pPr marL="0" indent="0">
                        <a:buFont typeface="Arial" panose="020B0604020202020204" pitchFamily="34" charset="0"/>
                        <a:buNone/>
                      </a:pPr>
                      <a:r>
                        <a:rPr lang="en-GB" sz="1100" dirty="0" smtClean="0">
                          <a:solidFill>
                            <a:srgbClr val="00B050"/>
                          </a:solidFill>
                        </a:rPr>
                        <a:t>What strategies</a:t>
                      </a:r>
                      <a:r>
                        <a:rPr lang="en-GB" sz="1100" baseline="0" dirty="0" smtClean="0">
                          <a:solidFill>
                            <a:srgbClr val="00B050"/>
                          </a:solidFill>
                        </a:rPr>
                        <a:t> can I use when calculating using multiplication?</a:t>
                      </a:r>
                    </a:p>
                    <a:p>
                      <a:pPr marL="0" indent="0">
                        <a:buFont typeface="Arial" panose="020B0604020202020204" pitchFamily="34" charset="0"/>
                        <a:buNone/>
                      </a:pPr>
                      <a:r>
                        <a:rPr lang="en-GB" sz="1100" baseline="0" dirty="0" smtClean="0">
                          <a:solidFill>
                            <a:srgbClr val="FF0000"/>
                          </a:solidFill>
                        </a:rPr>
                        <a:t>What strategies can I use when calculating using division?</a:t>
                      </a:r>
                      <a:endParaRPr lang="en-GB" sz="1100" dirty="0">
                        <a:solidFill>
                          <a:srgbClr val="FF0000"/>
                        </a:solidFill>
                      </a:endParaRPr>
                    </a:p>
                  </a:txBody>
                  <a:tcPr/>
                </a:tc>
                <a:tc>
                  <a:txBody>
                    <a:bodyPr/>
                    <a:lstStyle/>
                    <a:p>
                      <a:pPr marL="0" indent="0">
                        <a:buFont typeface="Arial" panose="020B0604020202020204" pitchFamily="34" charset="0"/>
                        <a:buNone/>
                      </a:pPr>
                      <a:r>
                        <a:rPr lang="en-GB" sz="1100" dirty="0" smtClean="0"/>
                        <a:t>How do</a:t>
                      </a:r>
                      <a:r>
                        <a:rPr lang="en-GB" sz="1100" baseline="0" dirty="0" smtClean="0"/>
                        <a:t> integers and fractions interact in calculations?</a:t>
                      </a:r>
                      <a:endParaRPr lang="en-GB" sz="1100" dirty="0"/>
                    </a:p>
                  </a:txBody>
                  <a:tcPr/>
                </a:tc>
                <a:tc>
                  <a:txBody>
                    <a:bodyPr/>
                    <a:lstStyle/>
                    <a:p>
                      <a:r>
                        <a:rPr lang="en-GB" sz="1100" dirty="0" smtClean="0">
                          <a:solidFill>
                            <a:srgbClr val="00B050"/>
                          </a:solidFill>
                        </a:rPr>
                        <a:t>What is the relationship fractions,</a:t>
                      </a:r>
                      <a:r>
                        <a:rPr lang="en-GB" sz="1100" baseline="0" dirty="0" smtClean="0">
                          <a:solidFill>
                            <a:srgbClr val="00B050"/>
                          </a:solidFill>
                        </a:rPr>
                        <a:t> decimals and percentages?</a:t>
                      </a:r>
                    </a:p>
                    <a:p>
                      <a:r>
                        <a:rPr lang="en-GB" sz="1100" baseline="0" dirty="0" smtClean="0">
                          <a:solidFill>
                            <a:srgbClr val="FF0000"/>
                          </a:solidFill>
                        </a:rPr>
                        <a:t>How does my knowledge of fraction, decimal and percentage equivalence support me in problem solving?</a:t>
                      </a:r>
                      <a:endParaRPr lang="en-GB" sz="1100" dirty="0">
                        <a:solidFill>
                          <a:srgbClr val="FF0000"/>
                        </a:solidFill>
                      </a:endParaRPr>
                    </a:p>
                  </a:txBody>
                  <a:tcPr/>
                </a:tc>
                <a:tc>
                  <a:txBody>
                    <a:bodyPr/>
                    <a:lstStyle/>
                    <a:p>
                      <a:r>
                        <a:rPr lang="en-GB" sz="1100" dirty="0" smtClean="0"/>
                        <a:t>How can</a:t>
                      </a:r>
                      <a:r>
                        <a:rPr lang="en-GB" sz="1100" baseline="0" dirty="0" smtClean="0"/>
                        <a:t> I calculate the area and perimeter of composite rectilinear shapes?</a:t>
                      </a:r>
                      <a:endParaRPr lang="en-GB" sz="1100" dirty="0"/>
                    </a:p>
                  </a:txBody>
                  <a:tcPr/>
                </a:tc>
                <a:tc>
                  <a:txBody>
                    <a:bodyPr/>
                    <a:lstStyle/>
                    <a:p>
                      <a:r>
                        <a:rPr lang="en-GB" sz="1100" dirty="0" smtClean="0"/>
                        <a:t>How can I interpret data from visual representations to solve</a:t>
                      </a:r>
                      <a:r>
                        <a:rPr lang="en-GB" sz="1100" baseline="0" dirty="0" smtClean="0"/>
                        <a:t> sum and difference problems?</a:t>
                      </a:r>
                      <a:endParaRPr lang="en-GB" sz="1100" dirty="0"/>
                    </a:p>
                  </a:txBody>
                  <a:tcPr/>
                </a:tc>
                <a:extLst>
                  <a:ext uri="{0D108BD9-81ED-4DB2-BD59-A6C34878D82A}">
                    <a16:rowId xmlns:a16="http://schemas.microsoft.com/office/drawing/2014/main" val="241661955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243221127"/>
              </p:ext>
            </p:extLst>
          </p:nvPr>
        </p:nvGraphicFramePr>
        <p:xfrm>
          <a:off x="176709" y="168532"/>
          <a:ext cx="12426767" cy="475488"/>
        </p:xfrm>
        <a:graphic>
          <a:graphicData uri="http://schemas.openxmlformats.org/drawingml/2006/table">
            <a:tbl>
              <a:tblPr firstRow="1" bandRow="1">
                <a:tableStyleId>{5C22544A-7EE6-4342-B048-85BDC9FD1C3A}</a:tableStyleId>
              </a:tblPr>
              <a:tblGrid>
                <a:gridCol w="435723">
                  <a:extLst>
                    <a:ext uri="{9D8B030D-6E8A-4147-A177-3AD203B41FA5}">
                      <a16:colId xmlns:a16="http://schemas.microsoft.com/office/drawing/2014/main" val="2421229326"/>
                    </a:ext>
                  </a:extLst>
                </a:gridCol>
                <a:gridCol w="1256259">
                  <a:extLst>
                    <a:ext uri="{9D8B030D-6E8A-4147-A177-3AD203B41FA5}">
                      <a16:colId xmlns:a16="http://schemas.microsoft.com/office/drawing/2014/main" val="2568717444"/>
                    </a:ext>
                  </a:extLst>
                </a:gridCol>
                <a:gridCol w="1175735">
                  <a:extLst>
                    <a:ext uri="{9D8B030D-6E8A-4147-A177-3AD203B41FA5}">
                      <a16:colId xmlns:a16="http://schemas.microsoft.com/office/drawing/2014/main" val="227532122"/>
                    </a:ext>
                  </a:extLst>
                </a:gridCol>
                <a:gridCol w="955905">
                  <a:extLst>
                    <a:ext uri="{9D8B030D-6E8A-4147-A177-3AD203B41FA5}">
                      <a16:colId xmlns:a16="http://schemas.microsoft.com/office/drawing/2014/main" val="1989090392"/>
                    </a:ext>
                  </a:extLst>
                </a:gridCol>
                <a:gridCol w="955905">
                  <a:extLst>
                    <a:ext uri="{9D8B030D-6E8A-4147-A177-3AD203B41FA5}">
                      <a16:colId xmlns:a16="http://schemas.microsoft.com/office/drawing/2014/main" val="291457642"/>
                    </a:ext>
                  </a:extLst>
                </a:gridCol>
                <a:gridCol w="955905">
                  <a:extLst>
                    <a:ext uri="{9D8B030D-6E8A-4147-A177-3AD203B41FA5}">
                      <a16:colId xmlns:a16="http://schemas.microsoft.com/office/drawing/2014/main" val="1102475118"/>
                    </a:ext>
                  </a:extLst>
                </a:gridCol>
                <a:gridCol w="955905">
                  <a:extLst>
                    <a:ext uri="{9D8B030D-6E8A-4147-A177-3AD203B41FA5}">
                      <a16:colId xmlns:a16="http://schemas.microsoft.com/office/drawing/2014/main" val="952266214"/>
                    </a:ext>
                  </a:extLst>
                </a:gridCol>
                <a:gridCol w="955905">
                  <a:extLst>
                    <a:ext uri="{9D8B030D-6E8A-4147-A177-3AD203B41FA5}">
                      <a16:colId xmlns:a16="http://schemas.microsoft.com/office/drawing/2014/main" val="747047521"/>
                    </a:ext>
                  </a:extLst>
                </a:gridCol>
                <a:gridCol w="955905">
                  <a:extLst>
                    <a:ext uri="{9D8B030D-6E8A-4147-A177-3AD203B41FA5}">
                      <a16:colId xmlns:a16="http://schemas.microsoft.com/office/drawing/2014/main" val="2225709834"/>
                    </a:ext>
                  </a:extLst>
                </a:gridCol>
                <a:gridCol w="955905">
                  <a:extLst>
                    <a:ext uri="{9D8B030D-6E8A-4147-A177-3AD203B41FA5}">
                      <a16:colId xmlns:a16="http://schemas.microsoft.com/office/drawing/2014/main" val="1696202949"/>
                    </a:ext>
                  </a:extLst>
                </a:gridCol>
                <a:gridCol w="955905">
                  <a:extLst>
                    <a:ext uri="{9D8B030D-6E8A-4147-A177-3AD203B41FA5}">
                      <a16:colId xmlns:a16="http://schemas.microsoft.com/office/drawing/2014/main" val="2721777906"/>
                    </a:ext>
                  </a:extLst>
                </a:gridCol>
                <a:gridCol w="955905">
                  <a:extLst>
                    <a:ext uri="{9D8B030D-6E8A-4147-A177-3AD203B41FA5}">
                      <a16:colId xmlns:a16="http://schemas.microsoft.com/office/drawing/2014/main" val="305590355"/>
                    </a:ext>
                  </a:extLst>
                </a:gridCol>
                <a:gridCol w="955905">
                  <a:extLst>
                    <a:ext uri="{9D8B030D-6E8A-4147-A177-3AD203B41FA5}">
                      <a16:colId xmlns:a16="http://schemas.microsoft.com/office/drawing/2014/main" val="3025498475"/>
                    </a:ext>
                  </a:extLst>
                </a:gridCol>
              </a:tblGrid>
              <a:tr h="390822">
                <a:tc>
                  <a:txBody>
                    <a:bodyPr/>
                    <a:lstStyle/>
                    <a:p>
                      <a:endParaRPr lang="en-GB" sz="1600" dirty="0"/>
                    </a:p>
                  </a:txBody>
                  <a:tcPr/>
                </a:tc>
                <a:tc>
                  <a:txBody>
                    <a:bodyPr/>
                    <a:lstStyle/>
                    <a:p>
                      <a:r>
                        <a:rPr lang="en-GB" dirty="0" smtClean="0"/>
                        <a:t>1</a:t>
                      </a:r>
                      <a:endParaRPr lang="en-GB" dirty="0"/>
                    </a:p>
                  </a:txBody>
                  <a:tcPr/>
                </a:tc>
                <a:tc>
                  <a:txBody>
                    <a:bodyPr/>
                    <a:lstStyle/>
                    <a:p>
                      <a:r>
                        <a:rPr lang="en-GB" dirty="0" smtClean="0"/>
                        <a:t>2</a:t>
                      </a:r>
                      <a:endParaRPr lang="en-GB" dirty="0"/>
                    </a:p>
                  </a:txBody>
                  <a:tcPr/>
                </a:tc>
                <a:tc>
                  <a:txBody>
                    <a:bodyPr/>
                    <a:lstStyle/>
                    <a:p>
                      <a:r>
                        <a:rPr lang="en-GB" dirty="0" smtClean="0"/>
                        <a:t>3</a:t>
                      </a:r>
                      <a:endParaRPr lang="en-GB" dirty="0"/>
                    </a:p>
                  </a:txBody>
                  <a:tcPr/>
                </a:tc>
                <a:tc>
                  <a:txBody>
                    <a:bodyPr/>
                    <a:lstStyle/>
                    <a:p>
                      <a:r>
                        <a:rPr lang="en-GB" dirty="0" smtClean="0"/>
                        <a:t>4</a:t>
                      </a:r>
                      <a:endParaRPr lang="en-GB" dirty="0"/>
                    </a:p>
                  </a:txBody>
                  <a:tcPr/>
                </a:tc>
                <a:tc>
                  <a:txBody>
                    <a:bodyPr/>
                    <a:lstStyle/>
                    <a:p>
                      <a:r>
                        <a:rPr lang="en-GB" dirty="0" smtClean="0"/>
                        <a:t>5</a:t>
                      </a:r>
                      <a:endParaRPr lang="en-GB" dirty="0"/>
                    </a:p>
                  </a:txBody>
                  <a:tcPr/>
                </a:tc>
                <a:tc>
                  <a:txBody>
                    <a:bodyPr/>
                    <a:lstStyle/>
                    <a:p>
                      <a:r>
                        <a:rPr lang="en-GB" dirty="0" smtClean="0">
                          <a:solidFill>
                            <a:schemeClr val="bg1"/>
                          </a:solidFill>
                        </a:rPr>
                        <a:t>6</a:t>
                      </a:r>
                      <a:endParaRPr lang="en-GB" dirty="0">
                        <a:solidFill>
                          <a:schemeClr val="bg1"/>
                        </a:solidFill>
                      </a:endParaRPr>
                    </a:p>
                  </a:txBody>
                  <a:tcPr/>
                </a:tc>
                <a:tc>
                  <a:txBody>
                    <a:bodyPr/>
                    <a:lstStyle/>
                    <a:p>
                      <a:r>
                        <a:rPr lang="en-GB" dirty="0" smtClean="0">
                          <a:solidFill>
                            <a:schemeClr val="bg1"/>
                          </a:solidFill>
                        </a:rPr>
                        <a:t>7</a:t>
                      </a:r>
                      <a:endParaRPr lang="en-GB" dirty="0">
                        <a:solidFill>
                          <a:schemeClr val="bg1"/>
                        </a:solidFill>
                      </a:endParaRPr>
                    </a:p>
                  </a:txBody>
                  <a:tcPr/>
                </a:tc>
                <a:tc>
                  <a:txBody>
                    <a:bodyPr/>
                    <a:lstStyle/>
                    <a:p>
                      <a:pPr algn="l"/>
                      <a:r>
                        <a:rPr lang="en-GB" b="0" u="none" dirty="0" smtClean="0">
                          <a:solidFill>
                            <a:schemeClr val="bg1"/>
                          </a:solidFill>
                        </a:rPr>
                        <a:t>8</a:t>
                      </a:r>
                      <a:endParaRPr lang="en-GB" b="0" u="none" dirty="0">
                        <a:solidFill>
                          <a:schemeClr val="bg1"/>
                        </a:solidFill>
                      </a:endParaRPr>
                    </a:p>
                  </a:txBody>
                  <a:tcPr/>
                </a:tc>
                <a:tc>
                  <a:txBody>
                    <a:bodyPr/>
                    <a:lstStyle/>
                    <a:p>
                      <a:r>
                        <a:rPr lang="en-GB" dirty="0" smtClean="0"/>
                        <a:t>9</a:t>
                      </a:r>
                      <a:endParaRPr lang="en-GB" dirty="0"/>
                    </a:p>
                  </a:txBody>
                  <a:tcPr/>
                </a:tc>
                <a:tc>
                  <a:txBody>
                    <a:bodyPr/>
                    <a:lstStyle/>
                    <a:p>
                      <a:r>
                        <a:rPr lang="en-GB" dirty="0" smtClean="0"/>
                        <a:t>10</a:t>
                      </a:r>
                      <a:endParaRPr lang="en-GB" dirty="0"/>
                    </a:p>
                  </a:txBody>
                  <a:tcPr/>
                </a:tc>
                <a:tc>
                  <a:txBody>
                    <a:bodyPr/>
                    <a:lstStyle/>
                    <a:p>
                      <a:r>
                        <a:rPr lang="en-GB" dirty="0" smtClean="0"/>
                        <a:t>11</a:t>
                      </a:r>
                      <a:endParaRPr lang="en-GB" dirty="0"/>
                    </a:p>
                  </a:txBody>
                  <a:tcPr/>
                </a:tc>
                <a:tc>
                  <a:txBody>
                    <a:bodyPr/>
                    <a:lstStyle/>
                    <a:p>
                      <a:r>
                        <a:rPr lang="en-GB" dirty="0" smtClean="0"/>
                        <a:t>12</a:t>
                      </a:r>
                      <a:endParaRPr lang="en-GB" dirty="0"/>
                    </a:p>
                  </a:txBody>
                  <a:tcPr/>
                </a:tc>
                <a:extLst>
                  <a:ext uri="{0D108BD9-81ED-4DB2-BD59-A6C34878D82A}">
                    <a16:rowId xmlns:a16="http://schemas.microsoft.com/office/drawing/2014/main" val="2367693542"/>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36850404"/>
              </p:ext>
            </p:extLst>
          </p:nvPr>
        </p:nvGraphicFramePr>
        <p:xfrm>
          <a:off x="176705" y="6128952"/>
          <a:ext cx="12426770" cy="3756660"/>
        </p:xfrm>
        <a:graphic>
          <a:graphicData uri="http://schemas.openxmlformats.org/drawingml/2006/table">
            <a:tbl>
              <a:tblPr firstRow="1" bandRow="1">
                <a:tableStyleId>{5C22544A-7EE6-4342-B048-85BDC9FD1C3A}</a:tableStyleId>
              </a:tblPr>
              <a:tblGrid>
                <a:gridCol w="435723">
                  <a:extLst>
                    <a:ext uri="{9D8B030D-6E8A-4147-A177-3AD203B41FA5}">
                      <a16:colId xmlns:a16="http://schemas.microsoft.com/office/drawing/2014/main" val="1891877685"/>
                    </a:ext>
                  </a:extLst>
                </a:gridCol>
                <a:gridCol w="3387899">
                  <a:extLst>
                    <a:ext uri="{9D8B030D-6E8A-4147-A177-3AD203B41FA5}">
                      <a16:colId xmlns:a16="http://schemas.microsoft.com/office/drawing/2014/main" val="1537735419"/>
                    </a:ext>
                  </a:extLst>
                </a:gridCol>
                <a:gridCol w="1918334">
                  <a:extLst>
                    <a:ext uri="{9D8B030D-6E8A-4147-A177-3AD203B41FA5}">
                      <a16:colId xmlns:a16="http://schemas.microsoft.com/office/drawing/2014/main" val="3892743979"/>
                    </a:ext>
                  </a:extLst>
                </a:gridCol>
                <a:gridCol w="2859578">
                  <a:extLst>
                    <a:ext uri="{9D8B030D-6E8A-4147-A177-3AD203B41FA5}">
                      <a16:colId xmlns:a16="http://schemas.microsoft.com/office/drawing/2014/main" val="2038089545"/>
                    </a:ext>
                  </a:extLst>
                </a:gridCol>
                <a:gridCol w="1912618">
                  <a:extLst>
                    <a:ext uri="{9D8B030D-6E8A-4147-A177-3AD203B41FA5}">
                      <a16:colId xmlns:a16="http://schemas.microsoft.com/office/drawing/2014/main" val="1160429851"/>
                    </a:ext>
                  </a:extLst>
                </a:gridCol>
                <a:gridCol w="1912618">
                  <a:extLst>
                    <a:ext uri="{9D8B030D-6E8A-4147-A177-3AD203B41FA5}">
                      <a16:colId xmlns:a16="http://schemas.microsoft.com/office/drawing/2014/main" val="440673294"/>
                    </a:ext>
                  </a:extLst>
                </a:gridCol>
              </a:tblGrid>
              <a:tr h="185351">
                <a:tc rowSpan="2">
                  <a:txBody>
                    <a:bodyPr/>
                    <a:lstStyle/>
                    <a:p>
                      <a:pPr algn="ctr"/>
                      <a:r>
                        <a:rPr lang="en-GB" dirty="0" smtClean="0"/>
                        <a:t>Block 2</a:t>
                      </a:r>
                      <a:endParaRPr lang="en-GB" dirty="0"/>
                    </a:p>
                  </a:txBody>
                  <a:tcPr vert="vert270" anchor="ct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smtClean="0"/>
                        <a:t>Small steps</a:t>
                      </a:r>
                      <a:endParaRPr lang="en-GB" sz="2000"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endParaRPr lang="en-GB"/>
                    </a:p>
                  </a:txBody>
                  <a:tcPr/>
                </a:tc>
                <a:extLst>
                  <a:ext uri="{0D108BD9-81ED-4DB2-BD59-A6C34878D82A}">
                    <a16:rowId xmlns:a16="http://schemas.microsoft.com/office/drawing/2014/main" val="3019043862"/>
                  </a:ext>
                </a:extLst>
              </a:tr>
              <a:tr h="1581844">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kern="1200" dirty="0" smtClean="0">
                          <a:solidFill>
                            <a:schemeClr val="dk1"/>
                          </a:solidFill>
                          <a:latin typeface="+mn-lt"/>
                          <a:ea typeface="+mn-ea"/>
                          <a:cs typeface="+mn-cs"/>
                        </a:rPr>
                        <a:t>Small Steps:</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endParaRPr lang="en-GB" sz="800" kern="1200" baseline="0" dirty="0" smtClean="0">
                        <a:solidFill>
                          <a:schemeClr val="dk1"/>
                        </a:solidFill>
                        <a:latin typeface="+mn-lt"/>
                        <a:ea typeface="+mn-ea"/>
                        <a:cs typeface="+mn-cs"/>
                      </a:endParaRPr>
                    </a:p>
                    <a:p>
                      <a:pPr marL="228600" indent="-228600">
                        <a:buAutoNum type="arabicPeriod"/>
                      </a:pPr>
                      <a:r>
                        <a:rPr lang="en-GB" sz="1050" baseline="0" dirty="0" smtClean="0">
                          <a:solidFill>
                            <a:srgbClr val="00B050"/>
                          </a:solidFill>
                        </a:rPr>
                        <a:t>Multiply up to a 4-digit number by a 1- digit number</a:t>
                      </a:r>
                    </a:p>
                    <a:p>
                      <a:pPr marL="228600" indent="-228600">
                        <a:buAutoNum type="arabicPeriod"/>
                      </a:pPr>
                      <a:r>
                        <a:rPr lang="en-GB" sz="1050" baseline="0" dirty="0" smtClean="0">
                          <a:solidFill>
                            <a:srgbClr val="00B050"/>
                          </a:solidFill>
                        </a:rPr>
                        <a:t>Multiply a 2-digit number by a 2-digit number</a:t>
                      </a:r>
                    </a:p>
                    <a:p>
                      <a:pPr marL="228600" indent="-228600">
                        <a:buAutoNum type="arabicPeriod"/>
                      </a:pPr>
                      <a:r>
                        <a:rPr lang="en-GB" sz="1050" baseline="0" dirty="0" smtClean="0">
                          <a:solidFill>
                            <a:srgbClr val="00B050"/>
                          </a:solidFill>
                        </a:rPr>
                        <a:t>Multiply a 3-digit number by a 2-digit number</a:t>
                      </a:r>
                    </a:p>
                    <a:p>
                      <a:pPr marL="228600" indent="-228600">
                        <a:buAutoNum type="arabicPeriod"/>
                      </a:pPr>
                      <a:r>
                        <a:rPr lang="en-GB" sz="1050" baseline="0" dirty="0" smtClean="0">
                          <a:solidFill>
                            <a:srgbClr val="00B050"/>
                          </a:solidFill>
                        </a:rPr>
                        <a:t>Multiply a 4-digit number by a 2-digit number</a:t>
                      </a:r>
                    </a:p>
                    <a:p>
                      <a:pPr marL="228600" indent="-228600">
                        <a:buAutoNum type="arabicPeriod"/>
                      </a:pPr>
                      <a:r>
                        <a:rPr lang="en-GB" sz="1050" baseline="0" dirty="0" smtClean="0">
                          <a:solidFill>
                            <a:srgbClr val="00B050"/>
                          </a:solidFill>
                        </a:rPr>
                        <a:t>Solve problems with multiplication</a:t>
                      </a:r>
                    </a:p>
                    <a:p>
                      <a:pPr marL="228600" indent="-228600">
                        <a:buAutoNum type="arabicPeriod"/>
                      </a:pPr>
                      <a:r>
                        <a:rPr lang="en-GB" sz="1050" baseline="0" dirty="0" smtClean="0">
                          <a:solidFill>
                            <a:srgbClr val="FF0000"/>
                          </a:solidFill>
                        </a:rPr>
                        <a:t>Short division</a:t>
                      </a:r>
                    </a:p>
                    <a:p>
                      <a:pPr marL="228600" indent="-228600">
                        <a:buAutoNum type="arabicPeriod"/>
                      </a:pPr>
                      <a:r>
                        <a:rPr lang="en-GB" sz="1050" baseline="0" dirty="0" smtClean="0">
                          <a:solidFill>
                            <a:srgbClr val="FF0000"/>
                          </a:solidFill>
                        </a:rPr>
                        <a:t>Divide a 4-digit number by a 1-digit number</a:t>
                      </a:r>
                    </a:p>
                    <a:p>
                      <a:pPr marL="228600" indent="-228600">
                        <a:buAutoNum type="arabicPeriod"/>
                      </a:pPr>
                      <a:r>
                        <a:rPr lang="en-GB" sz="1050" baseline="0" dirty="0" smtClean="0">
                          <a:solidFill>
                            <a:srgbClr val="FF0000"/>
                          </a:solidFill>
                        </a:rPr>
                        <a:t>Divide with remainders</a:t>
                      </a:r>
                    </a:p>
                    <a:p>
                      <a:pPr marL="228600" indent="-228600">
                        <a:buAutoNum type="arabicPeriod"/>
                      </a:pPr>
                      <a:r>
                        <a:rPr lang="en-GB" sz="1050" baseline="0" dirty="0" smtClean="0">
                          <a:solidFill>
                            <a:srgbClr val="FF0000"/>
                          </a:solidFill>
                        </a:rPr>
                        <a:t>Efficient division</a:t>
                      </a:r>
                    </a:p>
                    <a:p>
                      <a:pPr marL="228600" indent="-228600">
                        <a:buAutoNum type="arabicPeriod"/>
                      </a:pPr>
                      <a:r>
                        <a:rPr lang="en-GB" sz="1050" baseline="0" dirty="0" smtClean="0">
                          <a:solidFill>
                            <a:srgbClr val="0070C0"/>
                          </a:solidFill>
                        </a:rPr>
                        <a:t>Solve problems with multiplication and division</a:t>
                      </a:r>
                      <a:endParaRPr lang="en-GB" sz="1050" dirty="0" smtClean="0">
                        <a:solidFill>
                          <a:srgbClr val="0070C0"/>
                        </a:solidFill>
                      </a:endParaRPr>
                    </a:p>
                    <a:p>
                      <a:pPr marL="228600" indent="-228600">
                        <a:buAutoNum type="arabicParenR"/>
                      </a:pPr>
                      <a:endParaRPr lang="en-GB" sz="800" kern="1200" baseline="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kern="1200" dirty="0" smtClean="0">
                          <a:solidFill>
                            <a:schemeClr val="dk1"/>
                          </a:solidFill>
                          <a:latin typeface="+mn-lt"/>
                          <a:ea typeface="+mn-ea"/>
                          <a:cs typeface="+mn-cs"/>
                        </a:rPr>
                        <a:t>Small Steps:</a:t>
                      </a:r>
                    </a:p>
                    <a:p>
                      <a:pPr marL="228600" indent="-228600">
                        <a:buAutoNum type="arabicPeriod"/>
                      </a:pPr>
                      <a:r>
                        <a:rPr lang="en-GB" sz="1050" dirty="0" smtClean="0"/>
                        <a:t>Multiply</a:t>
                      </a:r>
                      <a:r>
                        <a:rPr lang="en-GB" sz="1050" baseline="0" dirty="0" smtClean="0"/>
                        <a:t> a unit fraction by an integer</a:t>
                      </a:r>
                    </a:p>
                    <a:p>
                      <a:pPr marL="228600" indent="-228600">
                        <a:buAutoNum type="arabicPeriod"/>
                      </a:pPr>
                      <a:r>
                        <a:rPr lang="en-GB" sz="1050" baseline="0" dirty="0" smtClean="0"/>
                        <a:t>Multiply a non-unit fraction by an integer</a:t>
                      </a:r>
                    </a:p>
                    <a:p>
                      <a:pPr marL="228600" indent="-228600">
                        <a:buAutoNum type="arabicPeriod"/>
                      </a:pPr>
                      <a:r>
                        <a:rPr lang="en-GB" sz="1050" baseline="0" dirty="0" smtClean="0"/>
                        <a:t>Multiply a mixed number by an integer</a:t>
                      </a:r>
                    </a:p>
                    <a:p>
                      <a:pPr marL="228600" indent="-228600">
                        <a:buAutoNum type="arabicPeriod"/>
                      </a:pPr>
                      <a:r>
                        <a:rPr lang="en-GB" sz="1050" baseline="0" dirty="0" smtClean="0"/>
                        <a:t>Calculate a fraction of a quantity</a:t>
                      </a:r>
                    </a:p>
                    <a:p>
                      <a:pPr marL="228600" indent="-228600">
                        <a:buAutoNum type="arabicPeriod"/>
                      </a:pPr>
                      <a:r>
                        <a:rPr lang="en-GB" sz="1050" baseline="0" dirty="0" smtClean="0"/>
                        <a:t>Fraction of an amount</a:t>
                      </a:r>
                    </a:p>
                    <a:p>
                      <a:pPr marL="228600" indent="-228600">
                        <a:buAutoNum type="arabicPeriod"/>
                      </a:pPr>
                      <a:r>
                        <a:rPr lang="en-GB" sz="1050" baseline="0" dirty="0" smtClean="0"/>
                        <a:t>Find the whole</a:t>
                      </a:r>
                    </a:p>
                    <a:p>
                      <a:pPr marL="228600" indent="-228600">
                        <a:buAutoNum type="arabicPeriod"/>
                      </a:pPr>
                      <a:r>
                        <a:rPr lang="en-GB" sz="1050" baseline="0" dirty="0" smtClean="0"/>
                        <a:t>Use fractions as operators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b="1"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kern="1200" dirty="0" smtClean="0">
                          <a:solidFill>
                            <a:schemeClr val="dk1"/>
                          </a:solidFill>
                          <a:latin typeface="+mn-lt"/>
                          <a:ea typeface="+mn-ea"/>
                          <a:cs typeface="+mn-cs"/>
                        </a:rPr>
                        <a:t>Small Steps:</a:t>
                      </a:r>
                    </a:p>
                    <a:p>
                      <a:pPr marL="228600" indent="-228600">
                        <a:buAutoNum type="arabicPeriod"/>
                      </a:pPr>
                      <a:r>
                        <a:rPr lang="en-GB" sz="1050" dirty="0" smtClean="0"/>
                        <a:t>Decimals up to 2 decimal places</a:t>
                      </a:r>
                    </a:p>
                    <a:p>
                      <a:pPr marL="228600" indent="-228600">
                        <a:buAutoNum type="arabicPeriod"/>
                      </a:pPr>
                      <a:r>
                        <a:rPr lang="en-GB" sz="1050" dirty="0" smtClean="0"/>
                        <a:t>Equivalent fractions and decimals (tenths)</a:t>
                      </a:r>
                    </a:p>
                    <a:p>
                      <a:pPr marL="228600" indent="-228600">
                        <a:buAutoNum type="arabicPeriod"/>
                      </a:pPr>
                      <a:r>
                        <a:rPr lang="en-GB" sz="1050" dirty="0" smtClean="0"/>
                        <a:t>Equivalent fractions and decimals (hundredths)</a:t>
                      </a:r>
                    </a:p>
                    <a:p>
                      <a:pPr marL="228600" indent="-228600">
                        <a:buAutoNum type="arabicPeriod"/>
                      </a:pPr>
                      <a:r>
                        <a:rPr lang="en-GB" sz="1050" dirty="0" smtClean="0"/>
                        <a:t>Equivalent</a:t>
                      </a:r>
                      <a:r>
                        <a:rPr lang="en-GB" sz="1050" baseline="0" dirty="0" smtClean="0"/>
                        <a:t> fractions and decimals</a:t>
                      </a:r>
                    </a:p>
                    <a:p>
                      <a:pPr marL="228600" indent="-228600">
                        <a:buAutoNum type="arabicPeriod"/>
                      </a:pPr>
                      <a:r>
                        <a:rPr lang="en-GB" sz="1050" baseline="0" dirty="0" smtClean="0"/>
                        <a:t>Thousandths as fractions</a:t>
                      </a:r>
                    </a:p>
                    <a:p>
                      <a:pPr marL="228600" indent="-228600">
                        <a:buAutoNum type="arabicPeriod"/>
                      </a:pPr>
                      <a:r>
                        <a:rPr lang="en-GB" sz="1050" baseline="0" dirty="0" smtClean="0"/>
                        <a:t>Thousandths as decimals</a:t>
                      </a:r>
                    </a:p>
                    <a:p>
                      <a:pPr marL="228600" indent="-228600">
                        <a:buAutoNum type="arabicPeriod"/>
                      </a:pPr>
                      <a:r>
                        <a:rPr lang="en-GB" sz="1050" baseline="0" dirty="0" smtClean="0"/>
                        <a:t>Thousandths on a place value chart</a:t>
                      </a:r>
                    </a:p>
                    <a:p>
                      <a:pPr marL="228600" indent="-228600">
                        <a:buAutoNum type="arabicPeriod"/>
                      </a:pPr>
                      <a:r>
                        <a:rPr lang="en-GB" sz="1050" baseline="0" dirty="0" smtClean="0"/>
                        <a:t>Order and compare decimals (same decimal places)</a:t>
                      </a:r>
                    </a:p>
                    <a:p>
                      <a:pPr marL="228600" indent="-228600">
                        <a:buAutoNum type="arabicPeriod"/>
                      </a:pPr>
                      <a:r>
                        <a:rPr lang="en-GB" sz="1050" baseline="0" dirty="0" smtClean="0"/>
                        <a:t>Order and compare any decimals with up to 3 decimal places</a:t>
                      </a:r>
                    </a:p>
                    <a:p>
                      <a:pPr marL="228600" indent="-228600">
                        <a:buAutoNum type="arabicPeriod"/>
                      </a:pPr>
                      <a:r>
                        <a:rPr lang="en-GB" sz="1050" baseline="0" dirty="0" smtClean="0"/>
                        <a:t>Round to the nearest whole number</a:t>
                      </a:r>
                    </a:p>
                    <a:p>
                      <a:pPr marL="228600" indent="-228600">
                        <a:buAutoNum type="arabicPeriod"/>
                      </a:pPr>
                      <a:r>
                        <a:rPr lang="en-GB" sz="1050" baseline="0" dirty="0" smtClean="0"/>
                        <a:t>Round to 1 decimal place</a:t>
                      </a:r>
                    </a:p>
                    <a:p>
                      <a:pPr marL="228600" indent="-228600">
                        <a:buAutoNum type="arabicPeriod"/>
                      </a:pPr>
                      <a:r>
                        <a:rPr lang="en-GB" sz="1050" baseline="0" dirty="0" smtClean="0"/>
                        <a:t>Understand percentages</a:t>
                      </a:r>
                    </a:p>
                    <a:p>
                      <a:pPr marL="228600" indent="-228600">
                        <a:buAutoNum type="arabicPeriod"/>
                      </a:pPr>
                      <a:r>
                        <a:rPr lang="en-GB" sz="1050" baseline="0" dirty="0" smtClean="0"/>
                        <a:t>Percentages as fractions</a:t>
                      </a:r>
                    </a:p>
                    <a:p>
                      <a:pPr marL="228600" indent="-228600">
                        <a:buAutoNum type="arabicPeriod"/>
                      </a:pPr>
                      <a:r>
                        <a:rPr lang="en-GB" sz="1050" baseline="0" dirty="0" smtClean="0"/>
                        <a:t>Percentages as decimals</a:t>
                      </a:r>
                    </a:p>
                    <a:p>
                      <a:pPr marL="228600" indent="-228600">
                        <a:buAutoNum type="arabicPeriod"/>
                      </a:pPr>
                      <a:r>
                        <a:rPr lang="en-GB" sz="1050" baseline="0" dirty="0" smtClean="0"/>
                        <a:t>Equivalent fractions, decimals and percentages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b="1"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kern="1200" dirty="0" smtClean="0">
                          <a:solidFill>
                            <a:schemeClr val="dk1"/>
                          </a:solidFill>
                          <a:latin typeface="+mn-lt"/>
                          <a:ea typeface="+mn-ea"/>
                          <a:cs typeface="+mn-cs"/>
                        </a:rPr>
                        <a:t>Small Steps:</a:t>
                      </a:r>
                    </a:p>
                    <a:p>
                      <a:pPr marL="228600" indent="-228600">
                        <a:buAutoNum type="arabicPeriod"/>
                      </a:pPr>
                      <a:r>
                        <a:rPr lang="en-GB" sz="1050" dirty="0" smtClean="0"/>
                        <a:t>Perimeter of rectangles</a:t>
                      </a:r>
                    </a:p>
                    <a:p>
                      <a:pPr marL="228600" indent="-228600">
                        <a:buAutoNum type="arabicPeriod"/>
                      </a:pPr>
                      <a:r>
                        <a:rPr lang="en-GB" sz="1050" dirty="0" smtClean="0"/>
                        <a:t>Perimeter of rectilinear shapes</a:t>
                      </a:r>
                    </a:p>
                    <a:p>
                      <a:pPr marL="228600" indent="-228600">
                        <a:buAutoNum type="arabicPeriod"/>
                      </a:pPr>
                      <a:r>
                        <a:rPr lang="en-GB" sz="1050" dirty="0" smtClean="0"/>
                        <a:t>Perimeter of polygons</a:t>
                      </a:r>
                    </a:p>
                    <a:p>
                      <a:pPr marL="228600" indent="-228600">
                        <a:buAutoNum type="arabicPeriod"/>
                      </a:pPr>
                      <a:r>
                        <a:rPr lang="en-GB" sz="1050" dirty="0" smtClean="0"/>
                        <a:t>Area of rectangles</a:t>
                      </a:r>
                    </a:p>
                    <a:p>
                      <a:pPr marL="228600" indent="-228600">
                        <a:buAutoNum type="arabicPeriod"/>
                      </a:pPr>
                      <a:r>
                        <a:rPr lang="en-GB" sz="1050" dirty="0" smtClean="0"/>
                        <a:t>Area</a:t>
                      </a:r>
                      <a:r>
                        <a:rPr lang="en-GB" sz="1050" baseline="0" dirty="0" smtClean="0"/>
                        <a:t> of compound shapes</a:t>
                      </a:r>
                    </a:p>
                    <a:p>
                      <a:pPr marL="228600" indent="-228600">
                        <a:buAutoNum type="arabicPeriod"/>
                      </a:pPr>
                      <a:r>
                        <a:rPr lang="en-GB" sz="1050" baseline="0" dirty="0" smtClean="0"/>
                        <a:t>Estimate area</a:t>
                      </a:r>
                      <a:endParaRPr lang="en-GB" sz="105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b="1" kern="1200" dirty="0" smtClean="0">
                        <a:solidFill>
                          <a:schemeClr val="dk1"/>
                        </a:solidFill>
                        <a:latin typeface="+mn-lt"/>
                        <a:ea typeface="+mn-ea"/>
                        <a:cs typeface="+mn-cs"/>
                      </a:endParaRPr>
                    </a:p>
                  </a:txBody>
                  <a:tcPr/>
                </a:tc>
                <a:tc>
                  <a:txBody>
                    <a:bodyPr/>
                    <a:lstStyle/>
                    <a:p>
                      <a:pPr marL="228600" indent="-228600">
                        <a:buFont typeface="+mj-lt"/>
                        <a:buAutoNum type="arabicParenR"/>
                      </a:pPr>
                      <a:r>
                        <a:rPr lang="en-GB" sz="1050" b="0" i="0" u="none" strike="noStrike" kern="1200" baseline="0" dirty="0" smtClean="0">
                          <a:solidFill>
                            <a:schemeClr val="dk1"/>
                          </a:solidFill>
                          <a:latin typeface="+mn-lt"/>
                          <a:ea typeface="+mn-ea"/>
                          <a:cs typeface="+mn-cs"/>
                        </a:rPr>
                        <a:t>Read and interpret line graphs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Draw line graphs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Use line graphs to solve problems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Read and interpret tables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Read and interpret two way tables</a:t>
                      </a:r>
                    </a:p>
                    <a:p>
                      <a:pPr marL="228600" indent="-228600">
                        <a:buFont typeface="+mj-lt"/>
                        <a:buAutoNum type="arabicParenR"/>
                      </a:pPr>
                      <a:r>
                        <a:rPr lang="en-GB" sz="1050" b="0" i="0" u="none" strike="noStrike" kern="1200" baseline="0" dirty="0" smtClean="0">
                          <a:solidFill>
                            <a:schemeClr val="dk1"/>
                          </a:solidFill>
                          <a:latin typeface="+mn-lt"/>
                          <a:ea typeface="+mn-ea"/>
                          <a:cs typeface="+mn-cs"/>
                        </a:rPr>
                        <a:t>Read and interpret Timetables</a:t>
                      </a:r>
                      <a:endParaRPr lang="en-GB" sz="8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b="1" kern="1200" dirty="0" smtClean="0">
                        <a:solidFill>
                          <a:schemeClr val="dk1"/>
                        </a:solidFill>
                        <a:latin typeface="+mn-lt"/>
                        <a:ea typeface="+mn-ea"/>
                        <a:cs typeface="+mn-cs"/>
                      </a:endParaRPr>
                    </a:p>
                  </a:txBody>
                  <a:tcPr/>
                </a:tc>
                <a:extLst>
                  <a:ext uri="{0D108BD9-81ED-4DB2-BD59-A6C34878D82A}">
                    <a16:rowId xmlns:a16="http://schemas.microsoft.com/office/drawing/2014/main" val="966890530"/>
                  </a:ext>
                </a:extLst>
              </a:tr>
            </a:tbl>
          </a:graphicData>
        </a:graphic>
      </p:graphicFrame>
    </p:spTree>
    <p:extLst>
      <p:ext uri="{BB962C8B-B14F-4D97-AF65-F5344CB8AC3E}">
        <p14:creationId xmlns:p14="http://schemas.microsoft.com/office/powerpoint/2010/main" val="2487095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6814148"/>
              </p:ext>
            </p:extLst>
          </p:nvPr>
        </p:nvGraphicFramePr>
        <p:xfrm>
          <a:off x="224401" y="185866"/>
          <a:ext cx="12478344" cy="5967221"/>
        </p:xfrm>
        <a:graphic>
          <a:graphicData uri="http://schemas.openxmlformats.org/drawingml/2006/table">
            <a:tbl>
              <a:tblPr firstRow="1" bandRow="1">
                <a:tableStyleId>{5C22544A-7EE6-4342-B048-85BDC9FD1C3A}</a:tableStyleId>
              </a:tblPr>
              <a:tblGrid>
                <a:gridCol w="437531">
                  <a:extLst>
                    <a:ext uri="{9D8B030D-6E8A-4147-A177-3AD203B41FA5}">
                      <a16:colId xmlns:a16="http://schemas.microsoft.com/office/drawing/2014/main" val="2064259511"/>
                    </a:ext>
                  </a:extLst>
                </a:gridCol>
                <a:gridCol w="3357558">
                  <a:extLst>
                    <a:ext uri="{9D8B030D-6E8A-4147-A177-3AD203B41FA5}">
                      <a16:colId xmlns:a16="http://schemas.microsoft.com/office/drawing/2014/main" val="1925837064"/>
                    </a:ext>
                  </a:extLst>
                </a:gridCol>
                <a:gridCol w="1977820">
                  <a:extLst>
                    <a:ext uri="{9D8B030D-6E8A-4147-A177-3AD203B41FA5}">
                      <a16:colId xmlns:a16="http://schemas.microsoft.com/office/drawing/2014/main" val="1163609635"/>
                    </a:ext>
                  </a:extLst>
                </a:gridCol>
                <a:gridCol w="2873756">
                  <a:extLst>
                    <a:ext uri="{9D8B030D-6E8A-4147-A177-3AD203B41FA5}">
                      <a16:colId xmlns:a16="http://schemas.microsoft.com/office/drawing/2014/main" val="2637915377"/>
                    </a:ext>
                  </a:extLst>
                </a:gridCol>
                <a:gridCol w="952061">
                  <a:extLst>
                    <a:ext uri="{9D8B030D-6E8A-4147-A177-3AD203B41FA5}">
                      <a16:colId xmlns:a16="http://schemas.microsoft.com/office/drawing/2014/main" val="2970551137"/>
                    </a:ext>
                  </a:extLst>
                </a:gridCol>
                <a:gridCol w="1919745">
                  <a:extLst>
                    <a:ext uri="{9D8B030D-6E8A-4147-A177-3AD203B41FA5}">
                      <a16:colId xmlns:a16="http://schemas.microsoft.com/office/drawing/2014/main" val="529406351"/>
                    </a:ext>
                  </a:extLst>
                </a:gridCol>
                <a:gridCol w="959873">
                  <a:extLst>
                    <a:ext uri="{9D8B030D-6E8A-4147-A177-3AD203B41FA5}">
                      <a16:colId xmlns:a16="http://schemas.microsoft.com/office/drawing/2014/main" val="2407406202"/>
                    </a:ext>
                  </a:extLst>
                </a:gridCol>
              </a:tblGrid>
              <a:tr h="390822">
                <a:tc>
                  <a:txBody>
                    <a:bodyPr/>
                    <a:lstStyle/>
                    <a:p>
                      <a:pPr algn="ctr"/>
                      <a:endParaRPr lang="en-GB" dirty="0">
                        <a:solidFill>
                          <a:schemeClr val="bg1"/>
                        </a:solidFill>
                      </a:endParaRPr>
                    </a:p>
                  </a:txBody>
                  <a:tcPr vert="vert270" anchor="ctr">
                    <a:solidFill>
                      <a:schemeClr val="accent1"/>
                    </a:solidFill>
                  </a:tcPr>
                </a:tc>
                <a:tc>
                  <a:txBody>
                    <a:bodyPr/>
                    <a:lstStyle/>
                    <a:p>
                      <a:pPr algn="ctr"/>
                      <a:r>
                        <a:rPr lang="en-GB" sz="1200" dirty="0" smtClean="0"/>
                        <a:t>Geometry</a:t>
                      </a:r>
                      <a:endParaRPr lang="en-GB" sz="1200" dirty="0"/>
                    </a:p>
                  </a:txBody>
                  <a:tcPr>
                    <a:solidFill>
                      <a:schemeClr val="accent1">
                        <a:lumMod val="60000"/>
                        <a:lumOff val="40000"/>
                      </a:schemeClr>
                    </a:solidFill>
                  </a:tcPr>
                </a:tc>
                <a:tc>
                  <a:txBody>
                    <a:bodyPr/>
                    <a:lstStyle/>
                    <a:p>
                      <a:pPr algn="ctr"/>
                      <a:r>
                        <a:rPr lang="en-GB" sz="1200" dirty="0" smtClean="0"/>
                        <a:t>Position and</a:t>
                      </a:r>
                      <a:r>
                        <a:rPr lang="en-GB" sz="1200" baseline="0" dirty="0" smtClean="0"/>
                        <a:t> Direction</a:t>
                      </a:r>
                      <a:endParaRPr lang="en-GB" sz="1200" dirty="0"/>
                    </a:p>
                  </a:txBody>
                  <a:tcPr>
                    <a:solidFill>
                      <a:schemeClr val="accent1">
                        <a:lumMod val="60000"/>
                        <a:lumOff val="40000"/>
                      </a:schemeClr>
                    </a:solidFill>
                  </a:tcPr>
                </a:tc>
                <a:tc>
                  <a:txBody>
                    <a:bodyPr/>
                    <a:lstStyle/>
                    <a:p>
                      <a:pPr algn="ctr"/>
                      <a:r>
                        <a:rPr lang="en-GB" sz="1200" dirty="0" smtClean="0"/>
                        <a:t>Calculating</a:t>
                      </a:r>
                    </a:p>
                    <a:p>
                      <a:pPr algn="ctr"/>
                      <a:r>
                        <a:rPr lang="en-GB" sz="1200" dirty="0" smtClean="0"/>
                        <a:t>(Cause</a:t>
                      </a:r>
                      <a:r>
                        <a:rPr lang="en-GB" sz="1200" baseline="0" dirty="0" smtClean="0"/>
                        <a:t> and Effect</a:t>
                      </a:r>
                      <a:r>
                        <a:rPr lang="en-GB" sz="1200" dirty="0" smtClean="0"/>
                        <a:t>) </a:t>
                      </a:r>
                      <a:endParaRPr lang="en-GB" sz="1200" dirty="0"/>
                    </a:p>
                  </a:txBody>
                  <a:tcPr>
                    <a:solidFill>
                      <a:schemeClr val="accent1">
                        <a:lumMod val="60000"/>
                        <a:lumOff val="40000"/>
                      </a:schemeClr>
                    </a:solidFill>
                  </a:tcPr>
                </a:tc>
                <a:tc>
                  <a:txBody>
                    <a:bodyPr/>
                    <a:lstStyle/>
                    <a:p>
                      <a:pPr algn="ctr"/>
                      <a:r>
                        <a:rPr lang="en-GB" sz="1100" dirty="0" smtClean="0"/>
                        <a:t>Place</a:t>
                      </a:r>
                      <a:r>
                        <a:rPr lang="en-GB" sz="1100" baseline="0" dirty="0" smtClean="0"/>
                        <a:t> Value</a:t>
                      </a:r>
                    </a:p>
                    <a:p>
                      <a:pPr algn="ctr"/>
                      <a:r>
                        <a:rPr lang="en-GB" sz="1100" baseline="0" dirty="0" smtClean="0"/>
                        <a:t>(Significance </a:t>
                      </a:r>
                      <a:r>
                        <a:rPr lang="en-GB" sz="1100" baseline="0" dirty="0" smtClean="0"/>
                        <a:t>and Structure)</a:t>
                      </a:r>
                      <a:endParaRPr lang="en-GB" sz="1100" dirty="0"/>
                    </a:p>
                  </a:txBody>
                  <a:tcPr>
                    <a:solidFill>
                      <a:schemeClr val="accent1">
                        <a:lumMod val="60000"/>
                        <a:lumOff val="40000"/>
                      </a:schemeClr>
                    </a:solidFill>
                  </a:tcPr>
                </a:tc>
                <a:tc gridSpan="2">
                  <a:txBody>
                    <a:bodyPr/>
                    <a:lstStyle/>
                    <a:p>
                      <a:pPr algn="ctr"/>
                      <a:r>
                        <a:rPr lang="en-GB" sz="1200" dirty="0" smtClean="0"/>
                        <a:t>Measure </a:t>
                      </a:r>
                    </a:p>
                    <a:p>
                      <a:pPr algn="ctr"/>
                      <a:r>
                        <a:rPr lang="en-GB" sz="1200" dirty="0" smtClean="0"/>
                        <a:t>(Structures)</a:t>
                      </a:r>
                      <a:endParaRPr lang="en-GB" sz="1200" dirty="0"/>
                    </a:p>
                  </a:txBody>
                  <a:tcPr>
                    <a:solidFill>
                      <a:schemeClr val="accent1">
                        <a:lumMod val="60000"/>
                        <a:lumOff val="40000"/>
                      </a:schemeClr>
                    </a:solidFill>
                  </a:tcPr>
                </a:tc>
                <a:tc hMerge="1">
                  <a:txBody>
                    <a:bodyPr/>
                    <a:lstStyle/>
                    <a:p>
                      <a:pPr algn="ctr"/>
                      <a:endParaRPr lang="en-GB" sz="1600" dirty="0"/>
                    </a:p>
                  </a:txBody>
                  <a:tcPr>
                    <a:solidFill>
                      <a:schemeClr val="accent1">
                        <a:lumMod val="60000"/>
                        <a:lumOff val="40000"/>
                      </a:schemeClr>
                    </a:solidFill>
                  </a:tcPr>
                </a:tc>
                <a:extLst>
                  <a:ext uri="{0D108BD9-81ED-4DB2-BD59-A6C34878D82A}">
                    <a16:rowId xmlns:a16="http://schemas.microsoft.com/office/drawing/2014/main" val="2315560103"/>
                  </a:ext>
                </a:extLst>
              </a:tr>
              <a:tr h="390822">
                <a:tc rowSpan="4">
                  <a:txBody>
                    <a:bodyPr/>
                    <a:lstStyle/>
                    <a:p>
                      <a:pPr algn="ctr"/>
                      <a:r>
                        <a:rPr lang="en-GB" dirty="0" smtClean="0">
                          <a:solidFill>
                            <a:schemeClr val="bg1"/>
                          </a:solidFill>
                        </a:rPr>
                        <a:t>Block 3</a:t>
                      </a:r>
                      <a:endParaRPr lang="en-GB" dirty="0">
                        <a:solidFill>
                          <a:schemeClr val="bg1"/>
                        </a:solidFill>
                      </a:endParaRPr>
                    </a:p>
                  </a:txBody>
                  <a:tcPr vert="vert270" anchor="ctr">
                    <a:solidFill>
                      <a:schemeClr val="accent1"/>
                    </a:solidFill>
                  </a:tcPr>
                </a:tc>
                <a:tc>
                  <a:txBody>
                    <a:bodyPr/>
                    <a:lstStyle/>
                    <a:p>
                      <a:pPr algn="ctr"/>
                      <a:r>
                        <a:rPr lang="en-GB" sz="1200" dirty="0" smtClean="0"/>
                        <a:t>Shape</a:t>
                      </a:r>
                      <a:endParaRPr lang="en-GB" sz="1200" dirty="0"/>
                    </a:p>
                  </a:txBody>
                  <a:tcPr>
                    <a:solidFill>
                      <a:schemeClr val="accent1">
                        <a:lumMod val="60000"/>
                        <a:lumOff val="40000"/>
                      </a:schemeClr>
                    </a:solidFill>
                  </a:tcPr>
                </a:tc>
                <a:tc>
                  <a:txBody>
                    <a:bodyPr/>
                    <a:lstStyle/>
                    <a:p>
                      <a:pPr algn="ctr"/>
                      <a:r>
                        <a:rPr lang="en-GB" sz="1200" dirty="0" smtClean="0"/>
                        <a:t>Position</a:t>
                      </a:r>
                      <a:r>
                        <a:rPr lang="en-GB" sz="1200" baseline="0" dirty="0" smtClean="0"/>
                        <a:t> and direction</a:t>
                      </a:r>
                      <a:endParaRPr lang="en-GB" sz="1200" dirty="0"/>
                    </a:p>
                  </a:txBody>
                  <a:tcPr>
                    <a:solidFill>
                      <a:schemeClr val="accent1">
                        <a:lumMod val="60000"/>
                        <a:lumOff val="40000"/>
                      </a:schemeClr>
                    </a:solidFill>
                  </a:tcPr>
                </a:tc>
                <a:tc>
                  <a:txBody>
                    <a:bodyPr/>
                    <a:lstStyle/>
                    <a:p>
                      <a:pPr algn="ctr"/>
                      <a:r>
                        <a:rPr lang="en-GB" sz="1200" dirty="0" smtClean="0"/>
                        <a:t>Decimals</a:t>
                      </a:r>
                      <a:endParaRPr lang="en-GB" sz="1200" dirty="0"/>
                    </a:p>
                  </a:txBody>
                  <a:tcPr>
                    <a:solidFill>
                      <a:schemeClr val="accent1">
                        <a:lumMod val="60000"/>
                        <a:lumOff val="40000"/>
                      </a:schemeClr>
                    </a:solidFill>
                  </a:tcPr>
                </a:tc>
                <a:tc>
                  <a:txBody>
                    <a:bodyPr/>
                    <a:lstStyle/>
                    <a:p>
                      <a:pPr algn="ctr"/>
                      <a:r>
                        <a:rPr lang="en-GB" sz="1100" dirty="0" smtClean="0"/>
                        <a:t>Negative numbers</a:t>
                      </a:r>
                      <a:endParaRPr lang="en-GB" sz="1100" dirty="0"/>
                    </a:p>
                  </a:txBody>
                  <a:tcPr>
                    <a:solidFill>
                      <a:schemeClr val="accent1">
                        <a:lumMod val="60000"/>
                        <a:lumOff val="40000"/>
                      </a:schemeClr>
                    </a:solidFill>
                  </a:tcPr>
                </a:tc>
                <a:tc>
                  <a:txBody>
                    <a:bodyPr/>
                    <a:lstStyle/>
                    <a:p>
                      <a:pPr algn="ctr"/>
                      <a:r>
                        <a:rPr lang="en-GB" sz="1200" dirty="0" smtClean="0"/>
                        <a:t>Converting units</a:t>
                      </a:r>
                      <a:endParaRPr lang="en-GB" sz="1200" dirty="0"/>
                    </a:p>
                  </a:txBody>
                  <a:tcPr>
                    <a:solidFill>
                      <a:schemeClr val="accent1">
                        <a:lumMod val="60000"/>
                        <a:lumOff val="40000"/>
                      </a:schemeClr>
                    </a:solidFill>
                  </a:tcPr>
                </a:tc>
                <a:tc>
                  <a:txBody>
                    <a:bodyPr/>
                    <a:lstStyle/>
                    <a:p>
                      <a:pPr algn="ctr"/>
                      <a:r>
                        <a:rPr lang="en-GB" sz="1000" dirty="0" smtClean="0"/>
                        <a:t>Measurement (volume)</a:t>
                      </a:r>
                      <a:endParaRPr lang="en-GB" sz="1000" dirty="0"/>
                    </a:p>
                  </a:txBody>
                  <a:tcPr>
                    <a:solidFill>
                      <a:schemeClr val="accent1">
                        <a:lumMod val="60000"/>
                        <a:lumOff val="40000"/>
                      </a:schemeClr>
                    </a:solidFill>
                  </a:tcPr>
                </a:tc>
                <a:extLst>
                  <a:ext uri="{0D108BD9-81ED-4DB2-BD59-A6C34878D82A}">
                    <a16:rowId xmlns:a16="http://schemas.microsoft.com/office/drawing/2014/main" val="2209128960"/>
                  </a:ext>
                </a:extLst>
              </a:tr>
              <a:tr h="2746804">
                <a:tc vMerge="1">
                  <a:txBody>
                    <a:bodyPr/>
                    <a:lstStyle/>
                    <a:p>
                      <a:endParaRPr lang="en-GB" dirty="0"/>
                    </a:p>
                  </a:txBody>
                  <a:tcPr/>
                </a:tc>
                <a:tc>
                  <a:txBody>
                    <a:bodyPr/>
                    <a:lstStyle/>
                    <a:p>
                      <a:r>
                        <a:rPr lang="en-GB" sz="1050" dirty="0" smtClean="0"/>
                        <a:t>Identify 3D shapes, including cubes and other cuboids, from 2D representations. </a:t>
                      </a:r>
                    </a:p>
                    <a:p>
                      <a:r>
                        <a:rPr lang="en-GB" sz="1050" dirty="0" smtClean="0"/>
                        <a:t>Use the properties of rectangles to deduce related facts and find missing lengths and angles. </a:t>
                      </a:r>
                    </a:p>
                    <a:p>
                      <a:r>
                        <a:rPr lang="en-GB" sz="1050" dirty="0" smtClean="0"/>
                        <a:t>Distinguish between regular and irregular polygons based on reasoning about equal sides and angles. </a:t>
                      </a:r>
                    </a:p>
                    <a:p>
                      <a:r>
                        <a:rPr lang="en-GB" sz="1050" dirty="0" smtClean="0"/>
                        <a:t>Know angles are measured in degrees: estimate and compare acute, obtuse and reflex angles. </a:t>
                      </a:r>
                    </a:p>
                    <a:p>
                      <a:r>
                        <a:rPr lang="en-GB" sz="1050" dirty="0" smtClean="0"/>
                        <a:t>Draw given angles, and measure them in degrees (o) Identify: angles at a point and one whole turn (total 360o), angles at a point on a straight line and ½ a turn (total 180o) other multiples of 90o</a:t>
                      </a:r>
                    </a:p>
                    <a:p>
                      <a:pPr marL="171450" indent="-171450" algn="l">
                        <a:buFont typeface="Arial" panose="020B0604020202020204" pitchFamily="34" charset="0"/>
                        <a:buChar char="•"/>
                      </a:pPr>
                      <a:endParaRPr lang="en-GB" sz="105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050" kern="1200" dirty="0" smtClean="0">
                          <a:solidFill>
                            <a:schemeClr val="dk1"/>
                          </a:solidFill>
                          <a:latin typeface="+mn-lt"/>
                          <a:ea typeface="+mn-ea"/>
                          <a:cs typeface="+mn-cs"/>
                        </a:rPr>
                        <a:t>Identify, describe and represent the position of a shape following a reflection or translation, using the appropriate language, and know that the shape has not changed</a:t>
                      </a:r>
                    </a:p>
                    <a:p>
                      <a:endParaRPr lang="en-GB" dirty="0"/>
                    </a:p>
                  </a:txBody>
                  <a:tcPr/>
                </a:tc>
                <a:tc>
                  <a:txBody>
                    <a:bodyPr/>
                    <a:lstStyle/>
                    <a:p>
                      <a:pPr marL="0" algn="l" defTabSz="1280160" rtl="0" eaLnBrk="1" latinLnBrk="0" hangingPunct="1"/>
                      <a:r>
                        <a:rPr lang="en-GB" sz="1050" kern="1200" dirty="0" smtClean="0">
                          <a:solidFill>
                            <a:schemeClr val="dk1"/>
                          </a:solidFill>
                          <a:latin typeface="+mn-lt"/>
                          <a:ea typeface="+mn-ea"/>
                          <a:cs typeface="+mn-cs"/>
                        </a:rPr>
                        <a:t>Solve problems involving number up to three decimal places. </a:t>
                      </a:r>
                    </a:p>
                    <a:p>
                      <a:pPr marL="0" algn="l" defTabSz="1280160" rtl="0" eaLnBrk="1" latinLnBrk="0" hangingPunct="1"/>
                      <a:r>
                        <a:rPr lang="en-GB" sz="1050" kern="1200" dirty="0" smtClean="0">
                          <a:solidFill>
                            <a:schemeClr val="dk1"/>
                          </a:solidFill>
                          <a:latin typeface="+mn-lt"/>
                          <a:ea typeface="+mn-ea"/>
                          <a:cs typeface="+mn-cs"/>
                        </a:rPr>
                        <a:t>Multiply and divide whole numbers and those involving decimals by 10, 100 and 1000 </a:t>
                      </a:r>
                    </a:p>
                    <a:p>
                      <a:pPr marL="0" algn="l" defTabSz="1280160" rtl="0" eaLnBrk="1" latinLnBrk="0" hangingPunct="1"/>
                      <a:r>
                        <a:rPr lang="en-GB" sz="1050" kern="1200" dirty="0" smtClean="0">
                          <a:solidFill>
                            <a:schemeClr val="dk1"/>
                          </a:solidFill>
                          <a:latin typeface="+mn-lt"/>
                          <a:ea typeface="+mn-ea"/>
                          <a:cs typeface="+mn-cs"/>
                        </a:rPr>
                        <a:t>Use all four operations to solve problems involving measure [ for example, length, mass, volume, money] using decimal notation, including scaling.</a:t>
                      </a:r>
                    </a:p>
                    <a:p>
                      <a:endParaRPr lang="en-GB" dirty="0"/>
                    </a:p>
                  </a:txBody>
                  <a:tcPr/>
                </a:tc>
                <a:tc>
                  <a:txBody>
                    <a:bodyPr/>
                    <a:lstStyle/>
                    <a:p>
                      <a:r>
                        <a:rPr lang="en-GB" sz="1050" kern="1200" dirty="0" smtClean="0">
                          <a:solidFill>
                            <a:schemeClr val="dk1"/>
                          </a:solidFill>
                          <a:latin typeface="+mn-lt"/>
                          <a:ea typeface="+mn-ea"/>
                          <a:cs typeface="+mn-cs"/>
                        </a:rPr>
                        <a:t>Understand the value of negative numbers</a:t>
                      </a:r>
                    </a:p>
                    <a:p>
                      <a:r>
                        <a:rPr lang="en-GB" sz="1050" kern="1200" dirty="0" smtClean="0">
                          <a:solidFill>
                            <a:schemeClr val="dk1"/>
                          </a:solidFill>
                          <a:latin typeface="+mn-lt"/>
                          <a:ea typeface="+mn-ea"/>
                          <a:cs typeface="+mn-cs"/>
                        </a:rPr>
                        <a:t>Count using negative numbers </a:t>
                      </a:r>
                    </a:p>
                    <a:p>
                      <a:r>
                        <a:rPr lang="en-GB" sz="1050" kern="1200" dirty="0" smtClean="0">
                          <a:solidFill>
                            <a:schemeClr val="dk1"/>
                          </a:solidFill>
                          <a:latin typeface="+mn-lt"/>
                          <a:ea typeface="+mn-ea"/>
                          <a:cs typeface="+mn-cs"/>
                        </a:rPr>
                        <a:t>Compare and order negative numbers</a:t>
                      </a:r>
                    </a:p>
                    <a:p>
                      <a:endParaRPr lang="en-GB" dirty="0"/>
                    </a:p>
                  </a:txBody>
                  <a:tcPr/>
                </a:tc>
                <a:tc>
                  <a:txBody>
                    <a:bodyPr/>
                    <a:lstStyle/>
                    <a:p>
                      <a:r>
                        <a:rPr lang="en-GB" sz="1050" dirty="0" smtClean="0"/>
                        <a:t>Convert between different units of metric measure [for example, km and m; cm and m; cm and mm; g and kg; l and ml] Understand and use approximate equivalences between metric units and common imperial units such as inches, pounds and pints. </a:t>
                      </a:r>
                    </a:p>
                    <a:p>
                      <a:r>
                        <a:rPr lang="en-GB" sz="1050" dirty="0" smtClean="0"/>
                        <a:t>Solve problems involving converting between units of 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baseline="0" dirty="0" smtClean="0"/>
                    </a:p>
                  </a:txBody>
                  <a:tcPr/>
                </a:tc>
                <a:tc>
                  <a:txBody>
                    <a:bodyPr/>
                    <a:lstStyle/>
                    <a:p>
                      <a:r>
                        <a:rPr lang="en-GB" sz="1050" kern="1200" dirty="0" smtClean="0">
                          <a:solidFill>
                            <a:schemeClr val="dk1"/>
                          </a:solidFill>
                          <a:latin typeface="+mn-lt"/>
                          <a:ea typeface="+mn-ea"/>
                          <a:cs typeface="+mn-cs"/>
                        </a:rPr>
                        <a:t>Estimate volume [for example using 1cm3 blocks to build cuboids (including cubes)] and capacity [for example, using water] </a:t>
                      </a:r>
                    </a:p>
                    <a:p>
                      <a:r>
                        <a:rPr lang="en-GB" sz="1050" kern="1200" dirty="0" smtClean="0">
                          <a:solidFill>
                            <a:schemeClr val="dk1"/>
                          </a:solidFill>
                          <a:latin typeface="+mn-lt"/>
                          <a:ea typeface="+mn-ea"/>
                          <a:cs typeface="+mn-cs"/>
                        </a:rPr>
                        <a:t>Use all four operations to solve problems involving measure</a:t>
                      </a:r>
                    </a:p>
                  </a:txBody>
                  <a:tcPr/>
                </a:tc>
                <a:extLst>
                  <a:ext uri="{0D108BD9-81ED-4DB2-BD59-A6C34878D82A}">
                    <a16:rowId xmlns:a16="http://schemas.microsoft.com/office/drawing/2014/main" val="1483040738"/>
                  </a:ext>
                </a:extLst>
              </a:tr>
              <a:tr h="305727">
                <a:tc vMerge="1">
                  <a:txBody>
                    <a:bodyPr/>
                    <a:lstStyle/>
                    <a:p>
                      <a:pPr algn="ctr"/>
                      <a:endParaRPr lang="en-GB" dirty="0">
                        <a:solidFill>
                          <a:schemeClr val="bg1"/>
                        </a:solidFill>
                      </a:endParaRPr>
                    </a:p>
                  </a:txBody>
                  <a:tcPr vert="vert270" anchor="ctr">
                    <a:solidFill>
                      <a:schemeClr val="accent1"/>
                    </a:solidFill>
                  </a:tcPr>
                </a:tc>
                <a:tc gridSpan="6">
                  <a:txBody>
                    <a:bodyPr/>
                    <a:lstStyle/>
                    <a:p>
                      <a:pPr marL="0" indent="0" algn="ctr">
                        <a:buFont typeface="Arial" panose="020B0604020202020204" pitchFamily="34" charset="0"/>
                        <a:buNone/>
                      </a:pPr>
                      <a:r>
                        <a:rPr lang="en-GB" sz="1400" b="1" dirty="0" smtClean="0">
                          <a:solidFill>
                            <a:schemeClr val="bg1"/>
                          </a:solidFill>
                        </a:rPr>
                        <a:t>Learning questions</a:t>
                      </a:r>
                      <a:endParaRPr lang="en-GB" sz="1400" b="1" dirty="0">
                        <a:solidFill>
                          <a:schemeClr val="bg1"/>
                        </a:solidFill>
                      </a:endParaRPr>
                    </a:p>
                  </a:txBody>
                  <a:tcPr anchor="ctr">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171450" marR="0" lvl="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baseline="0" dirty="0" smtClean="0"/>
                    </a:p>
                  </a:txBody>
                  <a:tcPr anchor="ctr"/>
                </a:tc>
                <a:tc hMerge="1">
                  <a:txBody>
                    <a:bodyPr/>
                    <a:lstStyle/>
                    <a:p>
                      <a:pPr algn="ctr"/>
                      <a:endParaRPr lang="en-GB" sz="1600" dirty="0"/>
                    </a:p>
                  </a:txBody>
                  <a:tcPr anchor="ctr"/>
                </a:tc>
                <a:extLst>
                  <a:ext uri="{0D108BD9-81ED-4DB2-BD59-A6C34878D82A}">
                    <a16:rowId xmlns:a16="http://schemas.microsoft.com/office/drawing/2014/main" val="1658997184"/>
                  </a:ext>
                </a:extLst>
              </a:tr>
              <a:tr h="1660994">
                <a:tc vMerge="1">
                  <a:txBody>
                    <a:bodyPr/>
                    <a:lstStyle/>
                    <a:p>
                      <a:pPr algn="ctr"/>
                      <a:endParaRPr lang="en-GB" dirty="0">
                        <a:solidFill>
                          <a:schemeClr val="bg1"/>
                        </a:solidFill>
                      </a:endParaRPr>
                    </a:p>
                  </a:txBody>
                  <a:tcPr vert="vert270" anchor="ctr">
                    <a:solidFill>
                      <a:schemeClr val="accent1"/>
                    </a:solidFill>
                  </a:tcPr>
                </a:tc>
                <a:tc>
                  <a:txBody>
                    <a:bodyPr/>
                    <a:lstStyle/>
                    <a:p>
                      <a:pPr marL="0" indent="0" algn="l">
                        <a:buFont typeface="Arial" panose="020B0604020202020204" pitchFamily="34" charset="0"/>
                        <a:buNone/>
                      </a:pPr>
                      <a:r>
                        <a:rPr lang="en-GB" sz="1050" dirty="0" smtClean="0">
                          <a:solidFill>
                            <a:schemeClr val="accent6"/>
                          </a:solidFill>
                        </a:rPr>
                        <a:t>What</a:t>
                      </a:r>
                      <a:r>
                        <a:rPr lang="en-GB" sz="1050" baseline="0" dirty="0" smtClean="0">
                          <a:solidFill>
                            <a:schemeClr val="accent6"/>
                          </a:solidFill>
                        </a:rPr>
                        <a:t> can I explore when describing degrees?</a:t>
                      </a:r>
                    </a:p>
                    <a:p>
                      <a:pPr marL="0" indent="0" algn="l">
                        <a:buFont typeface="Arial" panose="020B0604020202020204" pitchFamily="34" charset="0"/>
                        <a:buNone/>
                      </a:pPr>
                      <a:endParaRPr lang="en-GB" sz="1050" baseline="0" dirty="0" smtClean="0"/>
                    </a:p>
                    <a:p>
                      <a:pPr marL="0" indent="0" algn="l">
                        <a:buFont typeface="Arial" panose="020B0604020202020204" pitchFamily="34" charset="0"/>
                        <a:buNone/>
                      </a:pPr>
                      <a:r>
                        <a:rPr lang="en-GB" sz="1050" baseline="0" dirty="0" smtClean="0">
                          <a:solidFill>
                            <a:srgbClr val="FF0000"/>
                          </a:solidFill>
                        </a:rPr>
                        <a:t>What can I explore when working with regular and irregular polygons?</a:t>
                      </a:r>
                      <a:endParaRPr lang="en-GB" sz="1050" dirty="0">
                        <a:solidFill>
                          <a:srgbClr val="FF0000"/>
                        </a:solidFill>
                      </a:endParaRPr>
                    </a:p>
                  </a:txBody>
                  <a:tcPr/>
                </a:tc>
                <a:tc>
                  <a:txBody>
                    <a:bodyPr/>
                    <a:lstStyle/>
                    <a:p>
                      <a:r>
                        <a:rPr lang="en-GB" sz="1100" dirty="0" smtClean="0"/>
                        <a:t>What</a:t>
                      </a:r>
                      <a:r>
                        <a:rPr lang="en-GB" sz="1100" baseline="0" dirty="0" smtClean="0"/>
                        <a:t> can I explore when describing position and direction?</a:t>
                      </a:r>
                      <a:endParaRPr lang="en-GB" sz="1100" dirty="0"/>
                    </a:p>
                  </a:txBody>
                  <a:tcPr/>
                </a:tc>
                <a:tc>
                  <a:txBody>
                    <a:bodyPr/>
                    <a:lstStyle/>
                    <a:p>
                      <a:r>
                        <a:rPr lang="en-GB" sz="1100" dirty="0" smtClean="0"/>
                        <a:t>What happens when numbers</a:t>
                      </a:r>
                      <a:r>
                        <a:rPr lang="en-GB" sz="1100" baseline="0" dirty="0" smtClean="0"/>
                        <a:t> move across a decimal place?</a:t>
                      </a:r>
                      <a:endParaRPr lang="en-GB" sz="1100" dirty="0"/>
                    </a:p>
                  </a:txBody>
                  <a:tcPr/>
                </a:tc>
                <a:tc>
                  <a:txBody>
                    <a:bodyPr/>
                    <a:lstStyle/>
                    <a:p>
                      <a:r>
                        <a:rPr lang="en-GB" sz="1100" dirty="0" smtClean="0"/>
                        <a:t>Do negative numbers behave in the same</a:t>
                      </a:r>
                      <a:r>
                        <a:rPr lang="en-GB" sz="1100" baseline="0" dirty="0" smtClean="0"/>
                        <a:t> way as positive numbers?</a:t>
                      </a:r>
                      <a:endParaRPr lang="en-GB"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dirty="0" smtClean="0"/>
                        <a:t>How can I use my knowledge of measurement to convert between different units and quantities?</a:t>
                      </a:r>
                      <a:endParaRPr lang="en-GB" sz="1050" baseline="0" dirty="0" smtClean="0"/>
                    </a:p>
                  </a:txBody>
                  <a:tcPr/>
                </a:tc>
                <a:tc>
                  <a:txBody>
                    <a:bodyPr/>
                    <a:lstStyle/>
                    <a:p>
                      <a:pPr algn="l"/>
                      <a:r>
                        <a:rPr lang="en-GB" sz="1100" dirty="0" smtClean="0"/>
                        <a:t>How do I calculate</a:t>
                      </a:r>
                      <a:r>
                        <a:rPr lang="en-GB" sz="1100" baseline="0" dirty="0" smtClean="0"/>
                        <a:t> the volume of a 3D shape?</a:t>
                      </a:r>
                      <a:endParaRPr lang="en-GB" sz="1100" dirty="0"/>
                    </a:p>
                  </a:txBody>
                  <a:tcPr/>
                </a:tc>
                <a:extLst>
                  <a:ext uri="{0D108BD9-81ED-4DB2-BD59-A6C34878D82A}">
                    <a16:rowId xmlns:a16="http://schemas.microsoft.com/office/drawing/2014/main" val="233617786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28364665"/>
              </p:ext>
            </p:extLst>
          </p:nvPr>
        </p:nvGraphicFramePr>
        <p:xfrm>
          <a:off x="224402" y="5766310"/>
          <a:ext cx="12478344" cy="3919728"/>
        </p:xfrm>
        <a:graphic>
          <a:graphicData uri="http://schemas.openxmlformats.org/drawingml/2006/table">
            <a:tbl>
              <a:tblPr firstRow="1" bandRow="1">
                <a:tableStyleId>{5C22544A-7EE6-4342-B048-85BDC9FD1C3A}</a:tableStyleId>
              </a:tblPr>
              <a:tblGrid>
                <a:gridCol w="437531">
                  <a:extLst>
                    <a:ext uri="{9D8B030D-6E8A-4147-A177-3AD203B41FA5}">
                      <a16:colId xmlns:a16="http://schemas.microsoft.com/office/drawing/2014/main" val="4038470881"/>
                    </a:ext>
                  </a:extLst>
                </a:gridCol>
                <a:gridCol w="3357558">
                  <a:extLst>
                    <a:ext uri="{9D8B030D-6E8A-4147-A177-3AD203B41FA5}">
                      <a16:colId xmlns:a16="http://schemas.microsoft.com/office/drawing/2014/main" val="3348315654"/>
                    </a:ext>
                  </a:extLst>
                </a:gridCol>
                <a:gridCol w="1994725">
                  <a:extLst>
                    <a:ext uri="{9D8B030D-6E8A-4147-A177-3AD203B41FA5}">
                      <a16:colId xmlns:a16="http://schemas.microsoft.com/office/drawing/2014/main" val="2225547883"/>
                    </a:ext>
                  </a:extLst>
                </a:gridCol>
                <a:gridCol w="2823042">
                  <a:extLst>
                    <a:ext uri="{9D8B030D-6E8A-4147-A177-3AD203B41FA5}">
                      <a16:colId xmlns:a16="http://schemas.microsoft.com/office/drawing/2014/main" val="3118348093"/>
                    </a:ext>
                  </a:extLst>
                </a:gridCol>
                <a:gridCol w="985870">
                  <a:extLst>
                    <a:ext uri="{9D8B030D-6E8A-4147-A177-3AD203B41FA5}">
                      <a16:colId xmlns:a16="http://schemas.microsoft.com/office/drawing/2014/main" val="1963380208"/>
                    </a:ext>
                  </a:extLst>
                </a:gridCol>
                <a:gridCol w="1919745">
                  <a:extLst>
                    <a:ext uri="{9D8B030D-6E8A-4147-A177-3AD203B41FA5}">
                      <a16:colId xmlns:a16="http://schemas.microsoft.com/office/drawing/2014/main" val="2144612775"/>
                    </a:ext>
                  </a:extLst>
                </a:gridCol>
                <a:gridCol w="959873">
                  <a:extLst>
                    <a:ext uri="{9D8B030D-6E8A-4147-A177-3AD203B41FA5}">
                      <a16:colId xmlns:a16="http://schemas.microsoft.com/office/drawing/2014/main" val="794018968"/>
                    </a:ext>
                  </a:extLst>
                </a:gridCol>
              </a:tblGrid>
              <a:tr h="390822">
                <a:tc rowSpan="2">
                  <a:txBody>
                    <a:bodyPr/>
                    <a:lstStyle/>
                    <a:p>
                      <a:pPr algn="ctr"/>
                      <a:r>
                        <a:rPr lang="en-GB" dirty="0" smtClean="0"/>
                        <a:t>Block 3</a:t>
                      </a:r>
                      <a:endParaRPr lang="en-GB" dirty="0"/>
                    </a:p>
                  </a:txBody>
                  <a:tcPr vert="vert270" anchor="ctr"/>
                </a:tc>
                <a:tc gridSpan="6">
                  <a:txBody>
                    <a:bodyPr/>
                    <a:lstStyle/>
                    <a:p>
                      <a:pPr algn="ctr"/>
                      <a:r>
                        <a:rPr lang="en-GB" dirty="0" smtClean="0"/>
                        <a:t>Small steps</a:t>
                      </a: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extLst>
                  <a:ext uri="{0D108BD9-81ED-4DB2-BD59-A6C34878D82A}">
                    <a16:rowId xmlns:a16="http://schemas.microsoft.com/office/drawing/2014/main" val="292373002"/>
                  </a:ext>
                </a:extLst>
              </a:tr>
              <a:tr h="1660994">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t>Small</a:t>
                      </a:r>
                      <a:r>
                        <a:rPr lang="en-GB" sz="1100" b="1" baseline="0" dirty="0" smtClean="0"/>
                        <a:t> Steps:</a:t>
                      </a:r>
                    </a:p>
                    <a:p>
                      <a:pPr marL="228600" indent="-228600">
                        <a:buAutoNum type="arabicPeriod"/>
                      </a:pPr>
                      <a:r>
                        <a:rPr lang="en-GB" sz="1100" dirty="0" smtClean="0">
                          <a:solidFill>
                            <a:schemeClr val="accent6"/>
                          </a:solidFill>
                        </a:rPr>
                        <a:t>Understand and use degrees</a:t>
                      </a:r>
                    </a:p>
                    <a:p>
                      <a:pPr marL="228600" indent="-228600">
                        <a:buAutoNum type="arabicPeriod"/>
                      </a:pPr>
                      <a:r>
                        <a:rPr lang="en-GB" sz="1100" dirty="0" smtClean="0">
                          <a:solidFill>
                            <a:schemeClr val="accent6"/>
                          </a:solidFill>
                        </a:rPr>
                        <a:t>Classify</a:t>
                      </a:r>
                      <a:r>
                        <a:rPr lang="en-GB" sz="1100" baseline="0" dirty="0" smtClean="0">
                          <a:solidFill>
                            <a:schemeClr val="accent6"/>
                          </a:solidFill>
                        </a:rPr>
                        <a:t> angles</a:t>
                      </a:r>
                    </a:p>
                    <a:p>
                      <a:pPr marL="228600" indent="-228600">
                        <a:buAutoNum type="arabicPeriod"/>
                      </a:pPr>
                      <a:r>
                        <a:rPr lang="en-GB" sz="1100" baseline="0" dirty="0" smtClean="0">
                          <a:solidFill>
                            <a:schemeClr val="accent6"/>
                          </a:solidFill>
                        </a:rPr>
                        <a:t>Estimate angles</a:t>
                      </a:r>
                    </a:p>
                    <a:p>
                      <a:pPr marL="228600" indent="-228600">
                        <a:buAutoNum type="arabicPeriod"/>
                      </a:pPr>
                      <a:r>
                        <a:rPr lang="en-GB" sz="1100" baseline="0" dirty="0" smtClean="0">
                          <a:solidFill>
                            <a:schemeClr val="accent6"/>
                          </a:solidFill>
                        </a:rPr>
                        <a:t>Measure angles up to </a:t>
                      </a:r>
                      <a:r>
                        <a:rPr lang="en-GB" sz="1100" baseline="0" dirty="0" smtClean="0">
                          <a:solidFill>
                            <a:schemeClr val="accent6"/>
                          </a:solidFill>
                        </a:rPr>
                        <a:t>180 degrees</a:t>
                      </a:r>
                      <a:endParaRPr lang="en-GB" sz="1100" baseline="0" dirty="0" smtClean="0">
                        <a:solidFill>
                          <a:schemeClr val="accent6"/>
                        </a:solidFill>
                      </a:endParaRPr>
                    </a:p>
                    <a:p>
                      <a:pPr marL="228600" indent="-228600">
                        <a:buAutoNum type="arabicPeriod"/>
                      </a:pPr>
                      <a:r>
                        <a:rPr lang="en-GB" sz="1100" baseline="0" dirty="0" smtClean="0">
                          <a:solidFill>
                            <a:schemeClr val="accent6"/>
                          </a:solidFill>
                        </a:rPr>
                        <a:t>Draw lines and angles accurately</a:t>
                      </a:r>
                    </a:p>
                    <a:p>
                      <a:pPr marL="228600" indent="-228600">
                        <a:buAutoNum type="arabicPeriod"/>
                      </a:pPr>
                      <a:r>
                        <a:rPr lang="en-GB" sz="1100" baseline="0" dirty="0" smtClean="0">
                          <a:solidFill>
                            <a:schemeClr val="accent6"/>
                          </a:solidFill>
                        </a:rPr>
                        <a:t>Calculate angles on a straight line</a:t>
                      </a:r>
                    </a:p>
                    <a:p>
                      <a:pPr marL="228600" indent="-228600">
                        <a:buAutoNum type="arabicPeriod"/>
                      </a:pPr>
                      <a:r>
                        <a:rPr lang="en-GB" sz="1100" dirty="0" smtClean="0">
                          <a:solidFill>
                            <a:schemeClr val="accent6"/>
                          </a:solidFill>
                        </a:rPr>
                        <a:t>Calculate angles around a point</a:t>
                      </a:r>
                    </a:p>
                    <a:p>
                      <a:pPr marL="228600" indent="-228600">
                        <a:buAutoNum type="arabicPeriod"/>
                      </a:pPr>
                      <a:r>
                        <a:rPr lang="en-GB" sz="1100" dirty="0" smtClean="0">
                          <a:solidFill>
                            <a:schemeClr val="accent6"/>
                          </a:solidFill>
                        </a:rPr>
                        <a:t>Lengths and angles in shapes</a:t>
                      </a:r>
                    </a:p>
                    <a:p>
                      <a:pPr marL="228600" indent="-228600">
                        <a:buAutoNum type="arabicPeriod"/>
                      </a:pPr>
                      <a:r>
                        <a:rPr lang="en-GB" sz="1100" dirty="0" smtClean="0">
                          <a:solidFill>
                            <a:srgbClr val="FF0000"/>
                          </a:solidFill>
                        </a:rPr>
                        <a:t>Regular and irregular polygons</a:t>
                      </a:r>
                    </a:p>
                    <a:p>
                      <a:pPr marL="228600" indent="-228600">
                        <a:buAutoNum type="arabicPeriod"/>
                      </a:pPr>
                      <a:r>
                        <a:rPr lang="en-GB" sz="1100" dirty="0" smtClean="0">
                          <a:solidFill>
                            <a:srgbClr val="FF0000"/>
                          </a:solidFill>
                        </a:rPr>
                        <a:t>3D shapes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baseline="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t>Small</a:t>
                      </a:r>
                      <a:r>
                        <a:rPr lang="en-GB" sz="1100" b="1" baseline="0" dirty="0" smtClean="0"/>
                        <a:t> Steps:</a:t>
                      </a:r>
                    </a:p>
                    <a:p>
                      <a:pPr marL="228600" indent="-228600">
                        <a:buAutoNum type="arabicPeriod"/>
                      </a:pPr>
                      <a:r>
                        <a:rPr lang="en-GB" sz="1100" dirty="0" smtClean="0"/>
                        <a:t>Read and plot coordinates</a:t>
                      </a:r>
                    </a:p>
                    <a:p>
                      <a:pPr marL="228600" indent="-228600">
                        <a:buAutoNum type="arabicPeriod"/>
                      </a:pPr>
                      <a:r>
                        <a:rPr lang="en-GB" sz="1100" dirty="0" smtClean="0"/>
                        <a:t>Problem</a:t>
                      </a:r>
                      <a:r>
                        <a:rPr lang="en-GB" sz="1100" baseline="0" dirty="0" smtClean="0"/>
                        <a:t> solving with coordinates</a:t>
                      </a:r>
                    </a:p>
                    <a:p>
                      <a:pPr marL="228600" indent="-228600">
                        <a:buAutoNum type="arabicPeriod"/>
                      </a:pPr>
                      <a:r>
                        <a:rPr lang="en-GB" sz="1100" baseline="0" dirty="0" smtClean="0"/>
                        <a:t>Translation</a:t>
                      </a:r>
                    </a:p>
                    <a:p>
                      <a:pPr marL="228600" indent="-228600">
                        <a:buAutoNum type="arabicPeriod"/>
                      </a:pPr>
                      <a:r>
                        <a:rPr lang="en-GB" sz="1100" baseline="0" dirty="0" smtClean="0"/>
                        <a:t>Translation with coordinates</a:t>
                      </a:r>
                    </a:p>
                    <a:p>
                      <a:pPr marL="228600" indent="-228600">
                        <a:buAutoNum type="arabicPeriod"/>
                      </a:pPr>
                      <a:r>
                        <a:rPr lang="en-GB" sz="1100" baseline="0" dirty="0" smtClean="0"/>
                        <a:t>Lines of symmetry</a:t>
                      </a:r>
                    </a:p>
                    <a:p>
                      <a:pPr marL="228600" indent="-228600">
                        <a:buAutoNum type="arabicPeriod"/>
                      </a:pPr>
                      <a:r>
                        <a:rPr lang="en-GB" sz="1100" baseline="0" dirty="0" smtClean="0"/>
                        <a:t>Reflection in horizontal and vertical lines</a:t>
                      </a:r>
                      <a:endParaRPr lang="en-GB" sz="1100" dirty="0" smtClean="0"/>
                    </a:p>
                    <a:p>
                      <a:pPr algn="l"/>
                      <a:endParaRPr lang="en-GB" sz="11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t>Small</a:t>
                      </a:r>
                      <a:r>
                        <a:rPr lang="en-GB" sz="1100" b="1" baseline="0" dirty="0" smtClean="0"/>
                        <a:t> Steps:</a:t>
                      </a:r>
                    </a:p>
                    <a:p>
                      <a:pPr marL="228600" indent="-228600">
                        <a:buAutoNum type="arabicPeriod"/>
                      </a:pPr>
                      <a:r>
                        <a:rPr lang="en-GB" sz="1100" dirty="0" smtClean="0"/>
                        <a:t>Use known facts to add and subtract decimals within 1</a:t>
                      </a:r>
                    </a:p>
                    <a:p>
                      <a:pPr marL="228600" indent="-228600">
                        <a:buAutoNum type="arabicPeriod"/>
                      </a:pPr>
                      <a:r>
                        <a:rPr lang="en-GB" sz="1100" dirty="0" smtClean="0"/>
                        <a:t>Complements to 1</a:t>
                      </a:r>
                    </a:p>
                    <a:p>
                      <a:pPr marL="228600" indent="-228600">
                        <a:buAutoNum type="arabicPeriod"/>
                      </a:pPr>
                      <a:r>
                        <a:rPr lang="en-GB" sz="1100" dirty="0" smtClean="0"/>
                        <a:t>Add and subtract decimals across 1</a:t>
                      </a:r>
                    </a:p>
                    <a:p>
                      <a:pPr marL="228600" indent="-228600">
                        <a:buAutoNum type="arabicPeriod"/>
                      </a:pPr>
                      <a:r>
                        <a:rPr lang="en-GB" sz="1100" dirty="0" smtClean="0"/>
                        <a:t>Add</a:t>
                      </a:r>
                      <a:r>
                        <a:rPr lang="en-GB" sz="1100" baseline="0" dirty="0" smtClean="0"/>
                        <a:t> decimals with the same number of decimal places</a:t>
                      </a:r>
                    </a:p>
                    <a:p>
                      <a:pPr marL="228600" indent="-228600">
                        <a:buAutoNum type="arabicPeriod"/>
                      </a:pPr>
                      <a:r>
                        <a:rPr lang="en-GB" sz="1100" baseline="0" dirty="0" smtClean="0"/>
                        <a:t>Subtract decimals with the same number of decimal places</a:t>
                      </a:r>
                    </a:p>
                    <a:p>
                      <a:pPr marL="228600" indent="-228600">
                        <a:buAutoNum type="arabicPeriod"/>
                      </a:pPr>
                      <a:r>
                        <a:rPr lang="en-GB" sz="1100" baseline="0" dirty="0" smtClean="0"/>
                        <a:t>Add decimals with different numbers of decimal places</a:t>
                      </a:r>
                    </a:p>
                    <a:p>
                      <a:pPr marL="228600" indent="-228600">
                        <a:buAutoNum type="arabicPeriod"/>
                      </a:pPr>
                      <a:r>
                        <a:rPr lang="en-GB" sz="1100" baseline="0" dirty="0" smtClean="0"/>
                        <a:t>Subtract decimals with different numbers of decimal places</a:t>
                      </a:r>
                    </a:p>
                    <a:p>
                      <a:pPr marL="228600" indent="-228600">
                        <a:buAutoNum type="arabicPeriod"/>
                      </a:pPr>
                      <a:r>
                        <a:rPr lang="en-GB" sz="1100" baseline="0" dirty="0" smtClean="0"/>
                        <a:t>Efficient strategies for adding and subtracting decimals</a:t>
                      </a:r>
                    </a:p>
                    <a:p>
                      <a:pPr marL="228600" indent="-228600">
                        <a:buAutoNum type="arabicPeriod"/>
                      </a:pPr>
                      <a:r>
                        <a:rPr lang="en-GB" sz="1100" baseline="0" dirty="0" smtClean="0"/>
                        <a:t>Decimal sequences</a:t>
                      </a:r>
                    </a:p>
                    <a:p>
                      <a:pPr marL="228600" indent="-228600">
                        <a:buAutoNum type="arabicPeriod"/>
                      </a:pPr>
                      <a:r>
                        <a:rPr lang="en-GB" sz="1100" baseline="0" dirty="0" smtClean="0"/>
                        <a:t>Multiply by 10, 100 and 1000</a:t>
                      </a:r>
                    </a:p>
                    <a:p>
                      <a:pPr marL="228600" indent="-228600">
                        <a:buAutoNum type="arabicPeriod"/>
                      </a:pPr>
                      <a:r>
                        <a:rPr lang="en-GB" sz="1100" baseline="0" dirty="0" smtClean="0"/>
                        <a:t>Divide by 10, 100, and 1000</a:t>
                      </a:r>
                    </a:p>
                    <a:p>
                      <a:pPr marL="228600" indent="-228600">
                        <a:buAutoNum type="arabicPeriod"/>
                      </a:pPr>
                      <a:r>
                        <a:rPr lang="en-GB" sz="1100" baseline="0" dirty="0" smtClean="0"/>
                        <a:t>Multiply and divide decimals- </a:t>
                      </a:r>
                      <a:r>
                        <a:rPr lang="en-GB" sz="1100" baseline="0" smtClean="0"/>
                        <a:t>missing values</a:t>
                      </a:r>
                      <a:endParaRPr lang="en-GB" sz="11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t>Small</a:t>
                      </a:r>
                      <a:r>
                        <a:rPr lang="en-GB" sz="1100" b="1" baseline="0" dirty="0" smtClean="0"/>
                        <a:t> Steps:</a:t>
                      </a:r>
                    </a:p>
                    <a:p>
                      <a:pPr marL="228600" indent="-228600">
                        <a:buAutoNum type="arabicPeriod"/>
                      </a:pPr>
                      <a:r>
                        <a:rPr lang="en-GB" sz="1100" baseline="0" dirty="0" smtClean="0"/>
                        <a:t>Understand negative numbers</a:t>
                      </a:r>
                    </a:p>
                    <a:p>
                      <a:pPr marL="228600" indent="-228600">
                        <a:buAutoNum type="arabicPeriod"/>
                      </a:pPr>
                      <a:r>
                        <a:rPr lang="en-GB" sz="1100" baseline="0" dirty="0" smtClean="0"/>
                        <a:t>Count through 0 in 1s</a:t>
                      </a:r>
                    </a:p>
                    <a:p>
                      <a:pPr marL="228600" indent="-228600">
                        <a:buAutoNum type="arabicPeriod"/>
                      </a:pPr>
                      <a:r>
                        <a:rPr lang="en-GB" sz="1100" baseline="0" dirty="0" smtClean="0"/>
                        <a:t>Count through 0 in multiples</a:t>
                      </a:r>
                    </a:p>
                    <a:p>
                      <a:pPr marL="228600" indent="-228600">
                        <a:buAutoNum type="arabicPeriod"/>
                      </a:pPr>
                      <a:r>
                        <a:rPr lang="en-GB" sz="1100" baseline="0" dirty="0" smtClean="0"/>
                        <a:t>Compare and order negative numbers </a:t>
                      </a:r>
                    </a:p>
                    <a:p>
                      <a:pPr marL="228600" indent="-228600">
                        <a:buAutoNum type="arabicPeriod"/>
                      </a:pPr>
                      <a:r>
                        <a:rPr lang="en-GB" sz="1100" baseline="0" dirty="0" smtClean="0"/>
                        <a:t>Find the difference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baseline="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t>Small</a:t>
                      </a:r>
                      <a:r>
                        <a:rPr lang="en-GB" sz="1100" b="1" baseline="0" dirty="0" smtClean="0"/>
                        <a:t> Steps:</a:t>
                      </a:r>
                    </a:p>
                    <a:p>
                      <a:pPr marL="228600" indent="-228600">
                        <a:buAutoNum type="arabicPeriod"/>
                      </a:pPr>
                      <a:r>
                        <a:rPr lang="en-GB" sz="1100" dirty="0" smtClean="0"/>
                        <a:t>Kg and km</a:t>
                      </a:r>
                    </a:p>
                    <a:p>
                      <a:pPr marL="228600" indent="-228600">
                        <a:buAutoNum type="arabicPeriod"/>
                      </a:pPr>
                      <a:r>
                        <a:rPr lang="en-GB" sz="1100" dirty="0" smtClean="0"/>
                        <a:t>Mm</a:t>
                      </a:r>
                      <a:r>
                        <a:rPr lang="en-GB" sz="1100" baseline="0" dirty="0" smtClean="0"/>
                        <a:t> and ml</a:t>
                      </a:r>
                    </a:p>
                    <a:p>
                      <a:pPr marL="228600" indent="-228600">
                        <a:buAutoNum type="arabicPeriod"/>
                      </a:pPr>
                      <a:r>
                        <a:rPr lang="en-GB" sz="1100" baseline="0" dirty="0" smtClean="0"/>
                        <a:t>Convert units of length</a:t>
                      </a:r>
                    </a:p>
                    <a:p>
                      <a:pPr marL="228600" indent="-228600">
                        <a:buAutoNum type="arabicPeriod"/>
                      </a:pPr>
                      <a:r>
                        <a:rPr lang="en-GB" sz="1100" baseline="0" dirty="0" smtClean="0"/>
                        <a:t>Convert between metric and imperial units</a:t>
                      </a:r>
                    </a:p>
                    <a:p>
                      <a:pPr marL="228600" indent="-228600">
                        <a:buAutoNum type="arabicPeriod"/>
                      </a:pPr>
                      <a:r>
                        <a:rPr lang="en-GB" sz="1100" baseline="0" dirty="0" smtClean="0"/>
                        <a:t>Convert units of time</a:t>
                      </a:r>
                    </a:p>
                    <a:p>
                      <a:pPr marL="228600" indent="-228600">
                        <a:buAutoNum type="arabicPeriod"/>
                      </a:pPr>
                      <a:r>
                        <a:rPr lang="en-GB" sz="1100" baseline="0" dirty="0" smtClean="0"/>
                        <a:t>Calculate with timetables</a:t>
                      </a:r>
                      <a:endParaRPr lang="en-GB" sz="11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baseline="0" dirty="0" smtClean="0"/>
                    </a:p>
                  </a:txBody>
                  <a:tcPr/>
                </a:tc>
                <a:tc>
                  <a:txBody>
                    <a:bodyPr/>
                    <a:lstStyle/>
                    <a:p>
                      <a:pPr marL="228600" indent="-228600">
                        <a:buAutoNum type="arabicPeriod"/>
                      </a:pPr>
                      <a:r>
                        <a:rPr lang="en-GB" sz="1100" kern="1200" baseline="0" dirty="0" smtClean="0">
                          <a:solidFill>
                            <a:schemeClr val="dk1"/>
                          </a:solidFill>
                          <a:latin typeface="+mn-lt"/>
                          <a:ea typeface="+mn-ea"/>
                          <a:cs typeface="+mn-cs"/>
                        </a:rPr>
                        <a:t>Cubic cm</a:t>
                      </a:r>
                    </a:p>
                    <a:p>
                      <a:pPr marL="228600" indent="-228600">
                        <a:buAutoNum type="arabicPeriod"/>
                      </a:pPr>
                      <a:r>
                        <a:rPr lang="en-GB" sz="1100" kern="1200" baseline="0" dirty="0" smtClean="0">
                          <a:solidFill>
                            <a:schemeClr val="dk1"/>
                          </a:solidFill>
                          <a:latin typeface="+mn-lt"/>
                          <a:ea typeface="+mn-ea"/>
                          <a:cs typeface="+mn-cs"/>
                        </a:rPr>
                        <a:t>Compare volume</a:t>
                      </a:r>
                    </a:p>
                    <a:p>
                      <a:pPr marL="228600" indent="-228600">
                        <a:buAutoNum type="arabicPeriod"/>
                      </a:pPr>
                      <a:r>
                        <a:rPr lang="en-GB" sz="1100" kern="1200" baseline="0" dirty="0" smtClean="0">
                          <a:solidFill>
                            <a:schemeClr val="dk1"/>
                          </a:solidFill>
                          <a:latin typeface="+mn-lt"/>
                          <a:ea typeface="+mn-ea"/>
                          <a:cs typeface="+mn-cs"/>
                        </a:rPr>
                        <a:t>Estimate volume</a:t>
                      </a:r>
                    </a:p>
                    <a:p>
                      <a:pPr marL="228600" indent="-228600">
                        <a:buAutoNum type="arabicPeriod"/>
                      </a:pPr>
                      <a:r>
                        <a:rPr lang="en-GB" sz="1100" kern="1200" baseline="0" dirty="0" smtClean="0">
                          <a:solidFill>
                            <a:schemeClr val="dk1"/>
                          </a:solidFill>
                          <a:latin typeface="+mn-lt"/>
                          <a:ea typeface="+mn-ea"/>
                          <a:cs typeface="+mn-cs"/>
                        </a:rPr>
                        <a:t>Estimate </a:t>
                      </a:r>
                      <a:r>
                        <a:rPr lang="en-GB" sz="1100" kern="1200" baseline="0" dirty="0" smtClean="0">
                          <a:solidFill>
                            <a:schemeClr val="dk1"/>
                          </a:solidFill>
                          <a:latin typeface="+mn-lt"/>
                          <a:ea typeface="+mn-ea"/>
                          <a:cs typeface="+mn-cs"/>
                        </a:rPr>
                        <a:t>capacity</a:t>
                      </a:r>
                      <a:endParaRPr lang="en-GB" sz="1100" kern="1200" baseline="0" dirty="0" smtClean="0">
                        <a:solidFill>
                          <a:schemeClr val="dk1"/>
                        </a:solidFill>
                        <a:latin typeface="+mn-lt"/>
                        <a:ea typeface="+mn-ea"/>
                        <a:cs typeface="+mn-cs"/>
                      </a:endParaRPr>
                    </a:p>
                    <a:p>
                      <a:pPr algn="ctr"/>
                      <a:endParaRPr lang="en-GB" dirty="0"/>
                    </a:p>
                  </a:txBody>
                  <a:tcPr/>
                </a:tc>
                <a:extLst>
                  <a:ext uri="{0D108BD9-81ED-4DB2-BD59-A6C34878D82A}">
                    <a16:rowId xmlns:a16="http://schemas.microsoft.com/office/drawing/2014/main" val="3677940636"/>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031477710"/>
              </p:ext>
            </p:extLst>
          </p:nvPr>
        </p:nvGraphicFramePr>
        <p:xfrm>
          <a:off x="224403" y="-289622"/>
          <a:ext cx="12478347" cy="475488"/>
        </p:xfrm>
        <a:graphic>
          <a:graphicData uri="http://schemas.openxmlformats.org/drawingml/2006/table">
            <a:tbl>
              <a:tblPr firstRow="1" bandRow="1">
                <a:tableStyleId>{5C22544A-7EE6-4342-B048-85BDC9FD1C3A}</a:tableStyleId>
              </a:tblPr>
              <a:tblGrid>
                <a:gridCol w="437531">
                  <a:extLst>
                    <a:ext uri="{9D8B030D-6E8A-4147-A177-3AD203B41FA5}">
                      <a16:colId xmlns:a16="http://schemas.microsoft.com/office/drawing/2014/main" val="208488881"/>
                    </a:ext>
                  </a:extLst>
                </a:gridCol>
                <a:gridCol w="1261472">
                  <a:extLst>
                    <a:ext uri="{9D8B030D-6E8A-4147-A177-3AD203B41FA5}">
                      <a16:colId xmlns:a16="http://schemas.microsoft.com/office/drawing/2014/main" val="2077978309"/>
                    </a:ext>
                  </a:extLst>
                </a:gridCol>
                <a:gridCol w="1180614">
                  <a:extLst>
                    <a:ext uri="{9D8B030D-6E8A-4147-A177-3AD203B41FA5}">
                      <a16:colId xmlns:a16="http://schemas.microsoft.com/office/drawing/2014/main" val="1331839457"/>
                    </a:ext>
                  </a:extLst>
                </a:gridCol>
                <a:gridCol w="959873">
                  <a:extLst>
                    <a:ext uri="{9D8B030D-6E8A-4147-A177-3AD203B41FA5}">
                      <a16:colId xmlns:a16="http://schemas.microsoft.com/office/drawing/2014/main" val="3572957000"/>
                    </a:ext>
                  </a:extLst>
                </a:gridCol>
                <a:gridCol w="959873">
                  <a:extLst>
                    <a:ext uri="{9D8B030D-6E8A-4147-A177-3AD203B41FA5}">
                      <a16:colId xmlns:a16="http://schemas.microsoft.com/office/drawing/2014/main" val="1050449397"/>
                    </a:ext>
                  </a:extLst>
                </a:gridCol>
                <a:gridCol w="959873">
                  <a:extLst>
                    <a:ext uri="{9D8B030D-6E8A-4147-A177-3AD203B41FA5}">
                      <a16:colId xmlns:a16="http://schemas.microsoft.com/office/drawing/2014/main" val="4202598563"/>
                    </a:ext>
                  </a:extLst>
                </a:gridCol>
                <a:gridCol w="959873">
                  <a:extLst>
                    <a:ext uri="{9D8B030D-6E8A-4147-A177-3AD203B41FA5}">
                      <a16:colId xmlns:a16="http://schemas.microsoft.com/office/drawing/2014/main" val="3640911925"/>
                    </a:ext>
                  </a:extLst>
                </a:gridCol>
                <a:gridCol w="959873">
                  <a:extLst>
                    <a:ext uri="{9D8B030D-6E8A-4147-A177-3AD203B41FA5}">
                      <a16:colId xmlns:a16="http://schemas.microsoft.com/office/drawing/2014/main" val="1363877625"/>
                    </a:ext>
                  </a:extLst>
                </a:gridCol>
                <a:gridCol w="959873">
                  <a:extLst>
                    <a:ext uri="{9D8B030D-6E8A-4147-A177-3AD203B41FA5}">
                      <a16:colId xmlns:a16="http://schemas.microsoft.com/office/drawing/2014/main" val="1962334959"/>
                    </a:ext>
                  </a:extLst>
                </a:gridCol>
                <a:gridCol w="959873">
                  <a:extLst>
                    <a:ext uri="{9D8B030D-6E8A-4147-A177-3AD203B41FA5}">
                      <a16:colId xmlns:a16="http://schemas.microsoft.com/office/drawing/2014/main" val="3802588761"/>
                    </a:ext>
                  </a:extLst>
                </a:gridCol>
                <a:gridCol w="959873">
                  <a:extLst>
                    <a:ext uri="{9D8B030D-6E8A-4147-A177-3AD203B41FA5}">
                      <a16:colId xmlns:a16="http://schemas.microsoft.com/office/drawing/2014/main" val="1611116053"/>
                    </a:ext>
                  </a:extLst>
                </a:gridCol>
                <a:gridCol w="959873">
                  <a:extLst>
                    <a:ext uri="{9D8B030D-6E8A-4147-A177-3AD203B41FA5}">
                      <a16:colId xmlns:a16="http://schemas.microsoft.com/office/drawing/2014/main" val="498363058"/>
                    </a:ext>
                  </a:extLst>
                </a:gridCol>
                <a:gridCol w="959873">
                  <a:extLst>
                    <a:ext uri="{9D8B030D-6E8A-4147-A177-3AD203B41FA5}">
                      <a16:colId xmlns:a16="http://schemas.microsoft.com/office/drawing/2014/main" val="3562893058"/>
                    </a:ext>
                  </a:extLst>
                </a:gridCol>
              </a:tblGrid>
              <a:tr h="390822">
                <a:tc>
                  <a:txBody>
                    <a:bodyPr/>
                    <a:lstStyle/>
                    <a:p>
                      <a:endParaRPr lang="en-GB" sz="1600" dirty="0"/>
                    </a:p>
                  </a:txBody>
                  <a:tcPr/>
                </a:tc>
                <a:tc>
                  <a:txBody>
                    <a:bodyPr/>
                    <a:lstStyle/>
                    <a:p>
                      <a:r>
                        <a:rPr lang="en-GB" dirty="0" smtClean="0"/>
                        <a:t>1</a:t>
                      </a:r>
                      <a:endParaRPr lang="en-GB" dirty="0"/>
                    </a:p>
                  </a:txBody>
                  <a:tcPr/>
                </a:tc>
                <a:tc>
                  <a:txBody>
                    <a:bodyPr/>
                    <a:lstStyle/>
                    <a:p>
                      <a:r>
                        <a:rPr lang="en-GB" dirty="0" smtClean="0"/>
                        <a:t>2</a:t>
                      </a:r>
                      <a:endParaRPr lang="en-GB" dirty="0"/>
                    </a:p>
                  </a:txBody>
                  <a:tcPr/>
                </a:tc>
                <a:tc>
                  <a:txBody>
                    <a:bodyPr/>
                    <a:lstStyle/>
                    <a:p>
                      <a:r>
                        <a:rPr lang="en-GB" dirty="0" smtClean="0"/>
                        <a:t>3</a:t>
                      </a:r>
                      <a:endParaRPr lang="en-GB" dirty="0"/>
                    </a:p>
                  </a:txBody>
                  <a:tcPr/>
                </a:tc>
                <a:tc>
                  <a:txBody>
                    <a:bodyPr/>
                    <a:lstStyle/>
                    <a:p>
                      <a:r>
                        <a:rPr lang="en-GB" dirty="0" smtClean="0"/>
                        <a:t>4</a:t>
                      </a:r>
                      <a:endParaRPr lang="en-GB" dirty="0"/>
                    </a:p>
                  </a:txBody>
                  <a:tcPr/>
                </a:tc>
                <a:tc>
                  <a:txBody>
                    <a:bodyPr/>
                    <a:lstStyle/>
                    <a:p>
                      <a:r>
                        <a:rPr lang="en-GB" dirty="0" smtClean="0"/>
                        <a:t>5</a:t>
                      </a:r>
                      <a:endParaRPr lang="en-GB" dirty="0"/>
                    </a:p>
                  </a:txBody>
                  <a:tcPr/>
                </a:tc>
                <a:tc>
                  <a:txBody>
                    <a:bodyPr/>
                    <a:lstStyle/>
                    <a:p>
                      <a:r>
                        <a:rPr lang="en-GB" dirty="0" smtClean="0"/>
                        <a:t>6</a:t>
                      </a:r>
                      <a:endParaRPr lang="en-GB" dirty="0"/>
                    </a:p>
                  </a:txBody>
                  <a:tcPr/>
                </a:tc>
                <a:tc>
                  <a:txBody>
                    <a:bodyPr/>
                    <a:lstStyle/>
                    <a:p>
                      <a:r>
                        <a:rPr lang="en-GB" dirty="0" smtClean="0"/>
                        <a:t>7</a:t>
                      </a:r>
                      <a:endParaRPr lang="en-GB" dirty="0"/>
                    </a:p>
                  </a:txBody>
                  <a:tcPr/>
                </a:tc>
                <a:tc>
                  <a:txBody>
                    <a:bodyPr/>
                    <a:lstStyle/>
                    <a:p>
                      <a:r>
                        <a:rPr lang="en-GB" dirty="0" smtClean="0"/>
                        <a:t>8</a:t>
                      </a:r>
                      <a:endParaRPr lang="en-GB" dirty="0"/>
                    </a:p>
                  </a:txBody>
                  <a:tcPr/>
                </a:tc>
                <a:tc>
                  <a:txBody>
                    <a:bodyPr/>
                    <a:lstStyle/>
                    <a:p>
                      <a:r>
                        <a:rPr lang="en-GB" dirty="0" smtClean="0"/>
                        <a:t>9</a:t>
                      </a:r>
                      <a:endParaRPr lang="en-GB" dirty="0"/>
                    </a:p>
                  </a:txBody>
                  <a:tcPr/>
                </a:tc>
                <a:tc>
                  <a:txBody>
                    <a:bodyPr/>
                    <a:lstStyle/>
                    <a:p>
                      <a:r>
                        <a:rPr lang="en-GB" dirty="0" smtClean="0"/>
                        <a:t>10</a:t>
                      </a:r>
                      <a:endParaRPr lang="en-GB" dirty="0"/>
                    </a:p>
                  </a:txBody>
                  <a:tcPr/>
                </a:tc>
                <a:tc>
                  <a:txBody>
                    <a:bodyPr/>
                    <a:lstStyle/>
                    <a:p>
                      <a:r>
                        <a:rPr lang="en-GB" dirty="0" smtClean="0"/>
                        <a:t>11</a:t>
                      </a:r>
                      <a:endParaRPr lang="en-GB" dirty="0"/>
                    </a:p>
                  </a:txBody>
                  <a:tcPr/>
                </a:tc>
                <a:tc>
                  <a:txBody>
                    <a:bodyPr/>
                    <a:lstStyle/>
                    <a:p>
                      <a:r>
                        <a:rPr lang="en-GB" dirty="0" smtClean="0"/>
                        <a:t>12</a:t>
                      </a:r>
                      <a:endParaRPr lang="en-GB" dirty="0"/>
                    </a:p>
                  </a:txBody>
                  <a:tcPr/>
                </a:tc>
                <a:extLst>
                  <a:ext uri="{0D108BD9-81ED-4DB2-BD59-A6C34878D82A}">
                    <a16:rowId xmlns:a16="http://schemas.microsoft.com/office/drawing/2014/main" val="2081835790"/>
                  </a:ext>
                </a:extLst>
              </a:tr>
            </a:tbl>
          </a:graphicData>
        </a:graphic>
      </p:graphicFrame>
    </p:spTree>
    <p:extLst>
      <p:ext uri="{BB962C8B-B14F-4D97-AF65-F5344CB8AC3E}">
        <p14:creationId xmlns:p14="http://schemas.microsoft.com/office/powerpoint/2010/main" val="5906680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1634</TotalTime>
  <Words>2060</Words>
  <Application>Microsoft Office PowerPoint</Application>
  <PresentationFormat>A3 Paper (297x420 mm)</PresentationFormat>
  <Paragraphs>301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Gatley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ccoleman</dc:creator>
  <cp:lastModifiedBy>cdunn</cp:lastModifiedBy>
  <cp:revision>81</cp:revision>
  <dcterms:created xsi:type="dcterms:W3CDTF">2025-09-15T14:19:39Z</dcterms:created>
  <dcterms:modified xsi:type="dcterms:W3CDTF">2026-03-25T14:32:31Z</dcterms:modified>
</cp:coreProperties>
</file>