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58" r:id="rId4"/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5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64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64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768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82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32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98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67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22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80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53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81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B2360-3995-4F9B-9600-25B9928B89FF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5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42681" y="1024629"/>
            <a:ext cx="6085533" cy="240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2" b="1" dirty="0"/>
              <a:t>Year 3 </a:t>
            </a:r>
            <a:r>
              <a:rPr lang="en-GB" sz="962" dirty="0"/>
              <a:t>Maths Sequencing Grid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843529"/>
              </p:ext>
            </p:extLst>
          </p:nvPr>
        </p:nvGraphicFramePr>
        <p:xfrm>
          <a:off x="73061" y="160423"/>
          <a:ext cx="9806763" cy="6467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273">
                  <a:extLst>
                    <a:ext uri="{9D8B030D-6E8A-4147-A177-3AD203B41FA5}">
                      <a16:colId xmlns:a16="http://schemas.microsoft.com/office/drawing/2014/main" val="3865534508"/>
                    </a:ext>
                  </a:extLst>
                </a:gridCol>
                <a:gridCol w="1982852">
                  <a:extLst>
                    <a:ext uri="{9D8B030D-6E8A-4147-A177-3AD203B41FA5}">
                      <a16:colId xmlns:a16="http://schemas.microsoft.com/office/drawing/2014/main" val="4165048013"/>
                    </a:ext>
                  </a:extLst>
                </a:gridCol>
                <a:gridCol w="3747273">
                  <a:extLst>
                    <a:ext uri="{9D8B030D-6E8A-4147-A177-3AD203B41FA5}">
                      <a16:colId xmlns:a16="http://schemas.microsoft.com/office/drawing/2014/main" val="242645322"/>
                    </a:ext>
                  </a:extLst>
                </a:gridCol>
                <a:gridCol w="1509516">
                  <a:extLst>
                    <a:ext uri="{9D8B030D-6E8A-4147-A177-3AD203B41FA5}">
                      <a16:colId xmlns:a16="http://schemas.microsoft.com/office/drawing/2014/main" val="2737091196"/>
                    </a:ext>
                  </a:extLst>
                </a:gridCol>
                <a:gridCol w="1496498">
                  <a:extLst>
                    <a:ext uri="{9D8B030D-6E8A-4147-A177-3AD203B41FA5}">
                      <a16:colId xmlns:a16="http://schemas.microsoft.com/office/drawing/2014/main" val="410019535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650444159"/>
                    </a:ext>
                  </a:extLst>
                </a:gridCol>
              </a:tblGrid>
              <a:tr h="339634">
                <a:tc rowSpan="5"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Block</a:t>
                      </a:r>
                      <a:r>
                        <a:rPr lang="en-GB" sz="1800" baseline="0" dirty="0" smtClean="0"/>
                        <a:t> 1</a:t>
                      </a:r>
                      <a:endParaRPr lang="en-GB" sz="1800" dirty="0"/>
                    </a:p>
                  </a:txBody>
                  <a:tcPr marL="65314" marR="65314" marT="32657" marB="32657"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 smtClean="0"/>
                        <a:t>Number (Significance and Structures)</a:t>
                      </a:r>
                      <a:endParaRPr lang="en-GB" sz="105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Calculating (Cause and Effect)</a:t>
                      </a:r>
                      <a:endParaRPr lang="en-GB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Number</a:t>
                      </a:r>
                      <a:r>
                        <a:rPr lang="en-GB" sz="1000" baseline="0" dirty="0" smtClean="0"/>
                        <a:t> (Significance and Structure)</a:t>
                      </a:r>
                      <a:endParaRPr lang="en-GB" sz="10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Calculating (Cause and effect)</a:t>
                      </a:r>
                      <a:endParaRPr lang="en-GB" sz="10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Measure (Structures)</a:t>
                      </a:r>
                      <a:endParaRPr lang="en-GB" sz="800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4113887438"/>
                  </a:ext>
                </a:extLst>
              </a:tr>
              <a:tr h="370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/>
                        <a:t>Place value</a:t>
                      </a:r>
                      <a:endParaRPr lang="en-GB" sz="1200" dirty="0"/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Addition, subtraction, multiplication and division</a:t>
                      </a:r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/>
                        <a:t>Fractions A</a:t>
                      </a:r>
                      <a:endParaRPr lang="en-GB" sz="1200" dirty="0"/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/>
                        <a:t>Fractions B</a:t>
                      </a:r>
                      <a:endParaRPr lang="en-GB" sz="1200" dirty="0"/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Converting Units</a:t>
                      </a:r>
                      <a:endParaRPr lang="en-GB" sz="1000" dirty="0"/>
                    </a:p>
                  </a:txBody>
                  <a:tcPr marL="65314" marR="65314" marT="32657" marB="32657" anchor="ctr"/>
                </a:tc>
                <a:extLst>
                  <a:ext uri="{0D108BD9-81ED-4DB2-BD59-A6C34878D82A}">
                    <a16:rowId xmlns:a16="http://schemas.microsoft.com/office/drawing/2014/main" val="4231135105"/>
                  </a:ext>
                </a:extLst>
              </a:tr>
              <a:tr h="437857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Read, write, order and compare numbers up to 10,000,000 and determine the value of each digit. </a:t>
                      </a:r>
                    </a:p>
                    <a:p>
                      <a:r>
                        <a:rPr lang="en-GB" sz="800" dirty="0" smtClean="0"/>
                        <a:t>Round any whole number to a required degree of accuracy. </a:t>
                      </a:r>
                    </a:p>
                    <a:p>
                      <a:r>
                        <a:rPr lang="en-GB" sz="800" dirty="0" smtClean="0"/>
                        <a:t>Use negative numbers in context, and calculate intervals across zero. </a:t>
                      </a:r>
                    </a:p>
                    <a:p>
                      <a:r>
                        <a:rPr lang="en-GB" sz="800" dirty="0" smtClean="0"/>
                        <a:t>Solve number and practical problems that involve all of the above.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800" dirty="0" smtClean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addition and subtraction multi step problems in contexts, deciding which operations and methods to use and why.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Multiply multi-digit number up to 4 digits by a 2-digit number using the formal written method of long multiplication.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Divide numbers up to 4 digits by a 2-digit whole number using the formal written method of long division, and interpret remainders as whole number remainders, fractions, or by rounding as appropriate for the context.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Divide numbers up to 4 digits by a 2-digit number using the formal written method of short division, interpreting remainders according to the context.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Perform mental calculations, including with mixed operations and large numbers.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common factors, common multiples and prime numbers.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their knowledge of the order of operations to carry out calculations involving the four operations.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problems involving addition, subtraction, multiplication and division.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estimation to check answers to calculations and determine in the context of a problem, an appropriate degree of accuracy. </a:t>
                      </a:r>
                    </a:p>
                    <a:p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Fraction equivalents two quarters and one half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common factors to simplify fractions; use common multiples to express fractions in the same denomination.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Compare and order fractions, including fractions &gt; 1 Generate and describe linear number sequences (with fractions)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and subtract fractions with different denominations and mixed numbers, using the concept of equivalent fractions. </a:t>
                      </a:r>
                    </a:p>
                    <a:p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Multiply simple pairs of proper fractions, writing the answer in its simplest form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Divide proper fractions by whole numbers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Associate a fraction with division and calculate decimal fraction equivalents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 a simple fraction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Recall and use equivalences between simple fractions, decimals and percentages, including in different contexts</a:t>
                      </a:r>
                    </a:p>
                    <a:p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problems involving the calculation and conversion of units of measure, using decimal notation up to three decimal places where appropriate.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Use, read, write and convert between standard units, converting measurements of length, mass, volume and time from a smaller unit of measure to a larger unit, and vice versa, using decimal notation to up to 3dp.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Convert between miles and kilometres.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015317003"/>
                  </a:ext>
                </a:extLst>
              </a:tr>
              <a:tr h="307780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 gridSpan="5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1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300" b="1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300" b="1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349242"/>
                  </a:ext>
                </a:extLst>
              </a:tr>
              <a:tr h="1025801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800" baseline="0" dirty="0" smtClean="0"/>
                        <a:t>How can I use my knowledge of place value to manipulate number?</a:t>
                      </a:r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What are the strategies</a:t>
                      </a:r>
                      <a:r>
                        <a:rPr lang="en-GB" sz="800" baseline="0" dirty="0" smtClean="0"/>
                        <a:t> I can use when solving calculations? (addition and subtraction)</a:t>
                      </a:r>
                    </a:p>
                    <a:p>
                      <a:r>
                        <a:rPr lang="en-GB" sz="800" baseline="0" dirty="0" smtClean="0"/>
                        <a:t>What are the strategies I can use when solving calculations? (multiplication and division)</a:t>
                      </a:r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How</a:t>
                      </a:r>
                      <a:r>
                        <a:rPr lang="en-GB" sz="800" baseline="0" dirty="0" smtClean="0"/>
                        <a:t> does my knowledge of equivalence, support my ability to work with fractions?</a:t>
                      </a:r>
                      <a:endParaRPr lang="en-GB" sz="800" dirty="0" smtClean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800" dirty="0" smtClean="0"/>
                        <a:t>What are the strategies I can use when calculating using fractions?</a:t>
                      </a:r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800" dirty="0" smtClean="0"/>
                        <a:t>How</a:t>
                      </a:r>
                      <a:r>
                        <a:rPr lang="en-GB" sz="800" baseline="0" dirty="0" smtClean="0"/>
                        <a:t> can converting between units of measure help me to problem solve?</a:t>
                      </a:r>
                      <a:endParaRPr lang="en-GB" sz="800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8703592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93909"/>
              </p:ext>
            </p:extLst>
          </p:nvPr>
        </p:nvGraphicFramePr>
        <p:xfrm>
          <a:off x="114296" y="-179211"/>
          <a:ext cx="9724295" cy="339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965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983056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920044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39634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2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3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4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5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GB" sz="1800" dirty="0">
                        <a:solidFill>
                          <a:srgbClr val="FF0000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800" b="0" u="none" dirty="0" smtClean="0">
                          <a:solidFill>
                            <a:srgbClr val="00B050"/>
                          </a:solidFill>
                        </a:rPr>
                        <a:t>8</a:t>
                      </a:r>
                      <a:endParaRPr lang="en-GB" sz="1800" b="0" u="none" dirty="0">
                        <a:solidFill>
                          <a:srgbClr val="00B050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9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10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11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12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1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949293"/>
              </p:ext>
            </p:extLst>
          </p:nvPr>
        </p:nvGraphicFramePr>
        <p:xfrm>
          <a:off x="74053" y="251612"/>
          <a:ext cx="9724295" cy="4296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965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983056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920044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748023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416603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2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3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4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5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800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sz="1800" b="0" u="none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9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10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11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12</a:t>
                      </a:r>
                      <a:endParaRPr lang="en-GB" sz="1800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  <a:tr h="48357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r>
                        <a:rPr lang="en-GB" sz="1200" dirty="0" smtClean="0"/>
                        <a:t>Place Value</a:t>
                      </a:r>
                      <a:endParaRPr lang="en-GB" sz="1200" dirty="0"/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Addition, subtraction, multiplication and division</a:t>
                      </a:r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Fractions A</a:t>
                      </a:r>
                    </a:p>
                    <a:p>
                      <a:pPr algn="l"/>
                      <a:endParaRPr lang="en-GB" sz="1200" b="0" u="none" dirty="0">
                        <a:solidFill>
                          <a:srgbClr val="00B050"/>
                        </a:solidFill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Fractions B</a:t>
                      </a:r>
                    </a:p>
                    <a:p>
                      <a:endParaRPr lang="en-GB" sz="1200" dirty="0"/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200" dirty="0" smtClean="0"/>
                        <a:t>Converting Units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200" dirty="0" smtClean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177822266"/>
                  </a:ext>
                </a:extLst>
              </a:tr>
              <a:tr h="339634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200" b="1" dirty="0" smtClean="0"/>
                        <a:t>Small</a:t>
                      </a:r>
                      <a:r>
                        <a:rPr lang="en-GB" sz="1200" b="1" baseline="0" dirty="0" smtClean="0"/>
                        <a:t> Steps: </a:t>
                      </a:r>
                    </a:p>
                    <a:p>
                      <a:pPr algn="l"/>
                      <a:endParaRPr lang="en-GB" sz="1200" dirty="0" smtClean="0"/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Numbers to 1,000,000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Numbers to 10,000,000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Read and write numbers to 10,000,000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Powers of 10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Number line to 10,000,000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Compare and order any integers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Round any integer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Negative numbers</a:t>
                      </a:r>
                    </a:p>
                    <a:p>
                      <a:endParaRPr lang="en-GB" sz="1800" dirty="0"/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65314" marR="65314" marT="32657" marB="32657"/>
                </a:tc>
                <a:tc gridSpan="5">
                  <a:txBody>
                    <a:bodyPr/>
                    <a:lstStyle/>
                    <a:p>
                      <a:pPr algn="l"/>
                      <a:r>
                        <a:rPr lang="en-GB" sz="1000" b="1" dirty="0" smtClean="0"/>
                        <a:t>Small</a:t>
                      </a:r>
                      <a:r>
                        <a:rPr lang="en-GB" sz="1000" b="1" baseline="0" dirty="0" smtClean="0"/>
                        <a:t> Steps: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Add and subtract integers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Common factors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Common multiples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Rules of divisibility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Primes to 100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Square and cube numbers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Multiply up to a 4-digit number by a 2-digit number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Solve problems with multiplication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Short division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Division using factors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Introduction to long division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Long division with remainders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Solve problems with division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Solve multi-step problems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Order of operations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Mental calculations and estimation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Reason from known facts</a:t>
                      </a:r>
                    </a:p>
                    <a:p>
                      <a:endParaRPr lang="en-GB" sz="1000" dirty="0"/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800" dirty="0">
                        <a:solidFill>
                          <a:srgbClr val="FF0000"/>
                        </a:solidFill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Equivalent fractions and simplifying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Equivalent fractions on a number line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Compare and order (denominator)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Compare and order (numerator)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Add and subtract simple fractions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Add and subtract any two fractions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Add mixed numbers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Subtract mixed numbers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Multi-step problems</a:t>
                      </a:r>
                    </a:p>
                    <a:p>
                      <a:pPr algn="l"/>
                      <a:endParaRPr lang="en-GB" sz="1000" b="0" u="none" dirty="0">
                        <a:solidFill>
                          <a:srgbClr val="00B050"/>
                        </a:solidFill>
                      </a:endParaRPr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65314" marR="65314" marT="32657" marB="32657"/>
                </a:tc>
                <a:tc gridSpan="2"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Multiply fractions by integers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Multiply fractions by fractions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Divide a fraction by an integer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Divide any fraction by an integer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Mixed questions with fractions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Fraction of an amount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200" dirty="0" smtClean="0"/>
                        <a:t>Fraction of an amount – find the whole</a:t>
                      </a:r>
                    </a:p>
                    <a:p>
                      <a:endParaRPr lang="en-GB" sz="1800" dirty="0"/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Metric measures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Convert metric measures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Calculate with metric measures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Miles and kilometres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1000" dirty="0" smtClean="0"/>
                        <a:t>Imperial measures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383415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814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398709"/>
              </p:ext>
            </p:extLst>
          </p:nvPr>
        </p:nvGraphicFramePr>
        <p:xfrm>
          <a:off x="70335" y="4542765"/>
          <a:ext cx="9750674" cy="2328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891">
                  <a:extLst>
                    <a:ext uri="{9D8B030D-6E8A-4147-A177-3AD203B41FA5}">
                      <a16:colId xmlns:a16="http://schemas.microsoft.com/office/drawing/2014/main" val="1891877685"/>
                    </a:ext>
                  </a:extLst>
                </a:gridCol>
                <a:gridCol w="1854542">
                  <a:extLst>
                    <a:ext uri="{9D8B030D-6E8A-4147-A177-3AD203B41FA5}">
                      <a16:colId xmlns:a16="http://schemas.microsoft.com/office/drawing/2014/main" val="1537735419"/>
                    </a:ext>
                  </a:extLst>
                </a:gridCol>
                <a:gridCol w="1552376">
                  <a:extLst>
                    <a:ext uri="{9D8B030D-6E8A-4147-A177-3AD203B41FA5}">
                      <a16:colId xmlns:a16="http://schemas.microsoft.com/office/drawing/2014/main" val="3892743979"/>
                    </a:ext>
                  </a:extLst>
                </a:gridCol>
                <a:gridCol w="1474105">
                  <a:extLst>
                    <a:ext uri="{9D8B030D-6E8A-4147-A177-3AD203B41FA5}">
                      <a16:colId xmlns:a16="http://schemas.microsoft.com/office/drawing/2014/main" val="2038089545"/>
                    </a:ext>
                  </a:extLst>
                </a:gridCol>
                <a:gridCol w="1552376">
                  <a:extLst>
                    <a:ext uri="{9D8B030D-6E8A-4147-A177-3AD203B41FA5}">
                      <a16:colId xmlns:a16="http://schemas.microsoft.com/office/drawing/2014/main" val="1160429851"/>
                    </a:ext>
                  </a:extLst>
                </a:gridCol>
                <a:gridCol w="1487692">
                  <a:extLst>
                    <a:ext uri="{9D8B030D-6E8A-4147-A177-3AD203B41FA5}">
                      <a16:colId xmlns:a16="http://schemas.microsoft.com/office/drawing/2014/main" val="440673294"/>
                    </a:ext>
                  </a:extLst>
                </a:gridCol>
                <a:gridCol w="1487692">
                  <a:extLst>
                    <a:ext uri="{9D8B030D-6E8A-4147-A177-3AD203B41FA5}">
                      <a16:colId xmlns:a16="http://schemas.microsoft.com/office/drawing/2014/main" val="3816441977"/>
                    </a:ext>
                  </a:extLst>
                </a:gridCol>
              </a:tblGrid>
              <a:tr h="312469">
                <a:tc rowSpan="2"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Block 2</a:t>
                      </a:r>
                      <a:endParaRPr lang="en-GB" sz="1300" dirty="0"/>
                    </a:p>
                  </a:txBody>
                  <a:tcPr marL="65314" marR="65314" marT="32657" marB="32657" vert="vert27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Small steps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043862"/>
                  </a:ext>
                </a:extLst>
              </a:tr>
              <a:tr h="200841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lang="en-GB" sz="6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600" dirty="0" smtClean="0"/>
                        <a:t>Add or multiply?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600" dirty="0" smtClean="0"/>
                        <a:t>Use ratio language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600" dirty="0" smtClean="0"/>
                        <a:t>Introduction</a:t>
                      </a:r>
                      <a:r>
                        <a:rPr lang="en-GB" sz="600" baseline="0" dirty="0" smtClean="0"/>
                        <a:t> to the ratio symbol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600" baseline="0" dirty="0" smtClean="0"/>
                        <a:t>Ratio and fractions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600" baseline="0" dirty="0" smtClean="0"/>
                        <a:t>Scale drawing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600" baseline="0" dirty="0" smtClean="0"/>
                        <a:t>Use scale factors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600" baseline="0" dirty="0" smtClean="0"/>
                        <a:t>Similar shapes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600" baseline="0" dirty="0" smtClean="0"/>
                        <a:t>Ratio problems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600" baseline="0" dirty="0" smtClean="0"/>
                        <a:t>Proportion problems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600" baseline="0" dirty="0" smtClean="0"/>
                        <a:t>Recipes</a:t>
                      </a:r>
                      <a:endParaRPr lang="en-GB" sz="600" dirty="0" smtClean="0"/>
                    </a:p>
                    <a:p>
                      <a:pPr marL="228600" indent="-228600">
                        <a:buAutoNum type="arabicParenR"/>
                      </a:pPr>
                      <a:endParaRPr lang="en-GB" sz="6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/>
                        <a:t>Small</a:t>
                      </a:r>
                      <a:r>
                        <a:rPr lang="en-GB" sz="800" b="1" baseline="0" dirty="0" smtClean="0"/>
                        <a:t> Steps: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Measure and classify angles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Calculate angles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Vertically opposite angles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Angles in a triangle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Angles in a triangle- types</a:t>
                      </a:r>
                      <a:r>
                        <a:rPr lang="en-GB" sz="800" baseline="0" dirty="0" smtClean="0"/>
                        <a:t> of triangles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Angles in a triangle- missing angles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Angles in a quadrilateral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Angles in polygons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Circles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Draw shapes accurately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Nets of 3-D shapes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Place value</a:t>
                      </a:r>
                      <a:r>
                        <a:rPr lang="en-GB" sz="800" baseline="0" dirty="0" smtClean="0"/>
                        <a:t> within 1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Place value- integers and decimals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Round decimals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Add and subtract decimals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Multiply by 10, 100 and 1000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Divide by 10, 100 and 1000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Multiply decimals by integers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Divide decimals by integers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Multiply and divide decimals in context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Fraction and decimal equivalents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Fractions as division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Understand percentages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Fractions to percentages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Equivalent</a:t>
                      </a:r>
                      <a:r>
                        <a:rPr lang="en-GB" sz="800" baseline="0" dirty="0" smtClean="0"/>
                        <a:t> fractions, decimals and percentages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Order fractions, decimals and percentages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Percentage of amounts- one step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Percentages of amounts- multistep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Percentages- missing values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Shapes-</a:t>
                      </a:r>
                      <a:r>
                        <a:rPr lang="en-GB" sz="800" baseline="0" dirty="0" smtClean="0"/>
                        <a:t> same area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/>
                        <a:t>Area and perimeter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/>
                        <a:t>Area of a triangle- counting squares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/>
                        <a:t>Area of a right angles triangle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/>
                        <a:t>Area of any triangle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/>
                        <a:t>Area of a parallelogram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/>
                        <a:t>Volume- counting cubes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/>
                        <a:t>Volume of a cuboid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Line graphs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Dual bar charts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Read and interpret pie charts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Pie</a:t>
                      </a:r>
                      <a:r>
                        <a:rPr lang="en-GB" sz="800" baseline="0" dirty="0" smtClean="0"/>
                        <a:t> charts with percentages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/>
                        <a:t>Draw pie charts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baseline="0" dirty="0" smtClean="0"/>
                        <a:t>The mean</a:t>
                      </a:r>
                      <a:endParaRPr lang="en-GB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96689053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086599"/>
              </p:ext>
            </p:extLst>
          </p:nvPr>
        </p:nvGraphicFramePr>
        <p:xfrm>
          <a:off x="70337" y="396938"/>
          <a:ext cx="9750672" cy="4265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040">
                  <a:extLst>
                    <a:ext uri="{9D8B030D-6E8A-4147-A177-3AD203B41FA5}">
                      <a16:colId xmlns:a16="http://schemas.microsoft.com/office/drawing/2014/main" val="1609926706"/>
                    </a:ext>
                  </a:extLst>
                </a:gridCol>
                <a:gridCol w="1844506">
                  <a:extLst>
                    <a:ext uri="{9D8B030D-6E8A-4147-A177-3AD203B41FA5}">
                      <a16:colId xmlns:a16="http://schemas.microsoft.com/office/drawing/2014/main" val="3783984814"/>
                    </a:ext>
                  </a:extLst>
                </a:gridCol>
                <a:gridCol w="1505054">
                  <a:extLst>
                    <a:ext uri="{9D8B030D-6E8A-4147-A177-3AD203B41FA5}">
                      <a16:colId xmlns:a16="http://schemas.microsoft.com/office/drawing/2014/main" val="4074183639"/>
                    </a:ext>
                  </a:extLst>
                </a:gridCol>
                <a:gridCol w="1609703">
                  <a:extLst>
                    <a:ext uri="{9D8B030D-6E8A-4147-A177-3AD203B41FA5}">
                      <a16:colId xmlns:a16="http://schemas.microsoft.com/office/drawing/2014/main" val="1439103011"/>
                    </a:ext>
                  </a:extLst>
                </a:gridCol>
                <a:gridCol w="1479103">
                  <a:extLst>
                    <a:ext uri="{9D8B030D-6E8A-4147-A177-3AD203B41FA5}">
                      <a16:colId xmlns:a16="http://schemas.microsoft.com/office/drawing/2014/main" val="1138222272"/>
                    </a:ext>
                  </a:extLst>
                </a:gridCol>
                <a:gridCol w="1486133">
                  <a:extLst>
                    <a:ext uri="{9D8B030D-6E8A-4147-A177-3AD203B41FA5}">
                      <a16:colId xmlns:a16="http://schemas.microsoft.com/office/drawing/2014/main" val="312499168"/>
                    </a:ext>
                  </a:extLst>
                </a:gridCol>
                <a:gridCol w="1486133">
                  <a:extLst>
                    <a:ext uri="{9D8B030D-6E8A-4147-A177-3AD203B41FA5}">
                      <a16:colId xmlns:a16="http://schemas.microsoft.com/office/drawing/2014/main" val="4109831549"/>
                    </a:ext>
                  </a:extLst>
                </a:gridCol>
              </a:tblGrid>
              <a:tr h="341616">
                <a:tc>
                  <a:txBody>
                    <a:bodyPr/>
                    <a:lstStyle/>
                    <a:p>
                      <a:pPr algn="ctr"/>
                      <a:endParaRPr lang="en-GB" sz="1300" dirty="0"/>
                    </a:p>
                  </a:txBody>
                  <a:tcPr marL="65314" marR="65314" marT="32657" marB="32657"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Number</a:t>
                      </a:r>
                      <a:r>
                        <a:rPr lang="en-GB" sz="1200" baseline="0" dirty="0" smtClean="0"/>
                        <a:t> (Significance and Structures)</a:t>
                      </a:r>
                      <a:endParaRPr lang="en-GB" sz="1200" dirty="0" smtClean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Geometry (Structures)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Number</a:t>
                      </a:r>
                      <a:r>
                        <a:rPr lang="en-GB" sz="1300" baseline="0" dirty="0" smtClean="0"/>
                        <a:t> and Calculating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Calculating (cause and effect) 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Measure and Calculating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Statistics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203850"/>
                  </a:ext>
                </a:extLst>
              </a:tr>
              <a:tr h="492369">
                <a:tc rowSpan="4"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Block 2</a:t>
                      </a:r>
                      <a:endParaRPr lang="en-GB" sz="1300" dirty="0"/>
                    </a:p>
                  </a:txBody>
                  <a:tcPr marL="65314" marR="65314" marT="32657" marB="32657"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Ratio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 smtClean="0"/>
                        <a:t>Shape (Angles)</a:t>
                      </a:r>
                    </a:p>
                    <a:p>
                      <a:pPr algn="ctr"/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Decimals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Fractions,</a:t>
                      </a:r>
                      <a:r>
                        <a:rPr lang="en-GB" sz="1300" baseline="0" dirty="0" smtClean="0"/>
                        <a:t> decimals and percentages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Area, perimeter and volume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Statistics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46517"/>
                  </a:ext>
                </a:extLst>
              </a:tr>
              <a:tr h="1807419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Solve problems involving the relative sizes of two quantities where missing values can be found by using integer multiplication and division facts. </a:t>
                      </a:r>
                    </a:p>
                    <a:p>
                      <a:r>
                        <a:rPr lang="en-GB" sz="800" dirty="0" smtClean="0"/>
                        <a:t>Solve problems involving similar shapes where the scale factor is known or can be found. </a:t>
                      </a:r>
                    </a:p>
                    <a:p>
                      <a:r>
                        <a:rPr lang="en-GB" sz="800" dirty="0" smtClean="0"/>
                        <a:t>Solve problems involving unequal sharing and grouping using knowledge of fractions and multiples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Draw 2-D shapes using given dimensions and angles. </a:t>
                      </a:r>
                    </a:p>
                    <a:p>
                      <a:r>
                        <a:rPr lang="en-GB" sz="800" dirty="0" smtClean="0"/>
                        <a:t>Compare and classify geometric shapes based on their properties and sizes and find unknown angles in any triangles, quadrilaterals and regular polygons. </a:t>
                      </a:r>
                    </a:p>
                    <a:p>
                      <a:r>
                        <a:rPr lang="en-GB" sz="800" dirty="0" smtClean="0"/>
                        <a:t>Recognise angles where they meet at a point, are on a straight line, or are vertically opposite, and find missing angles.</a:t>
                      </a: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Identify the value of each digit in numbers given to 3 decimal places and multiply numbers by 10, 100 and 1,000 giving answers up to 3 decimal places.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Multiply one-digit numbers with up to 2 decimal places by whole numbers.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written division methods in cases where the answer has up to 2 decimal places.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Solve problems which require answers to be rounded to specified degrees of accuracy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800" dirty="0" smtClean="0"/>
                        <a:t>Solve problems involving the calculation of percentages [for example, of measures and such as 15% of 360] and the use of percentages for comparison. </a:t>
                      </a:r>
                    </a:p>
                    <a:p>
                      <a:r>
                        <a:rPr lang="en-GB" sz="800" dirty="0" smtClean="0"/>
                        <a:t>Recall and use equivalences between simple fractions, decimals and percentages including in different contexts</a:t>
                      </a:r>
                    </a:p>
                    <a:p>
                      <a:endParaRPr lang="en-GB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Recognise that shapes with the same areas can have different perimeters and vice versa. </a:t>
                      </a:r>
                    </a:p>
                    <a:p>
                      <a:r>
                        <a:rPr lang="en-GB" sz="800" dirty="0" smtClean="0"/>
                        <a:t>Recognise when it is possible to use formulae for area and volume of shapes. </a:t>
                      </a:r>
                    </a:p>
                    <a:p>
                      <a:r>
                        <a:rPr lang="en-GB" sz="800" dirty="0" smtClean="0"/>
                        <a:t>Calculate the area of parallelograms and triangles. </a:t>
                      </a:r>
                    </a:p>
                    <a:p>
                      <a:r>
                        <a:rPr lang="en-GB" sz="800" dirty="0" smtClean="0"/>
                        <a:t>Calculate, estimate and compare volume of cubes and cuboids using standard units, including cm3, m3 and extending to other units (mm3, km3)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Illustrate and name parts of circles, including radius, diameter and circumference and know that the diameter is twice the radius. </a:t>
                      </a:r>
                    </a:p>
                    <a:p>
                      <a:r>
                        <a:rPr lang="en-GB" sz="800" dirty="0" smtClean="0"/>
                        <a:t>Interpret and construct pie charts and line graphs and use these to solve problems. </a:t>
                      </a:r>
                    </a:p>
                    <a:p>
                      <a:r>
                        <a:rPr lang="en-GB" sz="800" dirty="0" smtClean="0"/>
                        <a:t>Calculate the mean as an average</a:t>
                      </a: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324625040"/>
                  </a:ext>
                </a:extLst>
              </a:tr>
              <a:tr h="3349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3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300" b="1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944179"/>
                  </a:ext>
                </a:extLst>
              </a:tr>
              <a:tr h="1169439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800" dirty="0" smtClean="0"/>
                        <a:t>How can I use my knowledge of multiplication and division to compare</a:t>
                      </a:r>
                      <a:r>
                        <a:rPr lang="en-GB" sz="800" baseline="0" dirty="0" smtClean="0"/>
                        <a:t> quantities using ratio?</a:t>
                      </a:r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800" baseline="0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800" dirty="0" smtClean="0"/>
                        <a:t>How</a:t>
                      </a:r>
                      <a:r>
                        <a:rPr lang="en-GB" sz="800" baseline="0" dirty="0" smtClean="0"/>
                        <a:t> can I compare shapes based on their properties?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800" baseline="0" dirty="0" smtClean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800" baseline="0" dirty="0" smtClean="0"/>
                        <a:t>How can I calculate missing angles using my knowledge of angle rules?</a:t>
                      </a:r>
                      <a:endParaRPr lang="en-GB" sz="800" dirty="0" smtClean="0"/>
                    </a:p>
                    <a:p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What are the strategies to calculate when working</a:t>
                      </a:r>
                      <a:r>
                        <a:rPr lang="en-GB" sz="800" baseline="0" dirty="0" smtClean="0"/>
                        <a:t> with numbers with decimals?</a:t>
                      </a:r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How</a:t>
                      </a:r>
                      <a:r>
                        <a:rPr lang="en-GB" sz="800" baseline="0" dirty="0" smtClean="0"/>
                        <a:t> can I convert between fractions, decimals and percentages to calculate parts of amounts?</a:t>
                      </a:r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How can I calculate</a:t>
                      </a:r>
                      <a:r>
                        <a:rPr lang="en-GB" sz="800" baseline="0" dirty="0" smtClean="0"/>
                        <a:t> both the internal and external size of 2D and 3D shapes?</a:t>
                      </a:r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What can I discover</a:t>
                      </a:r>
                      <a:r>
                        <a:rPr lang="en-GB" sz="800" baseline="0" dirty="0" smtClean="0"/>
                        <a:t> about the properties of a circle?</a:t>
                      </a:r>
                    </a:p>
                    <a:p>
                      <a:endParaRPr lang="en-GB" sz="800" baseline="0" dirty="0" smtClean="0"/>
                    </a:p>
                    <a:p>
                      <a:r>
                        <a:rPr lang="en-GB" sz="800" baseline="0" dirty="0" smtClean="0"/>
                        <a:t>How can I interpret data from a range of representations?</a:t>
                      </a:r>
                      <a:endParaRPr lang="en-GB" sz="800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41661955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787884"/>
              </p:ext>
            </p:extLst>
          </p:nvPr>
        </p:nvGraphicFramePr>
        <p:xfrm>
          <a:off x="70331" y="117779"/>
          <a:ext cx="9750678" cy="279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891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985725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905638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766956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750052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750052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750052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750052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750052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750052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750052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750052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750052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279159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1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2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3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4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5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sz="1300" b="1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sz="1300" b="1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1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sz="1300" b="1" u="none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9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10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11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12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095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305962"/>
              </p:ext>
            </p:extLst>
          </p:nvPr>
        </p:nvGraphicFramePr>
        <p:xfrm>
          <a:off x="131887" y="536524"/>
          <a:ext cx="9706703" cy="4329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348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1901708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1072642">
                  <a:extLst>
                    <a:ext uri="{9D8B030D-6E8A-4147-A177-3AD203B41FA5}">
                      <a16:colId xmlns:a16="http://schemas.microsoft.com/office/drawing/2014/main" val="265132124"/>
                    </a:ext>
                  </a:extLst>
                </a:gridCol>
                <a:gridCol w="413274">
                  <a:extLst>
                    <a:ext uri="{9D8B030D-6E8A-4147-A177-3AD203B41FA5}">
                      <a16:colId xmlns:a16="http://schemas.microsoft.com/office/drawing/2014/main" val="3157581270"/>
                    </a:ext>
                  </a:extLst>
                </a:gridCol>
                <a:gridCol w="762683">
                  <a:extLst>
                    <a:ext uri="{9D8B030D-6E8A-4147-A177-3AD203B41FA5}">
                      <a16:colId xmlns:a16="http://schemas.microsoft.com/office/drawing/2014/main" val="1324021333"/>
                    </a:ext>
                  </a:extLst>
                </a:gridCol>
                <a:gridCol w="749533">
                  <a:extLst>
                    <a:ext uri="{9D8B030D-6E8A-4147-A177-3AD203B41FA5}">
                      <a16:colId xmlns:a16="http://schemas.microsoft.com/office/drawing/2014/main" val="2637915377"/>
                    </a:ext>
                  </a:extLst>
                </a:gridCol>
                <a:gridCol w="893303">
                  <a:extLst>
                    <a:ext uri="{9D8B030D-6E8A-4147-A177-3AD203B41FA5}">
                      <a16:colId xmlns:a16="http://schemas.microsoft.com/office/drawing/2014/main" val="3081309152"/>
                    </a:ext>
                  </a:extLst>
                </a:gridCol>
                <a:gridCol w="893303">
                  <a:extLst>
                    <a:ext uri="{9D8B030D-6E8A-4147-A177-3AD203B41FA5}">
                      <a16:colId xmlns:a16="http://schemas.microsoft.com/office/drawing/2014/main" val="3005881221"/>
                    </a:ext>
                  </a:extLst>
                </a:gridCol>
                <a:gridCol w="893303">
                  <a:extLst>
                    <a:ext uri="{9D8B030D-6E8A-4147-A177-3AD203B41FA5}">
                      <a16:colId xmlns:a16="http://schemas.microsoft.com/office/drawing/2014/main" val="2821685273"/>
                    </a:ext>
                  </a:extLst>
                </a:gridCol>
                <a:gridCol w="893303">
                  <a:extLst>
                    <a:ext uri="{9D8B030D-6E8A-4147-A177-3AD203B41FA5}">
                      <a16:colId xmlns:a16="http://schemas.microsoft.com/office/drawing/2014/main" val="3077967887"/>
                    </a:ext>
                  </a:extLst>
                </a:gridCol>
                <a:gridCol w="893303">
                  <a:extLst>
                    <a:ext uri="{9D8B030D-6E8A-4147-A177-3AD203B41FA5}">
                      <a16:colId xmlns:a16="http://schemas.microsoft.com/office/drawing/2014/main" val="1758757406"/>
                    </a:ext>
                  </a:extLst>
                </a:gridCol>
              </a:tblGrid>
              <a:tr h="342707"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Calculating (cause and effect)</a:t>
                      </a:r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Position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baseline="0" smtClean="0"/>
                        <a:t>and Direction</a:t>
                      </a:r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315100"/>
                  </a:ext>
                </a:extLst>
              </a:tr>
              <a:tr h="492369">
                <a:tc rowSpan="4">
                  <a:txBody>
                    <a:bodyPr/>
                    <a:lstStyle/>
                    <a:p>
                      <a:pPr algn="ctr"/>
                      <a:r>
                        <a:rPr lang="en-GB" sz="1300" dirty="0" smtClean="0">
                          <a:solidFill>
                            <a:schemeClr val="bg1"/>
                          </a:solidFill>
                        </a:rPr>
                        <a:t>Block 3</a:t>
                      </a:r>
                      <a:endParaRPr lang="en-GB" sz="1300" dirty="0">
                        <a:solidFill>
                          <a:schemeClr val="bg1"/>
                        </a:solidFill>
                      </a:endParaRPr>
                    </a:p>
                  </a:txBody>
                  <a:tcPr marL="65314" marR="65314" marT="32657" marB="32657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Algebra</a:t>
                      </a:r>
                    </a:p>
                    <a:p>
                      <a:pPr algn="ctr"/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Position</a:t>
                      </a:r>
                      <a:r>
                        <a:rPr lang="en-GB" sz="1100" baseline="0" dirty="0" smtClean="0"/>
                        <a:t> and direction</a:t>
                      </a:r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Revision</a:t>
                      </a:r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MOCK SAT</a:t>
                      </a:r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SATS week</a:t>
                      </a:r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Themed projects</a:t>
                      </a:r>
                      <a:endParaRPr lang="en-GB" sz="1100" dirty="0"/>
                    </a:p>
                  </a:txBody>
                  <a:tcPr marL="65314" marR="65314" marT="32657" marB="32657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128960"/>
                  </a:ext>
                </a:extLst>
              </a:tr>
              <a:tr h="189411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 simple formulae.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Generate and describe linear number sequences.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Express missing number problems algebraically.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Find pairs of numbers that satisfy an equation with two unknowns. 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Enumerate possibilities of combinations of two variables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Describe positions on the full coordinate grid (all four quadrants). Draw and translate simple shapes on the coordinate plane, and reflect them in the axes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483040738"/>
                  </a:ext>
                </a:extLst>
              </a:tr>
              <a:tr h="355764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Learning questions</a:t>
                      </a:r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997184"/>
                  </a:ext>
                </a:extLst>
              </a:tr>
              <a:tr h="1186424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800" dirty="0" smtClean="0"/>
                        <a:t>How can I problem</a:t>
                      </a:r>
                      <a:r>
                        <a:rPr lang="en-GB" sz="800" baseline="0" dirty="0" smtClean="0"/>
                        <a:t> solve and calculate using equations with missing values?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8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can I use axis</a:t>
                      </a:r>
                      <a:r>
                        <a:rPr lang="en-GB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manipulate the position of a shape on a plane?</a:t>
                      </a:r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33617786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759926"/>
              </p:ext>
            </p:extLst>
          </p:nvPr>
        </p:nvGraphicFramePr>
        <p:xfrm>
          <a:off x="131887" y="4320938"/>
          <a:ext cx="9706701" cy="212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348">
                  <a:extLst>
                    <a:ext uri="{9D8B030D-6E8A-4147-A177-3AD203B41FA5}">
                      <a16:colId xmlns:a16="http://schemas.microsoft.com/office/drawing/2014/main" val="4038470881"/>
                    </a:ext>
                  </a:extLst>
                </a:gridCol>
                <a:gridCol w="1928007">
                  <a:extLst>
                    <a:ext uri="{9D8B030D-6E8A-4147-A177-3AD203B41FA5}">
                      <a16:colId xmlns:a16="http://schemas.microsoft.com/office/drawing/2014/main" val="3348315654"/>
                    </a:ext>
                  </a:extLst>
                </a:gridCol>
                <a:gridCol w="1028758">
                  <a:extLst>
                    <a:ext uri="{9D8B030D-6E8A-4147-A177-3AD203B41FA5}">
                      <a16:colId xmlns:a16="http://schemas.microsoft.com/office/drawing/2014/main" val="2225547883"/>
                    </a:ext>
                  </a:extLst>
                </a:gridCol>
                <a:gridCol w="417709">
                  <a:extLst>
                    <a:ext uri="{9D8B030D-6E8A-4147-A177-3AD203B41FA5}">
                      <a16:colId xmlns:a16="http://schemas.microsoft.com/office/drawing/2014/main" val="3118348093"/>
                    </a:ext>
                  </a:extLst>
                </a:gridCol>
                <a:gridCol w="802131">
                  <a:extLst>
                    <a:ext uri="{9D8B030D-6E8A-4147-A177-3AD203B41FA5}">
                      <a16:colId xmlns:a16="http://schemas.microsoft.com/office/drawing/2014/main" val="1963380208"/>
                    </a:ext>
                  </a:extLst>
                </a:gridCol>
                <a:gridCol w="762683">
                  <a:extLst>
                    <a:ext uri="{9D8B030D-6E8A-4147-A177-3AD203B41FA5}">
                      <a16:colId xmlns:a16="http://schemas.microsoft.com/office/drawing/2014/main" val="2144612775"/>
                    </a:ext>
                  </a:extLst>
                </a:gridCol>
                <a:gridCol w="885413">
                  <a:extLst>
                    <a:ext uri="{9D8B030D-6E8A-4147-A177-3AD203B41FA5}">
                      <a16:colId xmlns:a16="http://schemas.microsoft.com/office/drawing/2014/main" val="794018968"/>
                    </a:ext>
                  </a:extLst>
                </a:gridCol>
                <a:gridCol w="885413">
                  <a:extLst>
                    <a:ext uri="{9D8B030D-6E8A-4147-A177-3AD203B41FA5}">
                      <a16:colId xmlns:a16="http://schemas.microsoft.com/office/drawing/2014/main" val="2216871984"/>
                    </a:ext>
                  </a:extLst>
                </a:gridCol>
                <a:gridCol w="885413">
                  <a:extLst>
                    <a:ext uri="{9D8B030D-6E8A-4147-A177-3AD203B41FA5}">
                      <a16:colId xmlns:a16="http://schemas.microsoft.com/office/drawing/2014/main" val="3061279741"/>
                    </a:ext>
                  </a:extLst>
                </a:gridCol>
                <a:gridCol w="885413">
                  <a:extLst>
                    <a:ext uri="{9D8B030D-6E8A-4147-A177-3AD203B41FA5}">
                      <a16:colId xmlns:a16="http://schemas.microsoft.com/office/drawing/2014/main" val="1228375197"/>
                    </a:ext>
                  </a:extLst>
                </a:gridCol>
                <a:gridCol w="885413">
                  <a:extLst>
                    <a:ext uri="{9D8B030D-6E8A-4147-A177-3AD203B41FA5}">
                      <a16:colId xmlns:a16="http://schemas.microsoft.com/office/drawing/2014/main" val="1729158152"/>
                    </a:ext>
                  </a:extLst>
                </a:gridCol>
              </a:tblGrid>
              <a:tr h="201360">
                <a:tc rowSpan="2"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Block 3</a:t>
                      </a:r>
                      <a:endParaRPr lang="en-GB" sz="1300" dirty="0"/>
                    </a:p>
                  </a:txBody>
                  <a:tcPr marL="65314" marR="65314" marT="32657" marB="32657" vert="vert270" anchor="ctr"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en-GB" sz="1300" dirty="0" smtClean="0"/>
                        <a:t>Small steps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73002"/>
                  </a:ext>
                </a:extLst>
              </a:tr>
              <a:tr h="186091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Steps: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1 step function machines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2 step function machines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Form expressions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Substitution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Formulae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Form equations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Solve 1 step equations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Solve 2 step equations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Find pairs of values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800" dirty="0" smtClean="0"/>
                        <a:t>Solve problems with 2 unknowns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baseline="0" dirty="0" smtClean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/>
                        <a:t>Small</a:t>
                      </a:r>
                      <a:r>
                        <a:rPr lang="en-GB" sz="800" b="1" baseline="0" dirty="0" smtClean="0"/>
                        <a:t> Steps: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The first quadrant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Read and plot points in four quadrants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dirty="0" smtClean="0"/>
                        <a:t>Solve problems</a:t>
                      </a:r>
                      <a:r>
                        <a:rPr lang="en-GB" sz="800" baseline="0" dirty="0" smtClean="0"/>
                        <a:t> with coordinates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Translation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GB" sz="800" baseline="0" dirty="0" smtClean="0"/>
                        <a:t>Reflection</a:t>
                      </a:r>
                      <a:endParaRPr lang="en-GB" sz="800" dirty="0" smtClean="0"/>
                    </a:p>
                    <a:p>
                      <a:pPr algn="l"/>
                      <a:endParaRPr lang="en-GB" sz="800" b="1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l"/>
                      <a:endParaRPr lang="en-GB" sz="800" b="1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baseline="0" dirty="0" smtClean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baseline="0" dirty="0" smtClean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677940636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913967"/>
              </p:ext>
            </p:extLst>
          </p:nvPr>
        </p:nvGraphicFramePr>
        <p:xfrm>
          <a:off x="131891" y="196890"/>
          <a:ext cx="9706698" cy="279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348">
                  <a:extLst>
                    <a:ext uri="{9D8B030D-6E8A-4147-A177-3AD203B41FA5}">
                      <a16:colId xmlns:a16="http://schemas.microsoft.com/office/drawing/2014/main" val="208488881"/>
                    </a:ext>
                  </a:extLst>
                </a:gridCol>
                <a:gridCol w="981279">
                  <a:extLst>
                    <a:ext uri="{9D8B030D-6E8A-4147-A177-3AD203B41FA5}">
                      <a16:colId xmlns:a16="http://schemas.microsoft.com/office/drawing/2014/main" val="2077978309"/>
                    </a:ext>
                  </a:extLst>
                </a:gridCol>
                <a:gridCol w="918381">
                  <a:extLst>
                    <a:ext uri="{9D8B030D-6E8A-4147-A177-3AD203B41FA5}">
                      <a16:colId xmlns:a16="http://schemas.microsoft.com/office/drawing/2014/main" val="1331839457"/>
                    </a:ext>
                  </a:extLst>
                </a:gridCol>
                <a:gridCol w="1074686">
                  <a:extLst>
                    <a:ext uri="{9D8B030D-6E8A-4147-A177-3AD203B41FA5}">
                      <a16:colId xmlns:a16="http://schemas.microsoft.com/office/drawing/2014/main" val="3572957000"/>
                    </a:ext>
                  </a:extLst>
                </a:gridCol>
                <a:gridCol w="418652">
                  <a:extLst>
                    <a:ext uri="{9D8B030D-6E8A-4147-A177-3AD203B41FA5}">
                      <a16:colId xmlns:a16="http://schemas.microsoft.com/office/drawing/2014/main" val="1050449397"/>
                    </a:ext>
                  </a:extLst>
                </a:gridCol>
                <a:gridCol w="746669">
                  <a:extLst>
                    <a:ext uri="{9D8B030D-6E8A-4147-A177-3AD203B41FA5}">
                      <a16:colId xmlns:a16="http://schemas.microsoft.com/office/drawing/2014/main" val="4202598563"/>
                    </a:ext>
                  </a:extLst>
                </a:gridCol>
                <a:gridCol w="746669">
                  <a:extLst>
                    <a:ext uri="{9D8B030D-6E8A-4147-A177-3AD203B41FA5}">
                      <a16:colId xmlns:a16="http://schemas.microsoft.com/office/drawing/2014/main" val="3640911925"/>
                    </a:ext>
                  </a:extLst>
                </a:gridCol>
                <a:gridCol w="746669">
                  <a:extLst>
                    <a:ext uri="{9D8B030D-6E8A-4147-A177-3AD203B41FA5}">
                      <a16:colId xmlns:a16="http://schemas.microsoft.com/office/drawing/2014/main" val="1363877625"/>
                    </a:ext>
                  </a:extLst>
                </a:gridCol>
                <a:gridCol w="746669">
                  <a:extLst>
                    <a:ext uri="{9D8B030D-6E8A-4147-A177-3AD203B41FA5}">
                      <a16:colId xmlns:a16="http://schemas.microsoft.com/office/drawing/2014/main" val="1962334959"/>
                    </a:ext>
                  </a:extLst>
                </a:gridCol>
                <a:gridCol w="746669">
                  <a:extLst>
                    <a:ext uri="{9D8B030D-6E8A-4147-A177-3AD203B41FA5}">
                      <a16:colId xmlns:a16="http://schemas.microsoft.com/office/drawing/2014/main" val="3802588761"/>
                    </a:ext>
                  </a:extLst>
                </a:gridCol>
                <a:gridCol w="746669">
                  <a:extLst>
                    <a:ext uri="{9D8B030D-6E8A-4147-A177-3AD203B41FA5}">
                      <a16:colId xmlns:a16="http://schemas.microsoft.com/office/drawing/2014/main" val="1611116053"/>
                    </a:ext>
                  </a:extLst>
                </a:gridCol>
                <a:gridCol w="746669">
                  <a:extLst>
                    <a:ext uri="{9D8B030D-6E8A-4147-A177-3AD203B41FA5}">
                      <a16:colId xmlns:a16="http://schemas.microsoft.com/office/drawing/2014/main" val="498363058"/>
                    </a:ext>
                  </a:extLst>
                </a:gridCol>
                <a:gridCol w="746669">
                  <a:extLst>
                    <a:ext uri="{9D8B030D-6E8A-4147-A177-3AD203B41FA5}">
                      <a16:colId xmlns:a16="http://schemas.microsoft.com/office/drawing/2014/main" val="3562893058"/>
                    </a:ext>
                  </a:extLst>
                </a:gridCol>
              </a:tblGrid>
              <a:tr h="279159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1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2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3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4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5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6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7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8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9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10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11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12</a:t>
                      </a:r>
                      <a:endParaRPr lang="en-GB" sz="1300" dirty="0"/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081835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66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590</TotalTime>
  <Words>1680</Words>
  <Application>Microsoft Office PowerPoint</Application>
  <PresentationFormat>A4 Paper (210x297 mm)</PresentationFormat>
  <Paragraphs>289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Gatley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ccoleman</dc:creator>
  <cp:lastModifiedBy>Jamie Rogers</cp:lastModifiedBy>
  <cp:revision>68</cp:revision>
  <dcterms:created xsi:type="dcterms:W3CDTF">2025-09-15T14:19:39Z</dcterms:created>
  <dcterms:modified xsi:type="dcterms:W3CDTF">2026-03-25T13:38:43Z</dcterms:modified>
</cp:coreProperties>
</file>