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1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58A36E-A4E4-42D5-9809-A2AB0E2089BB}" v="3" dt="2026-10-21T08:11:43.9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2" d="100"/>
          <a:sy n="102" d="100"/>
        </p:scale>
        <p:origin x="918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 Clawley (GP)" userId="b9ca48c1-a39d-43b9-b805-07fba606ee4e" providerId="ADAL" clId="{31854F21-EC37-4E61-AD7D-5520946EC598}"/>
    <pc:docChg chg="custSel modSld">
      <pc:chgData name="S Clawley (GP)" userId="b9ca48c1-a39d-43b9-b805-07fba606ee4e" providerId="ADAL" clId="{31854F21-EC37-4E61-AD7D-5520946EC598}" dt="2026-10-21T08:50:06.885" v="123" actId="478"/>
      <pc:docMkLst>
        <pc:docMk/>
      </pc:docMkLst>
      <pc:sldChg chg="addSp delSp modSp mod">
        <pc:chgData name="S Clawley (GP)" userId="b9ca48c1-a39d-43b9-b805-07fba606ee4e" providerId="ADAL" clId="{31854F21-EC37-4E61-AD7D-5520946EC598}" dt="2026-10-21T08:48:23.642" v="106" actId="255"/>
        <pc:sldMkLst>
          <pc:docMk/>
          <pc:sldMk cId="0" sldId="256"/>
        </pc:sldMkLst>
        <pc:spChg chg="del">
          <ac:chgData name="S Clawley (GP)" userId="b9ca48c1-a39d-43b9-b805-07fba606ee4e" providerId="ADAL" clId="{31854F21-EC37-4E61-AD7D-5520946EC598}" dt="2026-10-21T08:10:38.550" v="10" actId="478"/>
          <ac:spMkLst>
            <pc:docMk/>
            <pc:sldMk cId="0" sldId="256"/>
            <ac:spMk id="2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48:23.642" v="106" actId="255"/>
          <ac:spMkLst>
            <pc:docMk/>
            <pc:sldMk cId="0" sldId="256"/>
            <ac:spMk id="4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11:19.581" v="16" actId="1076"/>
          <ac:spMkLst>
            <pc:docMk/>
            <pc:sldMk cId="0" sldId="256"/>
            <ac:spMk id="5" creationId="{00000000-0000-0000-0000-000000000000}"/>
          </ac:spMkLst>
        </pc:spChg>
        <pc:spChg chg="del mod">
          <ac:chgData name="S Clawley (GP)" userId="b9ca48c1-a39d-43b9-b805-07fba606ee4e" providerId="ADAL" clId="{31854F21-EC37-4E61-AD7D-5520946EC598}" dt="2026-10-21T08:10:34.901" v="8" actId="478"/>
          <ac:spMkLst>
            <pc:docMk/>
            <pc:sldMk cId="0" sldId="256"/>
            <ac:spMk id="6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8:10:39.334" v="11" actId="478"/>
          <ac:spMkLst>
            <pc:docMk/>
            <pc:sldMk cId="0" sldId="256"/>
            <ac:spMk id="7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10:37.648" v="9" actId="20577"/>
          <ac:spMkLst>
            <pc:docMk/>
            <pc:sldMk cId="0" sldId="256"/>
            <ac:spMk id="8" creationId="{00000000-0000-0000-0000-000000000000}"/>
          </ac:spMkLst>
        </pc:spChg>
        <pc:spChg chg="del mod">
          <ac:chgData name="S Clawley (GP)" userId="b9ca48c1-a39d-43b9-b805-07fba606ee4e" providerId="ADAL" clId="{31854F21-EC37-4E61-AD7D-5520946EC598}" dt="2026-10-21T08:10:46.112" v="13" actId="478"/>
          <ac:spMkLst>
            <pc:docMk/>
            <pc:sldMk cId="0" sldId="256"/>
            <ac:spMk id="9" creationId="{00000000-0000-0000-0000-000000000000}"/>
          </ac:spMkLst>
        </pc:spChg>
        <pc:spChg chg="add mod">
          <ac:chgData name="S Clawley (GP)" userId="b9ca48c1-a39d-43b9-b805-07fba606ee4e" providerId="ADAL" clId="{31854F21-EC37-4E61-AD7D-5520946EC598}" dt="2026-10-21T08:11:47.593" v="20" actId="20577"/>
          <ac:spMkLst>
            <pc:docMk/>
            <pc:sldMk cId="0" sldId="256"/>
            <ac:spMk id="13" creationId="{ADDFD4E8-4918-87AD-E752-0D44C3AA7BA7}"/>
          </ac:spMkLst>
        </pc:spChg>
        <pc:picChg chg="add mod">
          <ac:chgData name="S Clawley (GP)" userId="b9ca48c1-a39d-43b9-b805-07fba606ee4e" providerId="ADAL" clId="{31854F21-EC37-4E61-AD7D-5520946EC598}" dt="2026-10-21T08:11:14.347" v="15" actId="1076"/>
          <ac:picMkLst>
            <pc:docMk/>
            <pc:sldMk cId="0" sldId="256"/>
            <ac:picMk id="12" creationId="{A6E068B5-4E18-0793-3B25-413A04003E73}"/>
          </ac:picMkLst>
        </pc:picChg>
      </pc:sldChg>
      <pc:sldChg chg="delSp modSp mod">
        <pc:chgData name="S Clawley (GP)" userId="b9ca48c1-a39d-43b9-b805-07fba606ee4e" providerId="ADAL" clId="{31854F21-EC37-4E61-AD7D-5520946EC598}" dt="2026-10-21T08:48:30.037" v="107" actId="255"/>
        <pc:sldMkLst>
          <pc:docMk/>
          <pc:sldMk cId="0" sldId="257"/>
        </pc:sldMkLst>
        <pc:spChg chg="mod">
          <ac:chgData name="S Clawley (GP)" userId="b9ca48c1-a39d-43b9-b805-07fba606ee4e" providerId="ADAL" clId="{31854F21-EC37-4E61-AD7D-5520946EC598}" dt="2026-10-21T08:48:30.037" v="107" actId="255"/>
          <ac:spMkLst>
            <pc:docMk/>
            <pc:sldMk cId="0" sldId="257"/>
            <ac:spMk id="3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8:12:08.957" v="21" actId="478"/>
          <ac:spMkLst>
            <pc:docMk/>
            <pc:sldMk cId="0" sldId="257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13:00.464" v="29" actId="255"/>
          <ac:spMkLst>
            <pc:docMk/>
            <pc:sldMk cId="0" sldId="257"/>
            <ac:spMk id="7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12:31.294" v="23" actId="255"/>
          <ac:spMkLst>
            <pc:docMk/>
            <pc:sldMk cId="0" sldId="257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12:55.417" v="28" actId="255"/>
          <ac:spMkLst>
            <pc:docMk/>
            <pc:sldMk cId="0" sldId="257"/>
            <ac:spMk id="10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12:40.215" v="25" actId="255"/>
          <ac:spMkLst>
            <pc:docMk/>
            <pc:sldMk cId="0" sldId="257"/>
            <ac:spMk id="11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12:49.993" v="27" actId="255"/>
          <ac:spMkLst>
            <pc:docMk/>
            <pc:sldMk cId="0" sldId="257"/>
            <ac:spMk id="13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12:44.649" v="26" actId="255"/>
          <ac:spMkLst>
            <pc:docMk/>
            <pc:sldMk cId="0" sldId="257"/>
            <ac:spMk id="14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8:12:23.042" v="22" actId="255"/>
          <ac:graphicFrameMkLst>
            <pc:docMk/>
            <pc:sldMk cId="0" sldId="257"/>
            <ac:graphicFrameMk id="15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8:13:39.851" v="35" actId="1076"/>
        <pc:sldMkLst>
          <pc:docMk/>
          <pc:sldMk cId="0" sldId="258"/>
        </pc:sldMkLst>
        <pc:spChg chg="mod">
          <ac:chgData name="S Clawley (GP)" userId="b9ca48c1-a39d-43b9-b805-07fba606ee4e" providerId="ADAL" clId="{31854F21-EC37-4E61-AD7D-5520946EC598}" dt="2026-10-21T08:13:15.939" v="30" actId="255"/>
          <ac:spMkLst>
            <pc:docMk/>
            <pc:sldMk cId="0" sldId="258"/>
            <ac:spMk id="4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8:13:18.626" v="31" actId="478"/>
          <ac:spMkLst>
            <pc:docMk/>
            <pc:sldMk cId="0" sldId="258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13:27.770" v="32" actId="1076"/>
          <ac:spMkLst>
            <pc:docMk/>
            <pc:sldMk cId="0" sldId="258"/>
            <ac:spMk id="7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13:34.113" v="33" actId="1076"/>
          <ac:spMkLst>
            <pc:docMk/>
            <pc:sldMk cId="0" sldId="258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13:15.939" v="30" actId="255"/>
          <ac:spMkLst>
            <pc:docMk/>
            <pc:sldMk cId="0" sldId="258"/>
            <ac:spMk id="9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13:36.746" v="34" actId="1076"/>
          <ac:spMkLst>
            <pc:docMk/>
            <pc:sldMk cId="0" sldId="258"/>
            <ac:spMk id="10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13:39.851" v="35" actId="1076"/>
          <ac:spMkLst>
            <pc:docMk/>
            <pc:sldMk cId="0" sldId="258"/>
            <ac:spMk id="11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13:15.939" v="30" actId="255"/>
          <ac:spMkLst>
            <pc:docMk/>
            <pc:sldMk cId="0" sldId="258"/>
            <ac:spMk id="12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13:15.939" v="30" actId="255"/>
          <ac:spMkLst>
            <pc:docMk/>
            <pc:sldMk cId="0" sldId="258"/>
            <ac:spMk id="14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13:15.939" v="30" actId="255"/>
          <ac:spMkLst>
            <pc:docMk/>
            <pc:sldMk cId="0" sldId="258"/>
            <ac:spMk id="16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13:15.939" v="30" actId="255"/>
          <ac:spMkLst>
            <pc:docMk/>
            <pc:sldMk cId="0" sldId="258"/>
            <ac:spMk id="1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13:15.939" v="30" actId="255"/>
          <ac:spMkLst>
            <pc:docMk/>
            <pc:sldMk cId="0" sldId="258"/>
            <ac:spMk id="19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13:15.939" v="30" actId="255"/>
          <ac:spMkLst>
            <pc:docMk/>
            <pc:sldMk cId="0" sldId="258"/>
            <ac:spMk id="20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13:15.939" v="30" actId="255"/>
          <ac:spMkLst>
            <pc:docMk/>
            <pc:sldMk cId="0" sldId="258"/>
            <ac:spMk id="21" creationId="{00000000-0000-0000-0000-000000000000}"/>
          </ac:spMkLst>
        </pc:spChg>
      </pc:sldChg>
      <pc:sldChg chg="delSp modSp mod">
        <pc:chgData name="S Clawley (GP)" userId="b9ca48c1-a39d-43b9-b805-07fba606ee4e" providerId="ADAL" clId="{31854F21-EC37-4E61-AD7D-5520946EC598}" dt="2026-10-21T08:48:38.586" v="108" actId="255"/>
        <pc:sldMkLst>
          <pc:docMk/>
          <pc:sldMk cId="0" sldId="259"/>
        </pc:sldMkLst>
        <pc:spChg chg="mod">
          <ac:chgData name="S Clawley (GP)" userId="b9ca48c1-a39d-43b9-b805-07fba606ee4e" providerId="ADAL" clId="{31854F21-EC37-4E61-AD7D-5520946EC598}" dt="2026-10-21T08:48:38.586" v="108" actId="255"/>
          <ac:spMkLst>
            <pc:docMk/>
            <pc:sldMk cId="0" sldId="259"/>
            <ac:spMk id="3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8:13:52.916" v="36" actId="478"/>
          <ac:spMkLst>
            <pc:docMk/>
            <pc:sldMk cId="0" sldId="259"/>
            <ac:spMk id="5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8:13:59.637" v="37" actId="255"/>
          <ac:graphicFrameMkLst>
            <pc:docMk/>
            <pc:sldMk cId="0" sldId="259"/>
            <ac:graphicFrameMk id="6" creationId="{00000000-0000-0000-0000-000000000000}"/>
          </ac:graphicFrameMkLst>
        </pc:graphicFrameChg>
      </pc:sldChg>
      <pc:sldChg chg="modSp mod">
        <pc:chgData name="S Clawley (GP)" userId="b9ca48c1-a39d-43b9-b805-07fba606ee4e" providerId="ADAL" clId="{31854F21-EC37-4E61-AD7D-5520946EC598}" dt="2026-10-21T08:48:47.518" v="109" actId="255"/>
        <pc:sldMkLst>
          <pc:docMk/>
          <pc:sldMk cId="0" sldId="260"/>
        </pc:sldMkLst>
        <pc:spChg chg="mod">
          <ac:chgData name="S Clawley (GP)" userId="b9ca48c1-a39d-43b9-b805-07fba606ee4e" providerId="ADAL" clId="{31854F21-EC37-4E61-AD7D-5520946EC598}" dt="2026-10-21T08:48:47.518" v="109" actId="255"/>
          <ac:spMkLst>
            <pc:docMk/>
            <pc:sldMk cId="0" sldId="260"/>
            <ac:spMk id="3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8:14:23.474" v="38" actId="255"/>
          <ac:graphicFrameMkLst>
            <pc:docMk/>
            <pc:sldMk cId="0" sldId="260"/>
            <ac:graphicFrameMk id="6" creationId="{00000000-0000-0000-0000-000000000000}"/>
          </ac:graphicFrameMkLst>
        </pc:graphicFrameChg>
      </pc:sldChg>
      <pc:sldChg chg="modSp mod">
        <pc:chgData name="S Clawley (GP)" userId="b9ca48c1-a39d-43b9-b805-07fba606ee4e" providerId="ADAL" clId="{31854F21-EC37-4E61-AD7D-5520946EC598}" dt="2026-10-21T08:15:03.430" v="45" actId="255"/>
        <pc:sldMkLst>
          <pc:docMk/>
          <pc:sldMk cId="0" sldId="261"/>
        </pc:sldMkLst>
        <pc:spChg chg="mod">
          <ac:chgData name="S Clawley (GP)" userId="b9ca48c1-a39d-43b9-b805-07fba606ee4e" providerId="ADAL" clId="{31854F21-EC37-4E61-AD7D-5520946EC598}" dt="2026-10-21T08:15:03.430" v="45" actId="255"/>
          <ac:spMkLst>
            <pc:docMk/>
            <pc:sldMk cId="0" sldId="261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14:53.367" v="43" actId="27636"/>
          <ac:spMkLst>
            <pc:docMk/>
            <pc:sldMk cId="0" sldId="261"/>
            <ac:spMk id="9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8:14:31.586" v="39" actId="255"/>
          <ac:graphicFrameMkLst>
            <pc:docMk/>
            <pc:sldMk cId="0" sldId="261"/>
            <ac:graphicFrameMk id="7" creationId="{00000000-0000-0000-0000-000000000000}"/>
          </ac:graphicFrameMkLst>
        </pc:graphicFrameChg>
      </pc:sldChg>
      <pc:sldChg chg="modSp mod">
        <pc:chgData name="S Clawley (GP)" userId="b9ca48c1-a39d-43b9-b805-07fba606ee4e" providerId="ADAL" clId="{31854F21-EC37-4E61-AD7D-5520946EC598}" dt="2026-10-21T08:48:56.764" v="110" actId="255"/>
        <pc:sldMkLst>
          <pc:docMk/>
          <pc:sldMk cId="0" sldId="262"/>
        </pc:sldMkLst>
        <pc:spChg chg="mod">
          <ac:chgData name="S Clawley (GP)" userId="b9ca48c1-a39d-43b9-b805-07fba606ee4e" providerId="ADAL" clId="{31854F21-EC37-4E61-AD7D-5520946EC598}" dt="2026-10-21T08:15:17.462" v="48" actId="1076"/>
          <ac:spMkLst>
            <pc:docMk/>
            <pc:sldMk cId="0" sldId="262"/>
            <ac:spMk id="2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48:56.764" v="110" actId="255"/>
          <ac:spMkLst>
            <pc:docMk/>
            <pc:sldMk cId="0" sldId="262"/>
            <ac:spMk id="3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15:17.462" v="48" actId="1076"/>
          <ac:spMkLst>
            <pc:docMk/>
            <pc:sldMk cId="0" sldId="262"/>
            <ac:spMk id="4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15:17.462" v="48" actId="1076"/>
          <ac:spMkLst>
            <pc:docMk/>
            <pc:sldMk cId="0" sldId="262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15:41.815" v="51" actId="255"/>
          <ac:spMkLst>
            <pc:docMk/>
            <pc:sldMk cId="0" sldId="262"/>
            <ac:spMk id="6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15:26.510" v="49" actId="255"/>
          <ac:spMkLst>
            <pc:docMk/>
            <pc:sldMk cId="0" sldId="262"/>
            <ac:spMk id="7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15:35.753" v="50" actId="255"/>
          <ac:spMkLst>
            <pc:docMk/>
            <pc:sldMk cId="0" sldId="262"/>
            <ac:spMk id="9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15:17.462" v="48" actId="1076"/>
          <ac:spMkLst>
            <pc:docMk/>
            <pc:sldMk cId="0" sldId="262"/>
            <ac:spMk id="10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15:17.462" v="48" actId="1076"/>
          <ac:spMkLst>
            <pc:docMk/>
            <pc:sldMk cId="0" sldId="262"/>
            <ac:spMk id="11" creationId="{00000000-0000-0000-0000-000000000000}"/>
          </ac:spMkLst>
        </pc:spChg>
        <pc:graphicFrameChg chg="mod modGraphic">
          <ac:chgData name="S Clawley (GP)" userId="b9ca48c1-a39d-43b9-b805-07fba606ee4e" providerId="ADAL" clId="{31854F21-EC37-4E61-AD7D-5520946EC598}" dt="2026-10-21T08:15:17.462" v="48" actId="1076"/>
          <ac:graphicFrameMkLst>
            <pc:docMk/>
            <pc:sldMk cId="0" sldId="262"/>
            <ac:graphicFrameMk id="8" creationId="{00000000-0000-0000-0000-000000000000}"/>
          </ac:graphicFrameMkLst>
        </pc:graphicFrameChg>
      </pc:sldChg>
      <pc:sldChg chg="modSp mod">
        <pc:chgData name="S Clawley (GP)" userId="b9ca48c1-a39d-43b9-b805-07fba606ee4e" providerId="ADAL" clId="{31854F21-EC37-4E61-AD7D-5520946EC598}" dt="2026-10-21T08:49:03.112" v="111" actId="255"/>
        <pc:sldMkLst>
          <pc:docMk/>
          <pc:sldMk cId="0" sldId="263"/>
        </pc:sldMkLst>
        <pc:spChg chg="mod">
          <ac:chgData name="S Clawley (GP)" userId="b9ca48c1-a39d-43b9-b805-07fba606ee4e" providerId="ADAL" clId="{31854F21-EC37-4E61-AD7D-5520946EC598}" dt="2026-10-21T08:49:03.112" v="111" actId="255"/>
          <ac:spMkLst>
            <pc:docMk/>
            <pc:sldMk cId="0" sldId="263"/>
            <ac:spMk id="3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16:20.821" v="54" actId="255"/>
          <ac:spMkLst>
            <pc:docMk/>
            <pc:sldMk cId="0" sldId="263"/>
            <ac:spMk id="6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16:14.497" v="53" actId="255"/>
          <ac:spMkLst>
            <pc:docMk/>
            <pc:sldMk cId="0" sldId="263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16:25.574" v="55" actId="255"/>
          <ac:spMkLst>
            <pc:docMk/>
            <pc:sldMk cId="0" sldId="263"/>
            <ac:spMk id="11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16:33.450" v="57" actId="27636"/>
          <ac:spMkLst>
            <pc:docMk/>
            <pc:sldMk cId="0" sldId="263"/>
            <ac:spMk id="12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8:16:05.401" v="52" actId="255"/>
          <ac:graphicFrameMkLst>
            <pc:docMk/>
            <pc:sldMk cId="0" sldId="263"/>
            <ac:graphicFrameMk id="9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8:49:09.896" v="112" actId="255"/>
        <pc:sldMkLst>
          <pc:docMk/>
          <pc:sldMk cId="0" sldId="264"/>
        </pc:sldMkLst>
        <pc:spChg chg="mod">
          <ac:chgData name="S Clawley (GP)" userId="b9ca48c1-a39d-43b9-b805-07fba606ee4e" providerId="ADAL" clId="{31854F21-EC37-4E61-AD7D-5520946EC598}" dt="2026-10-21T08:49:09.896" v="112" actId="255"/>
          <ac:spMkLst>
            <pc:docMk/>
            <pc:sldMk cId="0" sldId="264"/>
            <ac:spMk id="3" creationId="{00000000-0000-0000-0000-000000000000}"/>
          </ac:spMkLst>
        </pc:spChg>
        <pc:spChg chg="del mod">
          <ac:chgData name="S Clawley (GP)" userId="b9ca48c1-a39d-43b9-b805-07fba606ee4e" providerId="ADAL" clId="{31854F21-EC37-4E61-AD7D-5520946EC598}" dt="2026-10-21T08:28:59.345" v="64" actId="478"/>
          <ac:spMkLst>
            <pc:docMk/>
            <pc:sldMk cId="0" sldId="264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28:21.013" v="61" actId="255"/>
          <ac:spMkLst>
            <pc:docMk/>
            <pc:sldMk cId="0" sldId="264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28:14.383" v="60" actId="255"/>
          <ac:spMkLst>
            <pc:docMk/>
            <pc:sldMk cId="0" sldId="264"/>
            <ac:spMk id="9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28:34.825" v="63" actId="255"/>
          <ac:spMkLst>
            <pc:docMk/>
            <pc:sldMk cId="0" sldId="264"/>
            <ac:spMk id="11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28:28.530" v="62" actId="255"/>
          <ac:spMkLst>
            <pc:docMk/>
            <pc:sldMk cId="0" sldId="264"/>
            <ac:spMk id="12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8:27:51.644" v="58" actId="255"/>
          <ac:graphicFrameMkLst>
            <pc:docMk/>
            <pc:sldMk cId="0" sldId="264"/>
            <ac:graphicFrameMk id="10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8:49:16.993" v="113" actId="255"/>
        <pc:sldMkLst>
          <pc:docMk/>
          <pc:sldMk cId="0" sldId="265"/>
        </pc:sldMkLst>
        <pc:spChg chg="mod">
          <ac:chgData name="S Clawley (GP)" userId="b9ca48c1-a39d-43b9-b805-07fba606ee4e" providerId="ADAL" clId="{31854F21-EC37-4E61-AD7D-5520946EC598}" dt="2026-10-21T08:49:16.993" v="113" actId="255"/>
          <ac:spMkLst>
            <pc:docMk/>
            <pc:sldMk cId="0" sldId="265"/>
            <ac:spMk id="3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8:29:12.308" v="66" actId="478"/>
          <ac:spMkLst>
            <pc:docMk/>
            <pc:sldMk cId="0" sldId="265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29:36.424" v="70" actId="255"/>
          <ac:spMkLst>
            <pc:docMk/>
            <pc:sldMk cId="0" sldId="265"/>
            <ac:spMk id="6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29:25.166" v="68" actId="255"/>
          <ac:spMkLst>
            <pc:docMk/>
            <pc:sldMk cId="0" sldId="265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29:20.045" v="67" actId="255"/>
          <ac:spMkLst>
            <pc:docMk/>
            <pc:sldMk cId="0" sldId="265"/>
            <ac:spMk id="9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29:31.222" v="69" actId="255"/>
          <ac:spMkLst>
            <pc:docMk/>
            <pc:sldMk cId="0" sldId="265"/>
            <ac:spMk id="12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8:29:08.743" v="65" actId="255"/>
          <ac:graphicFrameMkLst>
            <pc:docMk/>
            <pc:sldMk cId="0" sldId="265"/>
            <ac:graphicFrameMk id="11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8:49:22.745" v="114" actId="255"/>
        <pc:sldMkLst>
          <pc:docMk/>
          <pc:sldMk cId="0" sldId="266"/>
        </pc:sldMkLst>
        <pc:spChg chg="mod">
          <ac:chgData name="S Clawley (GP)" userId="b9ca48c1-a39d-43b9-b805-07fba606ee4e" providerId="ADAL" clId="{31854F21-EC37-4E61-AD7D-5520946EC598}" dt="2026-10-21T08:49:22.745" v="114" actId="255"/>
          <ac:spMkLst>
            <pc:docMk/>
            <pc:sldMk cId="0" sldId="266"/>
            <ac:spMk id="3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8:29:50.769" v="71" actId="478"/>
          <ac:spMkLst>
            <pc:docMk/>
            <pc:sldMk cId="0" sldId="266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30:15.562" v="76" actId="255"/>
          <ac:spMkLst>
            <pc:docMk/>
            <pc:sldMk cId="0" sldId="266"/>
            <ac:spMk id="6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30:05.978" v="74" actId="255"/>
          <ac:spMkLst>
            <pc:docMk/>
            <pc:sldMk cId="0" sldId="266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30:02.550" v="73" actId="255"/>
          <ac:spMkLst>
            <pc:docMk/>
            <pc:sldMk cId="0" sldId="266"/>
            <ac:spMk id="9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30:20.973" v="77" actId="255"/>
          <ac:spMkLst>
            <pc:docMk/>
            <pc:sldMk cId="0" sldId="266"/>
            <ac:spMk id="11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8:29:56.218" v="72" actId="255"/>
          <ac:graphicFrameMkLst>
            <pc:docMk/>
            <pc:sldMk cId="0" sldId="266"/>
            <ac:graphicFrameMk id="12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8:49:29.811" v="115" actId="255"/>
        <pc:sldMkLst>
          <pc:docMk/>
          <pc:sldMk cId="0" sldId="267"/>
        </pc:sldMkLst>
        <pc:spChg chg="mod">
          <ac:chgData name="S Clawley (GP)" userId="b9ca48c1-a39d-43b9-b805-07fba606ee4e" providerId="ADAL" clId="{31854F21-EC37-4E61-AD7D-5520946EC598}" dt="2026-10-21T08:49:29.811" v="115" actId="255"/>
          <ac:spMkLst>
            <pc:docMk/>
            <pc:sldMk cId="0" sldId="267"/>
            <ac:spMk id="3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8:30:32.872" v="78" actId="478"/>
          <ac:spMkLst>
            <pc:docMk/>
            <pc:sldMk cId="0" sldId="267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30:57.773" v="82" actId="255"/>
          <ac:spMkLst>
            <pc:docMk/>
            <pc:sldMk cId="0" sldId="267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30:45.470" v="80" actId="255"/>
          <ac:spMkLst>
            <pc:docMk/>
            <pc:sldMk cId="0" sldId="267"/>
            <ac:spMk id="9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31:03.327" v="83" actId="255"/>
          <ac:spMkLst>
            <pc:docMk/>
            <pc:sldMk cId="0" sldId="267"/>
            <ac:spMk id="11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30:52.055" v="81" actId="255"/>
          <ac:spMkLst>
            <pc:docMk/>
            <pc:sldMk cId="0" sldId="267"/>
            <ac:spMk id="12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8:30:37.702" v="79" actId="255"/>
          <ac:graphicFrameMkLst>
            <pc:docMk/>
            <pc:sldMk cId="0" sldId="267"/>
            <ac:graphicFrameMk id="13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8:49:38.575" v="116" actId="255"/>
        <pc:sldMkLst>
          <pc:docMk/>
          <pc:sldMk cId="0" sldId="268"/>
        </pc:sldMkLst>
        <pc:spChg chg="mod">
          <ac:chgData name="S Clawley (GP)" userId="b9ca48c1-a39d-43b9-b805-07fba606ee4e" providerId="ADAL" clId="{31854F21-EC37-4E61-AD7D-5520946EC598}" dt="2026-10-21T08:49:38.575" v="116" actId="255"/>
          <ac:spMkLst>
            <pc:docMk/>
            <pc:sldMk cId="0" sldId="268"/>
            <ac:spMk id="3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8:33:48.724" v="85" actId="478"/>
          <ac:spMkLst>
            <pc:docMk/>
            <pc:sldMk cId="0" sldId="268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34:02.703" v="88" actId="255"/>
          <ac:spMkLst>
            <pc:docMk/>
            <pc:sldMk cId="0" sldId="268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33:55.139" v="86" actId="255"/>
          <ac:spMkLst>
            <pc:docMk/>
            <pc:sldMk cId="0" sldId="268"/>
            <ac:spMk id="9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34:16.060" v="90" actId="255"/>
          <ac:spMkLst>
            <pc:docMk/>
            <pc:sldMk cId="0" sldId="268"/>
            <ac:spMk id="11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34:08.940" v="89" actId="255"/>
          <ac:spMkLst>
            <pc:docMk/>
            <pc:sldMk cId="0" sldId="268"/>
            <ac:spMk id="12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8:33:44.347" v="84" actId="255"/>
          <ac:graphicFrameMkLst>
            <pc:docMk/>
            <pc:sldMk cId="0" sldId="268"/>
            <ac:graphicFrameMk id="14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8:49:45.950" v="117" actId="255"/>
        <pc:sldMkLst>
          <pc:docMk/>
          <pc:sldMk cId="0" sldId="269"/>
        </pc:sldMkLst>
        <pc:spChg chg="mod">
          <ac:chgData name="S Clawley (GP)" userId="b9ca48c1-a39d-43b9-b805-07fba606ee4e" providerId="ADAL" clId="{31854F21-EC37-4E61-AD7D-5520946EC598}" dt="2026-10-21T08:49:45.950" v="117" actId="255"/>
          <ac:spMkLst>
            <pc:docMk/>
            <pc:sldMk cId="0" sldId="269"/>
            <ac:spMk id="3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8:34:32.203" v="92" actId="478"/>
          <ac:spMkLst>
            <pc:docMk/>
            <pc:sldMk cId="0" sldId="269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34:44.534" v="94" actId="255"/>
          <ac:spMkLst>
            <pc:docMk/>
            <pc:sldMk cId="0" sldId="269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34:39.745" v="93" actId="255"/>
          <ac:spMkLst>
            <pc:docMk/>
            <pc:sldMk cId="0" sldId="269"/>
            <ac:spMk id="9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34:49.868" v="95" actId="255"/>
          <ac:spMkLst>
            <pc:docMk/>
            <pc:sldMk cId="0" sldId="269"/>
            <ac:spMk id="11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34:56.188" v="96" actId="255"/>
          <ac:spMkLst>
            <pc:docMk/>
            <pc:sldMk cId="0" sldId="269"/>
            <ac:spMk id="12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8:34:25.639" v="91" actId="255"/>
          <ac:graphicFrameMkLst>
            <pc:docMk/>
            <pc:sldMk cId="0" sldId="269"/>
            <ac:graphicFrameMk id="15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8:49:53.149" v="118" actId="255"/>
        <pc:sldMkLst>
          <pc:docMk/>
          <pc:sldMk cId="0" sldId="270"/>
        </pc:sldMkLst>
        <pc:spChg chg="mod">
          <ac:chgData name="S Clawley (GP)" userId="b9ca48c1-a39d-43b9-b805-07fba606ee4e" providerId="ADAL" clId="{31854F21-EC37-4E61-AD7D-5520946EC598}" dt="2026-10-21T08:49:53.149" v="118" actId="255"/>
          <ac:spMkLst>
            <pc:docMk/>
            <pc:sldMk cId="0" sldId="270"/>
            <ac:spMk id="3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8:35:13.455" v="98" actId="478"/>
          <ac:spMkLst>
            <pc:docMk/>
            <pc:sldMk cId="0" sldId="270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35:25.330" v="100" actId="255"/>
          <ac:spMkLst>
            <pc:docMk/>
            <pc:sldMk cId="0" sldId="270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35:20.067" v="99" actId="255"/>
          <ac:spMkLst>
            <pc:docMk/>
            <pc:sldMk cId="0" sldId="270"/>
            <ac:spMk id="9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8:35:09.779" v="97" actId="255"/>
          <ac:graphicFrameMkLst>
            <pc:docMk/>
            <pc:sldMk cId="0" sldId="270"/>
            <ac:graphicFrameMk id="16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8:50:06.885" v="123" actId="478"/>
        <pc:sldMkLst>
          <pc:docMk/>
          <pc:sldMk cId="0" sldId="271"/>
        </pc:sldMkLst>
        <pc:spChg chg="mod">
          <ac:chgData name="S Clawley (GP)" userId="b9ca48c1-a39d-43b9-b805-07fba606ee4e" providerId="ADAL" clId="{31854F21-EC37-4E61-AD7D-5520946EC598}" dt="2026-10-21T08:49:59.729" v="119" actId="255"/>
          <ac:spMkLst>
            <pc:docMk/>
            <pc:sldMk cId="0" sldId="271"/>
            <ac:spMk id="3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8:35:40.570" v="102" actId="478"/>
          <ac:spMkLst>
            <pc:docMk/>
            <pc:sldMk cId="0" sldId="271"/>
            <ac:spMk id="5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8:50:03.510" v="120" actId="478"/>
          <ac:spMkLst>
            <pc:docMk/>
            <pc:sldMk cId="0" sldId="271"/>
            <ac:spMk id="7" creationId="{00000000-0000-0000-0000-000000000000}"/>
          </ac:spMkLst>
        </pc:spChg>
        <pc:spChg chg="del mod">
          <ac:chgData name="S Clawley (GP)" userId="b9ca48c1-a39d-43b9-b805-07fba606ee4e" providerId="ADAL" clId="{31854F21-EC37-4E61-AD7D-5520946EC598}" dt="2026-10-21T08:50:05.421" v="122" actId="478"/>
          <ac:spMkLst>
            <pc:docMk/>
            <pc:sldMk cId="0" sldId="271"/>
            <ac:spMk id="8" creationId="{00000000-0000-0000-0000-000000000000}"/>
          </ac:spMkLst>
        </pc:spChg>
        <pc:spChg chg="del mod">
          <ac:chgData name="S Clawley (GP)" userId="b9ca48c1-a39d-43b9-b805-07fba606ee4e" providerId="ADAL" clId="{31854F21-EC37-4E61-AD7D-5520946EC598}" dt="2026-10-21T08:50:06.885" v="123" actId="478"/>
          <ac:spMkLst>
            <pc:docMk/>
            <pc:sldMk cId="0" sldId="271"/>
            <ac:spMk id="9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8:35:36.604" v="101" actId="255"/>
          <ac:graphicFrameMkLst>
            <pc:docMk/>
            <pc:sldMk cId="0" sldId="271"/>
            <ac:graphicFrameMk id="17" creationId="{00000000-0000-0000-0000-00000000000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10/21/2026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Art road map.pptx.
[Sources]
- Department for Education, National curriculum in England: art and design programmes of study: https://www.gov.uk/government/publications/national-curriculum-in-england-art-and-design-programmes-of-study/national-curriculum-in-england-art-and-design-programmes-of-study
- Department for Education, Art and design programmes of study: key stages 1 and 2 PDF: https://assets.publishing.service.gov.uk/media/5a7ba810ed915d4147621ca0/PRIMARY_national_curriculum_-_Art_and_design.pdf
- Ofsted, School inspection toolkit and operating guide information, last updated 12 June 2026: https://www.gov.uk/government/publications/school-inspection-toolkit-operating-guide-and-information
- Ofsted education blog, September 2026 updates to education inspections, 12 June 2026: https://educationinspection.blog.gov.uk/2026/06/12/what-you-need-to-know-about-the-september-2026-updates-to-education-inspections/
- Reviewed source document: Art road map.pptx
[Design note]
Title slide identifies this as an editable, reduced art road map.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Art road map.pptx.
[Sources]
- Department for Education, National curriculum in England: art and design programmes of study: https://www.gov.uk/government/publications/national-curriculum-in-england-art-and-design-programmes-of-study/national-curriculum-in-england-art-and-design-programmes-of-study
- Department for Education, Art and design programmes of study: key stages 1 and 2 PDF: https://assets.publishing.service.gov.uk/media/5a7ba810ed915d4147621ca0/PRIMARY_national_curriculum_-_Art_and_design.pdf
- Ofsted, School inspection toolkit and operating guide information, last updated 12 June 2026: https://www.gov.uk/government/publications/school-inspection-toolkit-operating-guide-and-information
- Ofsted education blog, September 2026 updates to education inspections, 12 June 2026: https://educationinspection.blog.gov.uk/2026/06/12/what-you-need-to-know-about-the-september-2026-updates-to-education-inspections/
- Reviewed source document: Art road map.pptx
[Design note]
Alignment slide turns statutory and Ofsted expectations into concise art non-negotiables.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Art road map.pptx.
[Sources]
- Department for Education, National curriculum in England: art and design programmes of study: https://www.gov.uk/government/publications/national-curriculum-in-england-art-and-design-programmes-of-study/national-curriculum-in-england-art-and-design-programmes-of-study
- Department for Education, Art and design programmes of study: key stages 1 and 2 PDF: https://assets.publishing.service.gov.uk/media/5a7ba810ed915d4147621ca0/PRIMARY_national_curriculum_-_Art_and_design.pdf
- Ofsted, School inspection toolkit and operating guide information, last updated 12 June 2026: https://www.gov.uk/government/publications/school-inspection-toolkit-operating-guide-and-information
- Ofsted education blog, September 2026 updates to education inspections, 12 June 2026: https://educationinspection.blog.gov.uk/2026/06/12/what-you-need-to-know-about-the-september-2026-updates-to-education-inspections/
- Reviewed source document: Art road map.pptx
[Design note]
Intent has been reduced to end-points and four art threshold concepts.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Art road map.pptx.
[Sources]
- Department for Education, National curriculum in England: art and design programmes of study: https://www.gov.uk/government/publications/national-curriculum-in-england-art-and-design-programmes-of-study/national-curriculum-in-england-art-and-design-programmes-of-study
- Department for Education, Art and design programmes of study: key stages 1 and 2 PDF: https://assets.publishing.service.gov.uk/media/5a7ba810ed915d4147621ca0/PRIMARY_national_curriculum_-_Art_and_design.pdf
- Ofsted, School inspection toolkit and operating guide information, last updated 12 June 2026: https://www.gov.uk/government/publications/school-inspection-toolkit-operating-guide-and-information
- Ofsted education blog, September 2026 updates to education inspections, 12 June 2026: https://educationinspection.blog.gov.uk/2026/06/12/what-you-need-to-know-about-the-september-2026-updates-to-education-inspections/
- Reviewed source document: Art road map.pptx
[Design note]
Learning journey consolidates the original roadmap into a coherent EYFS to Year 6 sequence.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Art road map.pptx.
[Sources]
- Department for Education, National curriculum in England: art and design programmes of study: https://www.gov.uk/government/publications/national-curriculum-in-england-art-and-design-programmes-of-study/national-curriculum-in-england-art-and-design-programmes-of-study
- Department for Education, Art and design programmes of study: key stages 1 and 2 PDF: https://assets.publishing.service.gov.uk/media/5a7ba810ed915d4147621ca0/PRIMARY_national_curriculum_-_Art_and_design.pdf
- Ofsted, School inspection toolkit and operating guide information, last updated 12 June 2026: https://www.gov.uk/government/publications/school-inspection-toolkit-operating-guide-and-information
- Ofsted education blog, September 2026 updates to education inspections, 12 June 2026: https://educationinspection.blog.gov.uk/2026/06/12/what-you-need-to-know-about-the-september-2026-updates-to-education-inspections/
- Reviewed source document: Art road map.pptx
[Design note]
Condenses detailed knowledge tables into broad strands that preserve statutory coverage.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Art road map.pptx.
[Sources]
- Department for Education, National curriculum in England: art and design programmes of study: https://www.gov.uk/government/publications/national-curriculum-in-england-art-and-design-programmes-of-study/national-curriculum-in-england-art-and-design-programmes-of-study
- Department for Education, Art and design programmes of study: key stages 1 and 2 PDF: https://assets.publishing.service.gov.uk/media/5a7ba810ed915d4147621ca0/PRIMARY_national_curriculum_-_Art_and_design.pdf
- Ofsted, School inspection toolkit and operating guide information, last updated 12 June 2026: https://www.gov.uk/government/publications/school-inspection-toolkit-operating-guide-and-information
- Ofsted education blog, September 2026 updates to education inspections, 12 June 2026: https://educationinspection.blog.gov.uk/2026/06/12/what-you-need-to-know-about-the-september-2026-updates-to-education-inspections/
- Reviewed source document: Art road map.pptx
[Design note]
Replaces repeated disciplinary tables with a clear progression model.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Art road map.pptx.
[Sources]
- Department for Education, National curriculum in England: art and design programmes of study: https://www.gov.uk/government/publications/national-curriculum-in-england-art-and-design-programmes-of-study/national-curriculum-in-england-art-and-design-programmes-of-study
- Department for Education, Art and design programmes of study: key stages 1 and 2 PDF: https://assets.publishing.service.gov.uk/media/5a7ba810ed915d4147621ca0/PRIMARY_national_curriculum_-_Art_and_design.pdf
- Ofsted, School inspection toolkit and operating guide information, last updated 12 June 2026: https://www.gov.uk/government/publications/school-inspection-toolkit-operating-guide-and-information
- Ofsted education blog, September 2026 updates to education inspections, 12 June 2026: https://educationinspection.blog.gov.uk/2026/06/12/what-you-need-to-know-about-the-september-2026-updates-to-education-inspections/
- Reviewed source document: Art road map.pptx
[Design note]
Refines the original Godley art approach into an explicit teaching cycle.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Art road map.pptx.
[Sources]
- Department for Education, National curriculum in England: art and design programmes of study: https://www.gov.uk/government/publications/national-curriculum-in-england-art-and-design-programmes-of-study/national-curriculum-in-england-art-and-design-programmes-of-study
- Department for Education, Art and design programmes of study: key stages 1 and 2 PDF: https://assets.publishing.service.gov.uk/media/5a7ba810ed915d4147621ca0/PRIMARY_national_curriculum_-_Art_and_design.pdf
- Ofsted, School inspection toolkit and operating guide information, last updated 12 June 2026: https://www.gov.uk/government/publications/school-inspection-toolkit-operating-guide-and-information
- Ofsted education blog, September 2026 updates to education inspections, 12 June 2026: https://educationinspection.blog.gov.uk/2026/06/12/what-you-need-to-know-about-the-september-2026-updates-to-education-inspections/
- Reviewed source document: Art road map.pptx
[Design note]
EYFS content is a concise foundation for statutory KS1 art and design.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Art road map.pptx.
[Sources]
- Department for Education, National curriculum in England: art and design programmes of study: https://www.gov.uk/government/publications/national-curriculum-in-england-art-and-design-programmes-of-study/national-curriculum-in-england-art-and-design-programmes-of-study
- Department for Education, Art and design programmes of study: key stages 1 and 2 PDF: https://assets.publishing.service.gov.uk/media/5a7ba810ed915d4147621ca0/PRIMARY_national_curriculum_-_Art_and_design.pdf
- Ofsted, School inspection toolkit and operating guide information, last updated 12 June 2026: https://www.gov.uk/government/publications/school-inspection-toolkit-operating-guide-and-information
- Ofsted education blog, September 2026 updates to education inspections, 12 June 2026: https://educationinspection.blog.gov.uk/2026/06/12/what-you-need-to-know-about-the-september-2026-updates-to-education-inspections/
- Reviewed source document: Art road map.pptx
[Design note]
Year 1 content is reduced while retaining statutory art coverage and progression.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Art road map.pptx.
[Sources]
- Department for Education, National curriculum in England: art and design programmes of study: https://www.gov.uk/government/publications/national-curriculum-in-england-art-and-design-programmes-of-study/national-curriculum-in-england-art-and-design-programmes-of-study
- Department for Education, Art and design programmes of study: key stages 1 and 2 PDF: https://assets.publishing.service.gov.uk/media/5a7ba810ed915d4147621ca0/PRIMARY_national_curriculum_-_Art_and_design.pdf
- Ofsted, School inspection toolkit and operating guide information, last updated 12 June 2026: https://www.gov.uk/government/publications/school-inspection-toolkit-operating-guide-and-information
- Ofsted education blog, September 2026 updates to education inspections, 12 June 2026: https://educationinspection.blog.gov.uk/2026/06/12/what-you-need-to-know-about-the-september-2026-updates-to-education-inspections/
- Reviewed source document: Art road map.pptx
[Design note]
Year 2 content is reduced while retaining statutory art coverage and progression.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Art road map.pptx.
[Sources]
- Department for Education, National curriculum in England: art and design programmes of study: https://www.gov.uk/government/publications/national-curriculum-in-england-art-and-design-programmes-of-study/national-curriculum-in-england-art-and-design-programmes-of-study
- Department for Education, Art and design programmes of study: key stages 1 and 2 PDF: https://assets.publishing.service.gov.uk/media/5a7ba810ed915d4147621ca0/PRIMARY_national_curriculum_-_Art_and_design.pdf
- Ofsted, School inspection toolkit and operating guide information, last updated 12 June 2026: https://www.gov.uk/government/publications/school-inspection-toolkit-operating-guide-and-information
- Ofsted education blog, September 2026 updates to education inspections, 12 June 2026: https://educationinspection.blog.gov.uk/2026/06/12/what-you-need-to-know-about-the-september-2026-updates-to-education-inspections/
- Reviewed source document: Art road map.pptx
[Design note]
Year 3 content is reduced while retaining statutory art coverage and progression.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Art road map.pptx.
[Sources]
- Department for Education, National curriculum in England: art and design programmes of study: https://www.gov.uk/government/publications/national-curriculum-in-england-art-and-design-programmes-of-study/national-curriculum-in-england-art-and-design-programmes-of-study
- Department for Education, Art and design programmes of study: key stages 1 and 2 PDF: https://assets.publishing.service.gov.uk/media/5a7ba810ed915d4147621ca0/PRIMARY_national_curriculum_-_Art_and_design.pdf
- Ofsted, School inspection toolkit and operating guide information, last updated 12 June 2026: https://www.gov.uk/government/publications/school-inspection-toolkit-operating-guide-and-information
- Ofsted education blog, September 2026 updates to education inspections, 12 June 2026: https://educationinspection.blog.gov.uk/2026/06/12/what-you-need-to-know-about-the-september-2026-updates-to-education-inspections/
- Reviewed source document: Art road map.pptx
[Design note]
Year 4 content is reduced while retaining statutory art coverage and progression.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Art road map.pptx.
[Sources]
- Department for Education, National curriculum in England: art and design programmes of study: https://www.gov.uk/government/publications/national-curriculum-in-england-art-and-design-programmes-of-study/national-curriculum-in-england-art-and-design-programmes-of-study
- Department for Education, Art and design programmes of study: key stages 1 and 2 PDF: https://assets.publishing.service.gov.uk/media/5a7ba810ed915d4147621ca0/PRIMARY_national_curriculum_-_Art_and_design.pdf
- Ofsted, School inspection toolkit and operating guide information, last updated 12 June 2026: https://www.gov.uk/government/publications/school-inspection-toolkit-operating-guide-and-information
- Ofsted education blog, September 2026 updates to education inspections, 12 June 2026: https://educationinspection.blog.gov.uk/2026/06/12/what-you-need-to-know-about-the-september-2026-updates-to-education-inspections/
- Reviewed source document: Art road map.pptx
[Design note]
Year 5 content is reduced while retaining statutory art coverage and progression.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Art road map.pptx.
[Sources]
- Department for Education, National curriculum in England: art and design programmes of study: https://www.gov.uk/government/publications/national-curriculum-in-england-art-and-design-programmes-of-study/national-curriculum-in-england-art-and-design-programmes-of-study
- Department for Education, Art and design programmes of study: key stages 1 and 2 PDF: https://assets.publishing.service.gov.uk/media/5a7ba810ed915d4147621ca0/PRIMARY_national_curriculum_-_Art_and_design.pdf
- Ofsted, School inspection toolkit and operating guide information, last updated 12 June 2026: https://www.gov.uk/government/publications/school-inspection-toolkit-operating-guide-and-information
- Ofsted education blog, September 2026 updates to education inspections, 12 June 2026: https://educationinspection.blog.gov.uk/2026/06/12/what-you-need-to-know-about-the-september-2026-updates-to-education-inspections/
- Reviewed source document: Art road map.pptx
[Design note]
Year 6 content is reduced while retaining statutory art coverage and progression.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Art road map.pptx.
[Sources]
- Department for Education, National curriculum in England: art and design programmes of study: https://www.gov.uk/government/publications/national-curriculum-in-england-art-and-design-programmes-of-study/national-curriculum-in-england-art-and-design-programmes-of-study
- Department for Education, Art and design programmes of study: key stages 1 and 2 PDF: https://assets.publishing.service.gov.uk/media/5a7ba810ed915d4147621ca0/PRIMARY_national_curriculum_-_Art_and_design.pdf
- Ofsted, School inspection toolkit and operating guide information, last updated 12 June 2026: https://www.gov.uk/government/publications/school-inspection-toolkit-operating-guide-and-information
- Ofsted education blog, September 2026 updates to education inspections, 12 June 2026: https://educationinspection.blog.gov.uk/2026/06/12/what-you-need-to-know-about-the-september-2026-updates-to-education-inspections/
- Reviewed source document: Art road map.pptx
[Design note]
Creates a single vocabulary spine to replace repeated year-by-year tables.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Art road map.pptx.
[Sources]
- Department for Education, National curriculum in England: art and design programmes of study: https://www.gov.uk/government/publications/national-curriculum-in-england-art-and-design-programmes-of-study/national-curriculum-in-england-art-and-design-programmes-of-study
- Department for Education, Art and design programmes of study: key stages 1 and 2 PDF: https://assets.publishing.service.gov.uk/media/5a7ba810ed915d4147621ca0/PRIMARY_national_curriculum_-_Art_and_design.pdf
- Ofsted, School inspection toolkit and operating guide information, last updated 12 June 2026: https://www.gov.uk/government/publications/school-inspection-toolkit-operating-guide-and-information
- Ofsted education blog, September 2026 updates to education inspections, 12 June 2026: https://educationinspection.blog.gov.uk/2026/06/12/what-you-need-to-know-about-the-september-2026-updates-to-education-inspections/
- Reviewed source document: Art road map.pptx
[Design note]
Final slide turns the reduced roadmap into an Ofsted-ready quality assurance prompt.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0" y="0"/>
            <a:ext cx="12191695" cy="548640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411480" y="155448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08896" y="4326431"/>
            <a:ext cx="7498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202020"/>
                </a:solidFill>
              </a:rPr>
              <a:t>Art Road Map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9098280" y="1325880"/>
            <a:ext cx="2057400" cy="35204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endParaRPr lang="en-US" sz="1630" dirty="0"/>
          </a:p>
        </p:txBody>
      </p:sp>
      <p:sp>
        <p:nvSpPr>
          <p:cNvPr id="10" name="Shape 8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320040" y="6601968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Art Curriculum Road Map</a:t>
            </a:r>
            <a:endParaRPr lang="en-US" sz="75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6E068B5-4E18-0793-3B25-413A04003E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769" y="2240280"/>
            <a:ext cx="1743607" cy="1737511"/>
          </a:xfrm>
          <a:prstGeom prst="rect">
            <a:avLst/>
          </a:prstGeom>
        </p:spPr>
      </p:pic>
      <p:sp>
        <p:nvSpPr>
          <p:cNvPr id="13" name="Text 3">
            <a:extLst>
              <a:ext uri="{FF2B5EF4-FFF2-40B4-BE49-F238E27FC236}">
                <a16:creationId xmlns:a16="http://schemas.microsoft.com/office/drawing/2014/main" id="{ADDFD4E8-4918-87AD-E752-0D44C3AA7BA7}"/>
              </a:ext>
            </a:extLst>
          </p:cNvPr>
          <p:cNvSpPr/>
          <p:nvPr/>
        </p:nvSpPr>
        <p:spPr>
          <a:xfrm>
            <a:off x="708896" y="982980"/>
            <a:ext cx="7498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400" b="1" dirty="0">
                <a:solidFill>
                  <a:srgbClr val="202020"/>
                </a:solidFill>
              </a:rPr>
              <a:t>Godley Community Primary </a:t>
            </a:r>
          </a:p>
          <a:p>
            <a:r>
              <a:rPr lang="en-US" sz="3400" b="1" dirty="0">
                <a:solidFill>
                  <a:srgbClr val="202020"/>
                </a:solidFill>
              </a:rPr>
              <a:t>Academy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8869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Statutory and Inspection Alignment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417320"/>
            <a:ext cx="3703320" cy="169164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539496" y="1527048"/>
            <a:ext cx="344728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National Curriculum art and design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39496" y="1810512"/>
            <a:ext cx="3447288" cy="12344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Pupils produce creative work, become proficient in art, craft and design techniques, evaluate and analyse creative works and know about artists, craft makers and designers.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251960" y="1417320"/>
            <a:ext cx="3703320" cy="169164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4379976" y="1527048"/>
            <a:ext cx="344728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Ofsted 2026 curriculum and teaching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379976" y="1810512"/>
            <a:ext cx="3447288" cy="12344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The curriculum is ambitious, logically sequenced and inclusive. Pupils build knowledge, practise techniques, use subject vocabulary and remember what has been taught.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092440" y="1417320"/>
            <a:ext cx="3657600" cy="1691640"/>
          </a:xfrm>
          <a:prstGeom prst="roundRect">
            <a:avLst/>
          </a:prstGeom>
          <a:solidFill>
            <a:srgbClr val="FFF2CC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/>
          <p:nvPr/>
        </p:nvSpPr>
        <p:spPr>
          <a:xfrm>
            <a:off x="8220456" y="1527048"/>
            <a:ext cx="34015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Godley art entitlement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220456" y="1810512"/>
            <a:ext cx="3401568" cy="12344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Pupils experience drawing, painting and mixed media, sculpture and 3D, artist study, formal elements, sketchbooks, evaluation and high-quality outcomes.</a:t>
            </a:r>
            <a:endParaRPr lang="en-US" sz="1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5539050"/>
              </p:ext>
            </p:extLst>
          </p:nvPr>
        </p:nvGraphicFramePr>
        <p:xfrm>
          <a:off x="685800" y="3703320"/>
          <a:ext cx="10835640" cy="2148840"/>
        </p:xfrm>
        <a:graphic>
          <a:graphicData uri="http://schemas.openxmlformats.org/drawingml/2006/table">
            <a:tbl>
              <a:tblPr/>
              <a:tblGrid>
                <a:gridCol w="2423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12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Non-negotiable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How this roadmap secures it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Creative work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Ideas are generated, explored, recorded, refined and realised across each year group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Techniques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Drawing, painting and sculpture/3D are revisited with increasing control and independence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Critical understanding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Pupils study artists, craft makers, designers and architects and link this to their own work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Evaluation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Pupils use visual language to analyse, improve and explain artistic choices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6" name="Shape 13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14"/>
          <p:cNvSpPr/>
          <p:nvPr/>
        </p:nvSpPr>
        <p:spPr>
          <a:xfrm>
            <a:off x="320040" y="6601968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Art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8869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02020"/>
                </a:solidFill>
              </a:rPr>
              <a:t>Subject Intent - Art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02920" y="1325880"/>
            <a:ext cx="5349240" cy="416052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7" name="Text 5"/>
          <p:cNvSpPr/>
          <p:nvPr/>
        </p:nvSpPr>
        <p:spPr>
          <a:xfrm>
            <a:off x="822960" y="1490472"/>
            <a:ext cx="50932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By Year 6, pupils will be able to: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58952" y="1730478"/>
            <a:ext cx="5093208" cy="3703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use visual language confidently: line, shape, colour, tone, texture, pattern, form and space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generate and refine ideas using sketchbooks and visual research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draw, paint, sculpt and design with increasing control and independence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understand how artists, craft makers, designers and architects influence creative choices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select materials, processes and techniques purposefully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evaluate and improve their own work and that of others using art vocabulary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172200" y="1325880"/>
            <a:ext cx="5440680" cy="416052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10" name="Text 8"/>
          <p:cNvSpPr/>
          <p:nvPr/>
        </p:nvSpPr>
        <p:spPr>
          <a:xfrm>
            <a:off x="6597396" y="1457195"/>
            <a:ext cx="51846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Threshold concepts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79108" y="1807966"/>
            <a:ext cx="5184648" cy="3703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Generate ideas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Explore, record and develop ideas through observation, imagination and experimentation.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Master techniques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Develop control in drawing, painting, mixed media, sculpture and 3D.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Take inspiration from the greats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Understand artists, craft makers, designers and architects.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Evaluate and analyse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Use visual language to explain, refine and improve creative work.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777240" y="5715000"/>
            <a:ext cx="1508760" cy="384048"/>
          </a:xfrm>
          <a:prstGeom prst="round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13" name="Text 11"/>
          <p:cNvSpPr/>
          <p:nvPr/>
        </p:nvSpPr>
        <p:spPr>
          <a:xfrm>
            <a:off x="850392" y="5815584"/>
            <a:ext cx="13624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Ambitious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2606040" y="5715000"/>
            <a:ext cx="1417320" cy="384048"/>
          </a:xfrm>
          <a:prstGeom prst="roundRect">
            <a:avLst/>
          </a:prstGeom>
          <a:solidFill>
            <a:srgbClr val="70AD47"/>
          </a:solidFill>
          <a:ln w="12700">
            <a:solidFill>
              <a:srgbClr val="70AD47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15" name="Text 13"/>
          <p:cNvSpPr/>
          <p:nvPr/>
        </p:nvSpPr>
        <p:spPr>
          <a:xfrm>
            <a:off x="2679192" y="5815584"/>
            <a:ext cx="12710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Practical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343400" y="5715000"/>
            <a:ext cx="2011680" cy="384048"/>
          </a:xfrm>
          <a:prstGeom prst="round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17" name="Text 15"/>
          <p:cNvSpPr/>
          <p:nvPr/>
        </p:nvSpPr>
        <p:spPr>
          <a:xfrm>
            <a:off x="4416552" y="5815584"/>
            <a:ext cx="186537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Sketchbook-led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6720840" y="5715000"/>
            <a:ext cx="2057400" cy="384048"/>
          </a:xfrm>
          <a:prstGeom prst="roundRect">
            <a:avLst/>
          </a:prstGeom>
          <a:solidFill>
            <a:srgbClr val="70AD47"/>
          </a:solidFill>
          <a:ln w="12700">
            <a:solidFill>
              <a:srgbClr val="70AD47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19" name="Text 17"/>
          <p:cNvSpPr/>
          <p:nvPr/>
        </p:nvSpPr>
        <p:spPr>
          <a:xfrm>
            <a:off x="6793992" y="5815584"/>
            <a:ext cx="191109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Vocabulary-rich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9098280" y="5715000"/>
            <a:ext cx="2240280" cy="384048"/>
          </a:xfrm>
          <a:prstGeom prst="round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21" name="Text 19"/>
          <p:cNvSpPr/>
          <p:nvPr/>
        </p:nvSpPr>
        <p:spPr>
          <a:xfrm>
            <a:off x="9171432" y="5815584"/>
            <a:ext cx="209397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Creative journey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23" name="Text 21"/>
          <p:cNvSpPr/>
          <p:nvPr/>
        </p:nvSpPr>
        <p:spPr>
          <a:xfrm>
            <a:off x="320040" y="6601968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E6E6E"/>
                </a:solidFill>
              </a:rPr>
              <a:t>Godley Primary - Art Curriculum Road Map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8869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Learning Journey: EYFS to Year 6</a:t>
            </a:r>
            <a:endParaRPr lang="en-US" sz="2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575868"/>
              </p:ext>
            </p:extLst>
          </p:nvPr>
        </p:nvGraphicFramePr>
        <p:xfrm>
          <a:off x="320040" y="1188720"/>
          <a:ext cx="11567160" cy="5349240"/>
        </p:xfrm>
        <a:graphic>
          <a:graphicData uri="http://schemas.openxmlformats.org/drawingml/2006/table">
            <a:tbl>
              <a:tblPr/>
              <a:tblGrid>
                <a:gridCol w="1051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74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4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66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Nursery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Red and yellow; mark making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Blue and green; paint and collage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Orange and purple; 3D exploration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Reception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Kandinsky and Mondrian: line, colour and shape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Rousseau: colour, pattern and texture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Open creative exploration and 3D making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1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Drawing: Bridget Riley / line and tone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Painting: Clarice Cliff / colour and shape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Sculpture: Marco Balich / 2D to 3D form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Drawing: Quentin Blake / texture and expression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Mixed media: Romare Bearden / collage and colour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Sculpture: Rachel Whiteread / relief and form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3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Drawing: Georgia O’Keeffe / observation and tone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Watercolour: Emma Burleigh / wash and composition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Sculpture: Anthony Caro / structure and scale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4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Drawing: Henry Moore / hatching and proportion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Painting: Paul Cezanne / still life, tint and shade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Sculpture: Tony Cragg / found objects and form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5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Drawing: John Wonnacott / perspective and depth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Painting: Michelangelo / fresco, composition and colour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3D/installation: Cai Guo-Qiang / space and transformation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6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Drawing: Picasso / expressive mark-making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Mixed media: David Hockney / narrative and response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Architecture: Ian Simpson / form, structure and scale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320040" y="6601968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Art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8869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Substantive Knowledge Progression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20040" y="987552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</a:rPr>
              <a:t>What pupils know about artists, materials, formal elements and art forms.</a:t>
            </a:r>
            <a:endParaRPr lang="en-US" sz="105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4507354"/>
              </p:ext>
            </p:extLst>
          </p:nvPr>
        </p:nvGraphicFramePr>
        <p:xfrm>
          <a:off x="320040" y="1325880"/>
          <a:ext cx="11567160" cy="5029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6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6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46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Strand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EYFS/KS1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Lower KS2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Upper KS2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Formal elements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Line, shape, colour, texture, pattern, form and simple tone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Tone, proportion, composition, scale, positive/negative space and tint/shade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Perspective, depth, symbolism, narrative, Chiaroscuro, abstraction and interpretation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Artists and art forms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Kandinsky, Mondrian, Rousseau; artists as inspiration; comparing similarities/differences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O’Keeffe, Burleigh, Caro, Moore, Cezanne, Cragg; artist intention and techniques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Wonnacott, Michelangelo, Cai Guo-Qiang, Picasso, Hockney, Simpson; movements, contexts and influence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Materials and media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Crayons, chalk, paint, collage, paper, clay and junk modelling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Pencils, charcoal, watercolour, clay, card, found materials and mixed media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Dry and wet media, digital photography, printing/ink, cardboard relief, installation and architecture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Art genres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Drawing, painting, collage and 3D basic making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Drawing, painting/mixed media, sculpture, print/collage and still life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Drawing, mixed media, installation, architecture, expressive and conceptual art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Creative process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Explore materials, talk about work and make choices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sketchbooks, plan, test, refine and evaluate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Research, develop personal response, justify choices and independently refine outcomes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320040" y="6601968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Art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8869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Disciplinary Knowledge Progression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20040" y="987552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</a:rPr>
              <a:t>How pupils improve as artists and creative practitioners.</a:t>
            </a:r>
            <a:endParaRPr lang="en-US" sz="105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5027601"/>
              </p:ext>
            </p:extLst>
          </p:nvPr>
        </p:nvGraphicFramePr>
        <p:xfrm>
          <a:off x="411480" y="1234440"/>
          <a:ext cx="11338560" cy="438912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08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08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089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778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Concept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EYFS/KS1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Lower KS2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Upper KS2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78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Generate ideas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Explore materials and follow/choose ideas with adult support.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Develop ideas from starting points; use sketchbooks and resources to test and refine.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Develop imaginative ideas independently from research, observation, memory and intention.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78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Master techniques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drawing, painting and 3D materials with developing control.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Apply techniques with increasing accuracy, control and understanding of materials.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Select, combine and adapt techniques purposefully to realise intentions.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78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Take inspiration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Name artists and describe features; mimic simple techniques.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artist techniques as influence and explain similarities/differences.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Understand style, context and movement; create original work influenced by artists.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778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Evaluate and analyse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Talk about work and say what is liked or improved.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vocabulary to explain choices, strengths and improvements.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Give reasoned evaluations considering context, intention, process and outcome.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Shape 4"/>
          <p:cNvSpPr/>
          <p:nvPr/>
        </p:nvSpPr>
        <p:spPr>
          <a:xfrm>
            <a:off x="594360" y="5715000"/>
            <a:ext cx="11018520" cy="594360"/>
          </a:xfrm>
          <a:prstGeom prst="roundRect">
            <a:avLst/>
          </a:prstGeom>
          <a:solidFill>
            <a:srgbClr val="DDEBF7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722376" y="5824728"/>
            <a:ext cx="1076248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Strong curriculum thread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722376" y="6108192"/>
            <a:ext cx="10762488" cy="137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 fontScale="70000" lnSpcReduction="20000"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02020"/>
                </a:solidFill>
              </a:rPr>
              <a:t>Every unit includes: artist study -&gt; formal-element focus -&gt; skills burst -&gt; sketchbook exploration -&gt; plan/design -&gt; create/refine -&gt; evaluate/analyse -&gt; final response</a:t>
            </a:r>
            <a:r>
              <a:rPr lang="en-US" sz="835" dirty="0">
                <a:solidFill>
                  <a:srgbClr val="202020"/>
                </a:solidFill>
              </a:rPr>
              <a:t>.</a:t>
            </a:r>
            <a:endParaRPr lang="en-US" sz="835" dirty="0"/>
          </a:p>
        </p:txBody>
      </p:sp>
      <p:sp>
        <p:nvSpPr>
          <p:cNvPr id="10" name="Shape 7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320040" y="6601968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Art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27432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11480" y="658368"/>
            <a:ext cx="8869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Teaching Sequence for Every Art Unit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11480" y="987552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</a:rPr>
              <a:t>A simple model for consistent, strong delivery and assessment.</a:t>
            </a:r>
            <a:endParaRPr lang="en-US" sz="105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0458647"/>
              </p:ext>
            </p:extLst>
          </p:nvPr>
        </p:nvGraphicFramePr>
        <p:xfrm>
          <a:off x="777240" y="1325880"/>
          <a:ext cx="10835640" cy="3931920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92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5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Stage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Purpose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1. Study an artist or designer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Build cultural knowledge, vocabulary and creative curiosity.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2. Explore formal elements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Explicitly teach line, colour, texture, shape, form, pattern, tone, space or composition.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3. Skills burst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Model and practise a specific technique or material handling skill.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4. Develop ideas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sketchbooks to test, annotate, collect, refine and plan.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5. Create, refine and evaluate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Produce a final response, review choices and explain improvement.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822960" y="5532120"/>
            <a:ext cx="10744200" cy="77724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 sz="1200" dirty="0"/>
          </a:p>
        </p:txBody>
      </p:sp>
      <p:sp>
        <p:nvSpPr>
          <p:cNvPr id="6" name="Text 5"/>
          <p:cNvSpPr/>
          <p:nvPr/>
        </p:nvSpPr>
        <p:spPr>
          <a:xfrm>
            <a:off x="950976" y="5641848"/>
            <a:ext cx="104881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Assessment focus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950976" y="5925312"/>
            <a:ext cx="10488168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Teachers check whether pupils can use vocabulary, handle materials with increasing control, connect artist influence to their own work and explain how they improved.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1148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411480" y="6601968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Art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8869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EYFS: Foundations for Art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20040" y="987552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</a:rPr>
              <a:t>Exploration, materials, mark making, colour, 3D construction and creative talk.</a:t>
            </a:r>
            <a:endParaRPr lang="en-US" sz="105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9836514"/>
              </p:ext>
            </p:extLst>
          </p:nvPr>
        </p:nvGraphicFramePr>
        <p:xfrm>
          <a:off x="411480" y="1234440"/>
          <a:ext cx="11384280" cy="2651760"/>
        </p:xfrm>
        <a:graphic>
          <a:graphicData uri="http://schemas.openxmlformats.org/drawingml/2006/table">
            <a:tbl>
              <a:tblPr/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83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Area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3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Nursery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Red/yellow; straight and curved lines; chunky crayons and chalk.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Blue/green; colour sorting, painting, collage and textured materials.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Orange/purple; joining, junk modelling, small worlds and 3D exploration.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3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Reception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Kandinsky/Mondrian; mark-making, patterns and simple drawing tools.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Rousseau; colour, paint texture, natural tools and collage.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Clay, playdough, natural materials, cutting, threading, joining and 3D planning.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94360" y="4251960"/>
            <a:ext cx="11064240" cy="109728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722376" y="4361688"/>
            <a:ext cx="108082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Progression into Year 1</a:t>
            </a:r>
            <a:endParaRPr lang="en-US" sz="1200" dirty="0"/>
          </a:p>
        </p:txBody>
      </p:sp>
      <p:sp>
        <p:nvSpPr>
          <p:cNvPr id="6" name="Text 6"/>
          <p:cNvSpPr/>
          <p:nvPr/>
        </p:nvSpPr>
        <p:spPr>
          <a:xfrm>
            <a:off x="722376" y="4645152"/>
            <a:ext cx="10808208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Children move from free exploration and talk into explicit use of line, colour, 2D/3D form, artist influence and simple evaluation</a:t>
            </a:r>
            <a:r>
              <a:rPr lang="en-US" sz="835" dirty="0">
                <a:solidFill>
                  <a:srgbClr val="202020"/>
                </a:solidFill>
              </a:rPr>
              <a:t>.</a:t>
            </a:r>
            <a:endParaRPr lang="en-US" sz="835" dirty="0"/>
          </a:p>
        </p:txBody>
      </p:sp>
      <p:sp>
        <p:nvSpPr>
          <p:cNvPr id="10" name="Shape 7"/>
          <p:cNvSpPr/>
          <p:nvPr/>
        </p:nvSpPr>
        <p:spPr>
          <a:xfrm>
            <a:off x="594360" y="5532120"/>
            <a:ext cx="11064240" cy="64008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722376" y="5641848"/>
            <a:ext cx="108082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Vocabulary emphasis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722376" y="5925312"/>
            <a:ext cx="10808208" cy="182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line, mark, colour, pattern, shape, texture, paint, clay, join, cut, fold, smooth, rough, 2D, 3D</a:t>
            </a:r>
            <a:r>
              <a:rPr lang="en-US" sz="835" dirty="0">
                <a:solidFill>
                  <a:srgbClr val="202020"/>
                </a:solidFill>
              </a:rPr>
              <a:t>.</a:t>
            </a:r>
            <a:endParaRPr lang="en-US" sz="835" dirty="0"/>
          </a:p>
        </p:txBody>
      </p:sp>
      <p:sp>
        <p:nvSpPr>
          <p:cNvPr id="13" name="Shape 1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1"/>
          <p:cNvSpPr/>
          <p:nvPr/>
        </p:nvSpPr>
        <p:spPr>
          <a:xfrm>
            <a:off x="320040" y="6601968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Art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8869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Year 1: Line, colour and 3D form</a:t>
            </a:r>
            <a:endParaRPr lang="en-US" sz="2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4439339"/>
              </p:ext>
            </p:extLst>
          </p:nvPr>
        </p:nvGraphicFramePr>
        <p:xfrm>
          <a:off x="320040" y="1188720"/>
          <a:ext cx="11567160" cy="3429000"/>
        </p:xfrm>
        <a:graphic>
          <a:graphicData uri="http://schemas.openxmlformats.org/drawingml/2006/table">
            <a:tbl>
              <a:tblPr/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Unit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Focus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Drawing: Bridget Riley / line and tone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Painting: Clarice Cliff / colour wheel and shade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Sculpture: Marco Balich / 2D to 3D form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Technique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drawing tools to make horizontal, vertical, diagonal, wavy, broken and cross-hatched lines.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Mix primary and secondary colours; choose and clean brushes; make colours lighter/darker.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Roll, fold, cut and glue paper/card to make 3D structures.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Formal element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Line and tone.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Colour, shape and pattern.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Form and structure.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Outcome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Continuous line outcome inspired by repeated line.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Colour composition inspired by bold circular forms.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Paper/card 3D tree or structure.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02920" y="4800600"/>
            <a:ext cx="5486400" cy="105156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630936" y="4910328"/>
            <a:ext cx="5230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Disciplinary focus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630936" y="5193792"/>
            <a:ext cx="523036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Follow suggested ideas, name artists with support, mimic techniques and describe features of own and others’ work.</a:t>
            </a:r>
            <a:endParaRPr lang="en-US" sz="1200" dirty="0"/>
          </a:p>
        </p:txBody>
      </p:sp>
      <p:sp>
        <p:nvSpPr>
          <p:cNvPr id="6" name="Shape 7"/>
          <p:cNvSpPr/>
          <p:nvPr/>
        </p:nvSpPr>
        <p:spPr>
          <a:xfrm>
            <a:off x="6217920" y="4800600"/>
            <a:ext cx="5440680" cy="105156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6345936" y="4910328"/>
            <a:ext cx="51846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Core vocabulary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345936" y="5193792"/>
            <a:ext cx="518464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continuous, horizontal, vertical, diagonal, primary, secondary, shade, fold, cylinder, sculpture, 2D, 3D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1"/>
          <p:cNvSpPr/>
          <p:nvPr/>
        </p:nvSpPr>
        <p:spPr>
          <a:xfrm>
            <a:off x="320040" y="6601968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Art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8869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Year 2: Texture, collage and relief</a:t>
            </a:r>
            <a:endParaRPr lang="en-US" sz="22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4187972"/>
              </p:ext>
            </p:extLst>
          </p:nvPr>
        </p:nvGraphicFramePr>
        <p:xfrm>
          <a:off x="320040" y="1188720"/>
          <a:ext cx="11567160" cy="3429000"/>
        </p:xfrm>
        <a:graphic>
          <a:graphicData uri="http://schemas.openxmlformats.org/drawingml/2006/table">
            <a:tbl>
              <a:tblPr/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Unit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Focus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Drawing: Quentin Blake / expressive line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Mixed media: Romare Bearden / collage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Sculpture: Rachel Whiteread / relief and form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Technique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charcoal, hatching, scribbling and stippling to show texture/expression.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Mix secondary shades, create textured paper, arrange and overlap collage.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Manipulate clay, use slip, score and make relief sculpture.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Formal element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Texture and line.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Colour, texture and composition.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Form, surface and relief.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Outcome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Illustrative expressive drawing.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Layered collage with painted detail.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Clay relief sculpture.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02920" y="4800600"/>
            <a:ext cx="5486400" cy="105156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630936" y="4910328"/>
            <a:ext cx="5230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Disciplinary focus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630936" y="5193792"/>
            <a:ext cx="523036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Develop ideas from familiar starting points, describe artists, experiment with effects and explain improvements.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6217920" y="4800600"/>
            <a:ext cx="5440680" cy="105156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8"/>
          <p:cNvSpPr/>
          <p:nvPr/>
        </p:nvSpPr>
        <p:spPr>
          <a:xfrm>
            <a:off x="6345936" y="4910328"/>
            <a:ext cx="51846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Core vocabulary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345936" y="5193792"/>
            <a:ext cx="518464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charcoal, stippling, expression, collage, overlap, composition, clay slip, relief, score, surface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1"/>
          <p:cNvSpPr/>
          <p:nvPr/>
        </p:nvSpPr>
        <p:spPr>
          <a:xfrm>
            <a:off x="320040" y="6601968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Art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8869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Year 3: Observation, watercolour and structure</a:t>
            </a:r>
            <a:endParaRPr lang="en-US" sz="22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5469570"/>
              </p:ext>
            </p:extLst>
          </p:nvPr>
        </p:nvGraphicFramePr>
        <p:xfrm>
          <a:off x="320040" y="1188720"/>
          <a:ext cx="11567160" cy="3429000"/>
        </p:xfrm>
        <a:graphic>
          <a:graphicData uri="http://schemas.openxmlformats.org/drawingml/2006/table">
            <a:tbl>
              <a:tblPr/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Unit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Focus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Drawing: Georgia O’Keeffe / observation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Painting: Emma Burleigh / watercolour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Sculpture: Anthony Caro / abstract structure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Technique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shapes in objects, shading, tone and texture to draw from observation.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Create washes, wet-on-dry and wet-on-wet effects; combine painting and drawing.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Join card, use slots/tabs, scale up from drawn ideas and add surface detail.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Formal element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Tone, scale and texture.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Colour, wash and composition.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Form, scale and negative space.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Outcome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Botanical or natural form drawing.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Watercolour response from everyday observation.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Card abstract structure.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02920" y="4800600"/>
            <a:ext cx="5486400" cy="105156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630936" y="4910328"/>
            <a:ext cx="5230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Disciplinary</a:t>
            </a:r>
            <a:r>
              <a:rPr lang="en-US" sz="1000" b="1" dirty="0">
                <a:solidFill>
                  <a:srgbClr val="7030A0"/>
                </a:solidFill>
              </a:rPr>
              <a:t> focus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630936" y="5193792"/>
            <a:ext cx="523036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Use sketchbooks to collect ideas, try and refine methods, and explain choices using visual language</a:t>
            </a:r>
            <a:r>
              <a:rPr lang="en-US" sz="835" dirty="0">
                <a:solidFill>
                  <a:srgbClr val="202020"/>
                </a:solidFill>
              </a:rPr>
              <a:t>.</a:t>
            </a:r>
            <a:endParaRPr lang="en-US" sz="835" dirty="0"/>
          </a:p>
        </p:txBody>
      </p:sp>
      <p:sp>
        <p:nvSpPr>
          <p:cNvPr id="10" name="Shape 7"/>
          <p:cNvSpPr/>
          <p:nvPr/>
        </p:nvSpPr>
        <p:spPr>
          <a:xfrm>
            <a:off x="6217920" y="4800600"/>
            <a:ext cx="5440680" cy="105156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6345936" y="4910328"/>
            <a:ext cx="51846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Core vocabulary</a:t>
            </a:r>
            <a:endParaRPr lang="en-US" sz="1200" dirty="0"/>
          </a:p>
        </p:txBody>
      </p:sp>
      <p:sp>
        <p:nvSpPr>
          <p:cNvPr id="6" name="Text 9"/>
          <p:cNvSpPr/>
          <p:nvPr/>
        </p:nvSpPr>
        <p:spPr>
          <a:xfrm>
            <a:off x="6345936" y="5193792"/>
            <a:ext cx="518464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tone, shading, botanical, wash, pigment, dry brush, negative space, tabs, structure, scale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1"/>
          <p:cNvSpPr/>
          <p:nvPr/>
        </p:nvSpPr>
        <p:spPr>
          <a:xfrm>
            <a:off x="320040" y="6601968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Art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8869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Year 4: Proportion, still life and found form</a:t>
            </a:r>
            <a:endParaRPr lang="en-US" sz="22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8301917"/>
              </p:ext>
            </p:extLst>
          </p:nvPr>
        </p:nvGraphicFramePr>
        <p:xfrm>
          <a:off x="320040" y="1188720"/>
          <a:ext cx="11567160" cy="3429000"/>
        </p:xfrm>
        <a:graphic>
          <a:graphicData uri="http://schemas.openxmlformats.org/drawingml/2006/table">
            <a:tbl>
              <a:tblPr/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Unit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Focus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Drawing: Henry Moore / hatching and form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Painting: Paul Cezanne / still life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Sculpture: Tony Cragg / found objects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Technique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graded pencils, pressure, observation, proportion, hatching and cross-hatching.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Mix tints/shades, paint 3D effects, arrange still life and choose tools independently.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Manipulate clay/found materials, construct, model and explore scale/form.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Formal element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Proportion, tone and line.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Tint, shade, shadow and composition.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Form, scale and construction.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Outcome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Observed hand/natural-form drawing.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Still life painting.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Found-object or clay sculpture.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02920" y="4800600"/>
            <a:ext cx="5486400" cy="105156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630936" y="4910328"/>
            <a:ext cx="5230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Disciplinary focus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630936" y="5193792"/>
            <a:ext cx="523036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Generate ideas from varied starting points, adapt and refine, replicate artist techniques and evaluate regularly</a:t>
            </a:r>
            <a:r>
              <a:rPr lang="en-US" sz="835" dirty="0">
                <a:solidFill>
                  <a:srgbClr val="202020"/>
                </a:solidFill>
              </a:rPr>
              <a:t>.</a:t>
            </a:r>
            <a:endParaRPr lang="en-US" sz="835" dirty="0"/>
          </a:p>
        </p:txBody>
      </p:sp>
      <p:sp>
        <p:nvSpPr>
          <p:cNvPr id="10" name="Shape 7"/>
          <p:cNvSpPr/>
          <p:nvPr/>
        </p:nvSpPr>
        <p:spPr>
          <a:xfrm>
            <a:off x="6217920" y="4800600"/>
            <a:ext cx="5440680" cy="105156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6345936" y="4910328"/>
            <a:ext cx="51846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Core vocabulary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345936" y="5193792"/>
            <a:ext cx="518464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proportion, hatching, gradient, tint, shade, still life, hue, construct, modelling, organic shape</a:t>
            </a:r>
            <a:endParaRPr lang="en-US" sz="1200" dirty="0"/>
          </a:p>
        </p:txBody>
      </p:sp>
      <p:sp>
        <p:nvSpPr>
          <p:cNvPr id="6" name="Shape 1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1"/>
          <p:cNvSpPr/>
          <p:nvPr/>
        </p:nvSpPr>
        <p:spPr>
          <a:xfrm>
            <a:off x="320040" y="6601968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Art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8869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Year 5: Perspective, atmosphere and installation</a:t>
            </a:r>
            <a:endParaRPr lang="en-US" sz="22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8337562"/>
              </p:ext>
            </p:extLst>
          </p:nvPr>
        </p:nvGraphicFramePr>
        <p:xfrm>
          <a:off x="320040" y="1188720"/>
          <a:ext cx="11567160" cy="3429000"/>
        </p:xfrm>
        <a:graphic>
          <a:graphicData uri="http://schemas.openxmlformats.org/drawingml/2006/table">
            <a:tbl>
              <a:tblPr/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Unit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Focus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Drawing: John Wonnacott / perspective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Painting: Michelangelo / composition and colour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3D/installation: Cai Guo-Qiang / space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Technique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dry media, colour blending, light direction and one-point perspective.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Develop drawing into painting, choose colours for atmosphere and final composition.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Transform everyday objects; test small-scale ideas and plan installation choices.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Formal element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Perspective, depth and light.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Colour, atmosphere and composition.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Space, transformation and interaction.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Outcome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Architectural or interior perspective drawing.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Mixed-media painting from sketchbook ideas.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Installation or sculptural proposal.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02920" y="4800600"/>
            <a:ext cx="5486400" cy="105156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630936" y="4910328"/>
            <a:ext cx="5230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Disciplinary</a:t>
            </a:r>
            <a:r>
              <a:rPr lang="en-US" sz="1000" b="1" dirty="0">
                <a:solidFill>
                  <a:srgbClr val="7030A0"/>
                </a:solidFill>
              </a:rPr>
              <a:t> </a:t>
            </a:r>
            <a:r>
              <a:rPr lang="en-US" sz="1200" b="1" dirty="0">
                <a:solidFill>
                  <a:srgbClr val="7030A0"/>
                </a:solidFill>
              </a:rPr>
              <a:t>focus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630936" y="5193792"/>
            <a:ext cx="523036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Use sketchbook development, understand material qualities, explore artist context and try alternative solutions.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6217920" y="4800600"/>
            <a:ext cx="5440680" cy="105156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6345936" y="4910328"/>
            <a:ext cx="51846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Core vocabulary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345936" y="5193792"/>
            <a:ext cx="518464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perspective, horizon line, vanishing point, foreground, background, atmosphere, mixed media, transform, installation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11"/>
          <p:cNvSpPr/>
          <p:nvPr/>
        </p:nvSpPr>
        <p:spPr>
          <a:xfrm>
            <a:off x="320040" y="6601968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Art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8869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Year 6: Expression, narrative and architecture</a:t>
            </a:r>
            <a:endParaRPr lang="en-US" sz="2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4942482"/>
              </p:ext>
            </p:extLst>
          </p:nvPr>
        </p:nvGraphicFramePr>
        <p:xfrm>
          <a:off x="320040" y="1188720"/>
          <a:ext cx="11567160" cy="3429000"/>
        </p:xfrm>
        <a:graphic>
          <a:graphicData uri="http://schemas.openxmlformats.org/drawingml/2006/table">
            <a:tbl>
              <a:tblPr/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Unit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Focus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Drawing: Picasso / expressive symbolism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Mixed media: David Hockney / narrative response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Architecture: Ian Simpson / form and structure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Technique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handmade/dry tools, charcoal and chiaroscuro for expressive marks.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Research, photograph, analyse and create a personal mixed-media response.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Translate 2D ideas into 3D architectural/sculptural forms using cardboard and materials.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Formal element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Tone, symbolism and gesture.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Narrative, medium and composition.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Line, shape, scale, form and structure.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Outcome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Expressive drawing inspired by artistic style/movement.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Mixed-media self or group narrative outcome.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Architectural model or relief sculpture.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02920" y="4800600"/>
            <a:ext cx="5486400" cy="105156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630936" y="4910328"/>
            <a:ext cx="5230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Disciplinary focus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630936" y="5193792"/>
            <a:ext cx="523036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Independently develop, refine and evaluate imaginative work, considering context, intention and personal response.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6217920" y="4800600"/>
            <a:ext cx="5440680" cy="105156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6345936" y="4910328"/>
            <a:ext cx="51846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Core vocabulary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345936" y="5193792"/>
            <a:ext cx="518464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chiaroscuro, gestural, symbolic, interpret, narrative, tableau, assemblage, manipulate, relief, architecture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1"/>
          <p:cNvSpPr/>
          <p:nvPr/>
        </p:nvSpPr>
        <p:spPr>
          <a:xfrm>
            <a:off x="320040" y="6601968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Art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8869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Vocabulary Progression</a:t>
            </a:r>
            <a:endParaRPr lang="en-US" sz="22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1346523"/>
              </p:ext>
            </p:extLst>
          </p:nvPr>
        </p:nvGraphicFramePr>
        <p:xfrm>
          <a:off x="594360" y="1325880"/>
          <a:ext cx="11018520" cy="324612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89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92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Phase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Core vocabulary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92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EYFS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line, mark, colour, shape, texture, pattern, paint, draw, clay, join, cut, smooth, rough, 2D, 3D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92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KS1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tone, primary, secondary, shade, texture, charcoal, stippling, collage, overlap, composition, relief, score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92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Lower KS2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shading, scale, wash, pigment, negative space, proportion, hatching, tint, still life, construct, form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92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Upper KS2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perspective, horizon, vanishing point, atmosphere, installation, chiaroscuro, symbolic, narrative, assemblage, architecture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731520" y="5074920"/>
            <a:ext cx="10744200" cy="86868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859536" y="5184648"/>
            <a:ext cx="104881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How vocabulary is secured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859536" y="5468112"/>
            <a:ext cx="10488168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Each unit identifies 8-12 core words. Teachers model precise vocabulary during artist study, skills bursts, sketchbook annotation, evaluation and final reflection</a:t>
            </a:r>
            <a:r>
              <a:rPr lang="en-US" sz="835" dirty="0">
                <a:solidFill>
                  <a:srgbClr val="202020"/>
                </a:solidFill>
              </a:rPr>
              <a:t>.</a:t>
            </a:r>
            <a:endParaRPr lang="en-US" sz="835" dirty="0"/>
          </a:p>
        </p:txBody>
      </p:sp>
      <p:sp>
        <p:nvSpPr>
          <p:cNvPr id="10" name="Shape 7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320040" y="6601968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Art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8869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What a Strong Art Curriculum Looks Like</a:t>
            </a:r>
            <a:endParaRPr lang="en-US" sz="22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8547504"/>
              </p:ext>
            </p:extLst>
          </p:nvPr>
        </p:nvGraphicFramePr>
        <p:xfrm>
          <a:off x="502920" y="1234440"/>
          <a:ext cx="11201400" cy="3703320"/>
        </p:xfrm>
        <a:graphic>
          <a:graphicData uri="http://schemas.openxmlformats.org/drawingml/2006/table">
            <a:tbl>
              <a:tblPr/>
              <a:tblGrid>
                <a:gridCol w="219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06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72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Area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Strong evidence to look for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Curriculum design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All pupils experience a sequenced curriculum covering drawing, painting/mixed media, sculpture/3D, artist study and formal elements.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Teaching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Lessons include artist study, explicit vocabulary, modelled technique, sketchbook development, practical exploration and evaluation.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 outcomes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Pupils produce creative work, use materials purposefully, explain artist influence and improve work through reflection.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Inclusion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Pupils access the full art curriculum through modelling, adaptive tools/materials, scaffolded language and open-ended creative outcomes.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Assessment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Leaders review sketchbooks, final pieces, vocabulary use, pupil voice and progression in technique and creativity.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Shape 7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320040" y="6601968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Art Curriculum Road Map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db43824-a5fe-42a4-b014-0d50b4802d8c">
      <Terms xmlns="http://schemas.microsoft.com/office/infopath/2007/PartnerControls"/>
    </lcf76f155ced4ddcb4097134ff3c332f>
    <TaxCatchAll xmlns="14bae8ab-14a0-453e-af33-c7fbe6ee8658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D839F4BA4A62448FEDD2AEB447C2D6" ma:contentTypeVersion="16" ma:contentTypeDescription="Create a new document." ma:contentTypeScope="" ma:versionID="f6e4f3271c28226372225dc3702da8aa">
  <xsd:schema xmlns:xsd="http://www.w3.org/2001/XMLSchema" xmlns:xs="http://www.w3.org/2001/XMLSchema" xmlns:p="http://schemas.microsoft.com/office/2006/metadata/properties" xmlns:ns2="edb43824-a5fe-42a4-b014-0d50b4802d8c" xmlns:ns3="14bae8ab-14a0-453e-af33-c7fbe6ee8658" targetNamespace="http://schemas.microsoft.com/office/2006/metadata/properties" ma:root="true" ma:fieldsID="3ef405613c2f9b8d4bc9edd041172f1b" ns2:_="" ns3:_="">
    <xsd:import namespace="edb43824-a5fe-42a4-b014-0d50b4802d8c"/>
    <xsd:import namespace="14bae8ab-14a0-453e-af33-c7fbe6ee865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b43824-a5fe-42a4-b014-0d50b4802d8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ee90a1c-6484-4b97-8607-00254b61cbd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bae8ab-14a0-453e-af33-c7fbe6ee8658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67e44f2-eb70-4ec5-8763-7883104344ec}" ma:internalName="TaxCatchAll" ma:showField="CatchAllData" ma:web="14bae8ab-14a0-453e-af33-c7fbe6ee865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94105B7-8C22-466B-85ED-26F8A6A0FDF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AF80C2B-CC8A-4531-8B97-8073E33F94A2}">
  <ds:schemaRefs>
    <ds:schemaRef ds:uri="http://schemas.microsoft.com/office/2006/metadata/properties"/>
    <ds:schemaRef ds:uri="http://schemas.microsoft.com/office/infopath/2007/PartnerControls"/>
    <ds:schemaRef ds:uri="edb43824-a5fe-42a4-b014-0d50b4802d8c"/>
    <ds:schemaRef ds:uri="14bae8ab-14a0-453e-af33-c7fbe6ee8658"/>
  </ds:schemaRefs>
</ds:datastoreItem>
</file>

<file path=customXml/itemProps3.xml><?xml version="1.0" encoding="utf-8"?>
<ds:datastoreItem xmlns:ds="http://schemas.openxmlformats.org/officeDocument/2006/customXml" ds:itemID="{9825B3C7-EC3A-4449-8DA8-DFDAF6E8513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db43824-a5fe-42a4-b014-0d50b4802d8c"/>
    <ds:schemaRef ds:uri="14bae8ab-14a0-453e-af33-c7fbe6ee865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5831</Words>
  <Application>Microsoft Office PowerPoint</Application>
  <PresentationFormat>Widescreen</PresentationFormat>
  <Paragraphs>406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Aptos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Godley Primary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 Road Map - Reduced and Ofsted Strong 2026</dc:title>
  <dc:subject>Reduced art curriculum road map aligned to National Curriculum and Ofsted 2026</dc:subject>
  <dc:creator>S Clawley (GP)</dc:creator>
  <cp:lastModifiedBy>S Clawley (GP)</cp:lastModifiedBy>
  <cp:revision>2</cp:revision>
  <dcterms:created xsi:type="dcterms:W3CDTF">2026-07-29T09:28:41Z</dcterms:created>
  <dcterms:modified xsi:type="dcterms:W3CDTF">2026-10-21T08:50:11Z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0x01010079D839F4BA4A62448FEDD2AEB447C2D6</vt:lpwstr>
  </property>
  <property fmtid="{D5CDD505-2E9C-101B-9397-08002B2CF9AE}" pid="3" name="MediaServiceImageTags">
    <vt:lpwstr/>
  </property>
</Properties>
</file>