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AB0114-F7D4-4124-AB37-062741CB9181}" v="1" dt="2026-10-21T08:37:38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91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Clawley (GP)" userId="b9ca48c1-a39d-43b9-b805-07fba606ee4e" providerId="ADAL" clId="{31854F21-EC37-4E61-AD7D-5520946EC598}"/>
    <pc:docChg chg="custSel modSld">
      <pc:chgData name="S Clawley (GP)" userId="b9ca48c1-a39d-43b9-b805-07fba606ee4e" providerId="ADAL" clId="{31854F21-EC37-4E61-AD7D-5520946EC598}" dt="2026-10-21T08:47:31.450" v="106" actId="478"/>
      <pc:docMkLst>
        <pc:docMk/>
      </pc:docMkLst>
      <pc:sldChg chg="addSp delSp modSp mod">
        <pc:chgData name="S Clawley (GP)" userId="b9ca48c1-a39d-43b9-b805-07fba606ee4e" providerId="ADAL" clId="{31854F21-EC37-4E61-AD7D-5520946EC598}" dt="2026-10-21T08:37:59.740" v="15" actId="1076"/>
        <pc:sldMkLst>
          <pc:docMk/>
          <pc:sldMk cId="0" sldId="256"/>
        </pc:sldMkLst>
        <pc:spChg chg="mod">
          <ac:chgData name="S Clawley (GP)" userId="b9ca48c1-a39d-43b9-b805-07fba606ee4e" providerId="ADAL" clId="{31854F21-EC37-4E61-AD7D-5520946EC598}" dt="2026-10-21T08:37:26.086" v="9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7:32.544" v="10" actId="1076"/>
          <ac:spMkLst>
            <pc:docMk/>
            <pc:sldMk cId="0" sldId="256"/>
            <ac:spMk id="5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36:50.614" v="7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36:45.657" v="5" actId="478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36:44.921" v="4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36:54.246" v="8" actId="478"/>
          <ac:spMkLst>
            <pc:docMk/>
            <pc:sldMk cId="0" sldId="256"/>
            <ac:spMk id="9" creationId="{00000000-0000-0000-0000-000000000000}"/>
          </ac:spMkLst>
        </pc:spChg>
        <pc:spChg chg="add mod">
          <ac:chgData name="S Clawley (GP)" userId="b9ca48c1-a39d-43b9-b805-07fba606ee4e" providerId="ADAL" clId="{31854F21-EC37-4E61-AD7D-5520946EC598}" dt="2026-10-21T08:37:59.740" v="15" actId="1076"/>
          <ac:spMkLst>
            <pc:docMk/>
            <pc:sldMk cId="0" sldId="256"/>
            <ac:spMk id="14" creationId="{C4D1E917-3BDC-55FF-5F72-4E4AA66B9786}"/>
          </ac:spMkLst>
        </pc:spChg>
        <pc:picChg chg="add mod">
          <ac:chgData name="S Clawley (GP)" userId="b9ca48c1-a39d-43b9-b805-07fba606ee4e" providerId="ADAL" clId="{31854F21-EC37-4E61-AD7D-5520946EC598}" dt="2026-10-21T08:37:41.146" v="13" actId="1076"/>
          <ac:picMkLst>
            <pc:docMk/>
            <pc:sldMk cId="0" sldId="256"/>
            <ac:picMk id="12" creationId="{CCCF2E95-8D37-2CDD-6AD0-A179E65B2A22}"/>
          </ac:picMkLst>
        </pc:picChg>
      </pc:sldChg>
      <pc:sldChg chg="delSp modSp mod">
        <pc:chgData name="S Clawley (GP)" userId="b9ca48c1-a39d-43b9-b805-07fba606ee4e" providerId="ADAL" clId="{31854F21-EC37-4E61-AD7D-5520946EC598}" dt="2026-10-21T08:38:51.295" v="20" actId="255"/>
        <pc:sldMkLst>
          <pc:docMk/>
          <pc:sldMk cId="0" sldId="257"/>
        </pc:sldMkLst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43.020" v="19" actId="255"/>
          <ac:spMkLst>
            <pc:docMk/>
            <pc:sldMk cId="0" sldId="257"/>
            <ac:spMk id="4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38:06.458" v="16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1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8:14.830" v="17" actId="255"/>
          <ac:spMkLst>
            <pc:docMk/>
            <pc:sldMk cId="0" sldId="257"/>
            <ac:spMk id="17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38:51.295" v="20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39:53.836" v="34" actId="478"/>
        <pc:sldMkLst>
          <pc:docMk/>
          <pc:sldMk cId="0" sldId="258"/>
        </pc:sldMkLst>
        <pc:spChg chg="del">
          <ac:chgData name="S Clawley (GP)" userId="b9ca48c1-a39d-43b9-b805-07fba606ee4e" providerId="ADAL" clId="{31854F21-EC37-4E61-AD7D-5520946EC598}" dt="2026-10-21T08:39:53.836" v="34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9:14.586" v="23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9:22.531" v="25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9:42.174" v="32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9:46.261" v="33" actId="1076"/>
          <ac:spMkLst>
            <pc:docMk/>
            <pc:sldMk cId="0" sldId="258"/>
            <ac:spMk id="11" creationId="{00000000-0000-0000-0000-000000000000}"/>
          </ac:spMkLst>
        </pc:spChg>
      </pc:sldChg>
      <pc:sldChg chg="delSp modSp mod">
        <pc:chgData name="S Clawley (GP)" userId="b9ca48c1-a39d-43b9-b805-07fba606ee4e" providerId="ADAL" clId="{31854F21-EC37-4E61-AD7D-5520946EC598}" dt="2026-10-21T08:40:04.497" v="36" actId="478"/>
        <pc:sldMkLst>
          <pc:docMk/>
          <pc:sldMk cId="0" sldId="259"/>
        </pc:sldMkLst>
        <pc:spChg chg="del">
          <ac:chgData name="S Clawley (GP)" userId="b9ca48c1-a39d-43b9-b805-07fba606ee4e" providerId="ADAL" clId="{31854F21-EC37-4E61-AD7D-5520946EC598}" dt="2026-10-21T08:40:04.497" v="36" actId="478"/>
          <ac:spMkLst>
            <pc:docMk/>
            <pc:sldMk cId="0" sldId="259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0:00.246" v="35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0:14.346" v="38" actId="255"/>
        <pc:sldMkLst>
          <pc:docMk/>
          <pc:sldMk cId="0" sldId="260"/>
        </pc:sldMkLst>
        <pc:spChg chg="del">
          <ac:chgData name="S Clawley (GP)" userId="b9ca48c1-a39d-43b9-b805-07fba606ee4e" providerId="ADAL" clId="{31854F21-EC37-4E61-AD7D-5520946EC598}" dt="2026-10-21T08:40:09.084" v="37" actId="478"/>
          <ac:spMkLst>
            <pc:docMk/>
            <pc:sldMk cId="0" sldId="260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0:14.346" v="38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8:40:58.357" v="43" actId="14100"/>
        <pc:sldMkLst>
          <pc:docMk/>
          <pc:sldMk cId="0" sldId="261"/>
        </pc:sldMkLst>
        <pc:spChg chg="mod">
          <ac:chgData name="S Clawley (GP)" userId="b9ca48c1-a39d-43b9-b805-07fba606ee4e" providerId="ADAL" clId="{31854F21-EC37-4E61-AD7D-5520946EC598}" dt="2026-10-21T08:40:31.205" v="39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0:58.357" v="43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0:42.291" v="41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0:50.253" v="42" actId="255"/>
          <ac:spMkLst>
            <pc:docMk/>
            <pc:sldMk cId="0" sldId="26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0:35.571" v="40" actId="255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1:25.478" v="48" actId="255"/>
        <pc:sldMkLst>
          <pc:docMk/>
          <pc:sldMk cId="0" sldId="262"/>
        </pc:sldMkLst>
        <pc:spChg chg="del">
          <ac:chgData name="S Clawley (GP)" userId="b9ca48c1-a39d-43b9-b805-07fba606ee4e" providerId="ADAL" clId="{31854F21-EC37-4E61-AD7D-5520946EC598}" dt="2026-10-21T08:41:11.062" v="45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1:25.478" v="48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1:20.403" v="47" actId="27636"/>
          <ac:spMkLst>
            <pc:docMk/>
            <pc:sldMk cId="0" sldId="262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1:05.230" v="44" actId="255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8:42:07.991" v="55" actId="14100"/>
        <pc:sldMkLst>
          <pc:docMk/>
          <pc:sldMk cId="0" sldId="263"/>
        </pc:sldMkLst>
        <pc:spChg chg="mod">
          <ac:chgData name="S Clawley (GP)" userId="b9ca48c1-a39d-43b9-b805-07fba606ee4e" providerId="ADAL" clId="{31854F21-EC37-4E61-AD7D-5520946EC598}" dt="2026-10-21T08:41:41.378" v="50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1:47.341" v="51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1:51.859" v="52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2:07.991" v="55" actId="1410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1:57.932" v="53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2:04.099" v="54" actId="255"/>
          <ac:spMkLst>
            <pc:docMk/>
            <pc:sldMk cId="0" sldId="263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1:35.731" v="49" actId="255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3:11.381" v="63" actId="255"/>
        <pc:sldMkLst>
          <pc:docMk/>
          <pc:sldMk cId="0" sldId="264"/>
        </pc:sldMkLst>
        <pc:spChg chg="mod">
          <ac:chgData name="S Clawley (GP)" userId="b9ca48c1-a39d-43b9-b805-07fba606ee4e" providerId="ADAL" clId="{31854F21-EC37-4E61-AD7D-5520946EC598}" dt="2026-10-21T08:42:47.551" v="59" actId="255"/>
          <ac:spMkLst>
            <pc:docMk/>
            <pc:sldMk cId="0" sldId="264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42:23.006" v="56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2:59.443" v="61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2:53.559" v="60" actId="255"/>
          <ac:spMkLst>
            <pc:docMk/>
            <pc:sldMk cId="0" sldId="264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3:11.381" v="63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3:05.712" v="62" actId="255"/>
          <ac:spMkLst>
            <pc:docMk/>
            <pc:sldMk cId="0" sldId="264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2:35.832" v="57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3:57.144" v="69" actId="255"/>
        <pc:sldMkLst>
          <pc:docMk/>
          <pc:sldMk cId="0" sldId="265"/>
        </pc:sldMkLst>
        <pc:spChg chg="del">
          <ac:chgData name="S Clawley (GP)" userId="b9ca48c1-a39d-43b9-b805-07fba606ee4e" providerId="ADAL" clId="{31854F21-EC37-4E61-AD7D-5520946EC598}" dt="2026-10-21T08:43:26.631" v="65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3:57.144" v="69" actId="255"/>
          <ac:spMkLst>
            <pc:docMk/>
            <pc:sldMk cId="0" sldId="265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3:45.712" v="67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3:38.542" v="66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3:51.287" v="68" actId="255"/>
          <ac:spMkLst>
            <pc:docMk/>
            <pc:sldMk cId="0" sldId="265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3:19.763" v="64" actId="255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4:33.196" v="75" actId="255"/>
        <pc:sldMkLst>
          <pc:docMk/>
          <pc:sldMk cId="0" sldId="266"/>
        </pc:sldMkLst>
        <pc:spChg chg="del">
          <ac:chgData name="S Clawley (GP)" userId="b9ca48c1-a39d-43b9-b805-07fba606ee4e" providerId="ADAL" clId="{31854F21-EC37-4E61-AD7D-5520946EC598}" dt="2026-10-21T08:44:04.347" v="70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4:27.636" v="74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4:21.881" v="73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4:17.331" v="72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4:33.196" v="75" actId="255"/>
          <ac:spMkLst>
            <pc:docMk/>
            <pc:sldMk cId="0" sldId="266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4:10.746" v="71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5:11.889" v="81" actId="255"/>
        <pc:sldMkLst>
          <pc:docMk/>
          <pc:sldMk cId="0" sldId="267"/>
        </pc:sldMkLst>
        <pc:spChg chg="del">
          <ac:chgData name="S Clawley (GP)" userId="b9ca48c1-a39d-43b9-b805-07fba606ee4e" providerId="ADAL" clId="{31854F21-EC37-4E61-AD7D-5520946EC598}" dt="2026-10-21T08:44:38.370" v="76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4:59.496" v="79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4:54.026" v="78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5:11.889" v="81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5:06.138" v="80" actId="255"/>
          <ac:spMkLst>
            <pc:docMk/>
            <pc:sldMk cId="0" sldId="267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4:45.666" v="77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5:48.007" v="87" actId="255"/>
        <pc:sldMkLst>
          <pc:docMk/>
          <pc:sldMk cId="0" sldId="268"/>
        </pc:sldMkLst>
        <pc:spChg chg="del">
          <ac:chgData name="S Clawley (GP)" userId="b9ca48c1-a39d-43b9-b805-07fba606ee4e" providerId="ADAL" clId="{31854F21-EC37-4E61-AD7D-5520946EC598}" dt="2026-10-21T08:45:19.131" v="82" actId="478"/>
          <ac:spMkLst>
            <pc:docMk/>
            <pc:sldMk cId="0" sldId="26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5:35.992" v="85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5:31.709" v="84" actId="255"/>
          <ac:spMkLst>
            <pc:docMk/>
            <pc:sldMk cId="0" sldId="268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5:48.007" v="87" actId="255"/>
          <ac:spMkLst>
            <pc:docMk/>
            <pc:sldMk cId="0" sldId="268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5:41.926" v="86" actId="255"/>
          <ac:spMkLst>
            <pc:docMk/>
            <pc:sldMk cId="0" sldId="268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5:24.855" v="83" actId="255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6:23.318" v="93" actId="255"/>
        <pc:sldMkLst>
          <pc:docMk/>
          <pc:sldMk cId="0" sldId="269"/>
        </pc:sldMkLst>
        <pc:spChg chg="del">
          <ac:chgData name="S Clawley (GP)" userId="b9ca48c1-a39d-43b9-b805-07fba606ee4e" providerId="ADAL" clId="{31854F21-EC37-4E61-AD7D-5520946EC598}" dt="2026-10-21T08:45:54.593" v="88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6:12.153" v="91" actId="255"/>
          <ac:spMkLst>
            <pc:docMk/>
            <pc:sldMk cId="0" sldId="269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6:05.807" v="90" actId="255"/>
          <ac:spMkLst>
            <pc:docMk/>
            <pc:sldMk cId="0" sldId="269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6:23.318" v="93" actId="255"/>
          <ac:spMkLst>
            <pc:docMk/>
            <pc:sldMk cId="0" sldId="269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6:18.131" v="92" actId="255"/>
          <ac:spMkLst>
            <pc:docMk/>
            <pc:sldMk cId="0" sldId="269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6:00.832" v="89" actId="255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6:46.749" v="97" actId="255"/>
        <pc:sldMkLst>
          <pc:docMk/>
          <pc:sldMk cId="0" sldId="270"/>
        </pc:sldMkLst>
        <pc:spChg chg="del">
          <ac:chgData name="S Clawley (GP)" userId="b9ca48c1-a39d-43b9-b805-07fba606ee4e" providerId="ADAL" clId="{31854F21-EC37-4E61-AD7D-5520946EC598}" dt="2026-10-21T08:46:33.480" v="95" actId="478"/>
          <ac:spMkLst>
            <pc:docMk/>
            <pc:sldMk cId="0" sldId="270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6:46.749" v="97" actId="255"/>
          <ac:spMkLst>
            <pc:docMk/>
            <pc:sldMk cId="0" sldId="270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6:41.112" v="96" actId="255"/>
          <ac:spMkLst>
            <pc:docMk/>
            <pc:sldMk cId="0" sldId="270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6:30.326" v="94" actId="255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7:08.819" v="101" actId="255"/>
        <pc:sldMkLst>
          <pc:docMk/>
          <pc:sldMk cId="0" sldId="271"/>
        </pc:sldMkLst>
        <pc:spChg chg="del">
          <ac:chgData name="S Clawley (GP)" userId="b9ca48c1-a39d-43b9-b805-07fba606ee4e" providerId="ADAL" clId="{31854F21-EC37-4E61-AD7D-5520946EC598}" dt="2026-10-21T08:46:56.245" v="99" actId="478"/>
          <ac:spMkLst>
            <pc:docMk/>
            <pc:sldMk cId="0" sldId="271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7:08.819" v="101" actId="255"/>
          <ac:spMkLst>
            <pc:docMk/>
            <pc:sldMk cId="0" sldId="27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7:02.875" v="100" actId="255"/>
          <ac:spMkLst>
            <pc:docMk/>
            <pc:sldMk cId="0" sldId="27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6:52.326" v="98" actId="255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7:31.450" v="106" actId="478"/>
        <pc:sldMkLst>
          <pc:docMk/>
          <pc:sldMk cId="0" sldId="272"/>
        </pc:sldMkLst>
        <pc:spChg chg="del">
          <ac:chgData name="S Clawley (GP)" userId="b9ca48c1-a39d-43b9-b805-07fba606ee4e" providerId="ADAL" clId="{31854F21-EC37-4E61-AD7D-5520946EC598}" dt="2026-10-21T08:47:20.112" v="103" actId="478"/>
          <ac:spMkLst>
            <pc:docMk/>
            <pc:sldMk cId="0" sldId="272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47:27.013" v="104" actId="478"/>
          <ac:spMkLst>
            <pc:docMk/>
            <pc:sldMk cId="0" sldId="272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47:30.094" v="105" actId="478"/>
          <ac:spMkLst>
            <pc:docMk/>
            <pc:sldMk cId="0" sldId="272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47:31.450" v="106" actId="478"/>
          <ac:spMkLst>
            <pc:docMk/>
            <pc:sldMk cId="0" sldId="272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47:17.245" v="102" actId="255"/>
          <ac:graphicFrameMkLst>
            <pc:docMk/>
            <pc:sldMk cId="0" sldId="272"/>
            <ac:graphicFrameMk id="18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Title slide identifies this as an editable, reviewed computing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Alignment slide brings together statutory computing, ELT curriculum and Ofsted expectations.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Intent has been reduced to actionable end-points and four threshold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Learning journey reduces repetition while retaining the EYFS to Year 6 curriculum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Condenses software and app screenshots into a coherent substantive knowledge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Replaces very detailed disciplinary tables with a concise progression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Refines the original teaching sequence into a practical cycle aligned with the source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EYFS content is reduced to foundations that build into KS1 computing.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Year 1 content is reviewed while retaining statutory computing and ELT curriculum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Year 2 content is reviewed while retaining statutory computing and ELT curriculum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Year 3 content is reviewed while retaining statutory computing and ELT curriculum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Year 4 content is reviewed while retaining statutory computing and ELT curriculum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Year 5 content is reviewed while retaining statutory computing and ELT curriculum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Year 6 content is reviewed while retaining statutory computing and ELT curriculum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Online safety has been pulled into a coherent spine aligned with the source deck and school improvement priorities.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Creates a single vocabulary spine to replace multiple dense vocabulary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Computing Road Map - Final.pptx.
[Sources]
- Department for Education, National curriculum in England: computing programmes of study: https://www.gov.uk/government/publications/national-curriculum-in-england-computing-programmes-of-study/national-curriculum-in-england-computing-programmes-of-study
- Department for Education, Computing programmes of study: key stages 1 and 2 PDF: https://assets.publishing.service.gov.uk/media/5a7c576be5274a1b00423213/PRIMARY_national_curriculum_-_Computing.pdf
- Enquire Learning Trust Assessment Statements Computing.docx
- Computing 2025-26.docx
- ELT Computing Year 6 Computer Science.docx
- Reviewed source document: Computing Road Map - Final.pptx
[Design note]
Final slide turns the reviewed roadmap into an Ofsted-ready quality assurance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" y="1607741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90042" y="4655899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02020"/>
                </a:solidFill>
              </a:rPr>
              <a:t>Computing Road Map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CF2E95-8D37-2CDD-6AD0-A179E65B2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232" y="2576741"/>
            <a:ext cx="1743607" cy="17375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D1E917-3BDC-55FF-5F72-4E4AA66B9786}"/>
              </a:ext>
            </a:extLst>
          </p:cNvPr>
          <p:cNvSpPr txBox="1"/>
          <p:nvPr/>
        </p:nvSpPr>
        <p:spPr>
          <a:xfrm>
            <a:off x="796565" y="1198140"/>
            <a:ext cx="609914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Godley Community Primary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Alignment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National Curriculum computing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Computing secures computer science, information technology and digital literacy so pupils can understand algorithms, programming, systems, digital content and safe technology use.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Enquire Learning Trust alignment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The ELT assessment framework organises computing through E-safety, Computing and Digital Literacy, Coding and app-specific learning linked to digital literacy.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curriculum and teaching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 strong computing curriculum is ambitious, logically sequenced and inclusive, with pupils building and applying knowledge over time through meaningful digital outcomes.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059010"/>
              </p:ext>
            </p:extLst>
          </p:nvPr>
        </p:nvGraphicFramePr>
        <p:xfrm>
          <a:off x="685800" y="3703320"/>
          <a:ext cx="10835640" cy="214884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roadmap secures 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Digital literacy and online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 Evolve and E-safety are embedded across the sequence and revisited explicitly.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Information technology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create, organise, store, manipulate, retrieve and present digital content for purpose and audience.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Computer science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learn algorithms, programming, debugging, data, systems, inputs, outputs and networks.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roadmap links to ELT end-of-unit assessment and supports Basic, Advancing and Deep understanding.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E6E"/>
                </a:solidFill>
              </a:rPr>
              <a:t>Godley Primary - Computing Curriculum Road Map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Subject Intent - Computing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02920" y="1325880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850392" y="1484345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Year 6, pupils will be able to: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94944" y="1785671"/>
            <a:ext cx="509320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technology safely, respectfully, responsibly and discerningly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apply computational thinking, including abstraction, decomposition and logical reasoning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design, write, test and debug programs using sequence, selection, repetition and variables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understand how digital systems, networks and data work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create, edit, combine and present digital content for purpose and audience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select appropriate software/apps and explain the choices made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computing to support wider curriculum learning and real-world problem solving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25880"/>
            <a:ext cx="5440680" cy="4160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537960" y="1463040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37960" y="1785671"/>
            <a:ext cx="518464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Connect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technology safely, responsibly and collaboratively.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Communicate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Create, organise, present and share digital content.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Collect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Gather, store, analyse, evaluate and present data/information.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Code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Design algorithms, program, debug and reason logically.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7240" y="5715000"/>
            <a:ext cx="114300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50392" y="5815584"/>
            <a:ext cx="996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Safe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2240280" y="5715000"/>
            <a:ext cx="141732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2313432" y="5815584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Creative</a:t>
            </a:r>
            <a:endParaRPr lang="en-US" sz="830" dirty="0"/>
          </a:p>
        </p:txBody>
      </p:sp>
      <p:sp>
        <p:nvSpPr>
          <p:cNvPr id="16" name="Shape 14"/>
          <p:cNvSpPr/>
          <p:nvPr/>
        </p:nvSpPr>
        <p:spPr>
          <a:xfrm>
            <a:off x="3977640" y="5715000"/>
            <a:ext cx="141732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4050792" y="5815584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Logical</a:t>
            </a:r>
            <a:endParaRPr lang="en-US" sz="830" dirty="0"/>
          </a:p>
        </p:txBody>
      </p:sp>
      <p:sp>
        <p:nvSpPr>
          <p:cNvPr id="18" name="Shape 16"/>
          <p:cNvSpPr/>
          <p:nvPr/>
        </p:nvSpPr>
        <p:spPr>
          <a:xfrm>
            <a:off x="5715000" y="5715000"/>
            <a:ext cx="196596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5788152" y="5815584"/>
            <a:ext cx="1819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Data-informed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8001000" y="5715000"/>
            <a:ext cx="233172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074152" y="581558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Problem-solving</a:t>
            </a:r>
            <a:endParaRPr lang="en-US" sz="830" dirty="0"/>
          </a:p>
        </p:txBody>
      </p:sp>
      <p:sp>
        <p:nvSpPr>
          <p:cNvPr id="22" name="Shape 20"/>
          <p:cNvSpPr/>
          <p:nvPr/>
        </p:nvSpPr>
        <p:spPr>
          <a:xfrm>
            <a:off x="10561320" y="5715000"/>
            <a:ext cx="105156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10634472" y="5815584"/>
            <a:ext cx="905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Inclusive</a:t>
            </a:r>
            <a:endParaRPr lang="en-US" sz="830" dirty="0"/>
          </a:p>
        </p:txBody>
      </p:sp>
      <p:sp>
        <p:nvSpPr>
          <p:cNvPr id="24" name="Shape 22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Learning Journey: EYFS to Year 6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9464"/>
              </p:ext>
            </p:extLst>
          </p:nvPr>
        </p:nvGraphicFramePr>
        <p:xfrm>
          <a:off x="320040" y="1188720"/>
          <a:ext cx="11567160" cy="534924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Personal information, consent and online stranger awareness through stories/role play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Using devices: laptop/tablet, mouse, home button, on/off and simple interfaces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Algorithms unplugged and with Bee-Bots/Coderpillars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 Evolve: self-image/relationships; typing training; Tynker Jr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Privacy/security; using devices; finding, saving and presenting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Managing information; e-books/digital art; Scratch Jr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Self-image, relationships and online bullying; Scratch Jr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Managing information; copyright/ownership; Word, PowerPoint and Pages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Photos/iOS presentations; Scratch Jr; online reputation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relationships; shared cloud documents; spreadsheets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Privacy/security; algorithms and debugging; Scratch game creation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Health/wellbeing; animation, website creation and Kodu/game creation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Keynote/Office 365; copyright, ownership, privacy; Tynker/CAD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bullying; GarageBand; Micro:bits and HTML/Python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Micro:bits; GarageBand; wellbeing and online information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information; loops/debugging in Tynker/Scratch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Micro:bits; health/wellbeing, bullying, privacy and settings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Self-image/relationships; copyright/reputation; research and Apple Maps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information; stop-motion animation; Scratch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Micro:bits; health/wellbeing and online reputation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Self-image, copyright, privacy, online bullying; networks and email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Substantive Knowledge Progression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216066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Devices and systems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Turn devices on/off; use mouse, keyboard, home button, logins and basic interfaces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email, browsers, cloud documents, Office/Apple apps and online services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networks, cloud locations, Micro:bits, MakeCode, app tools and more complex workflows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Software and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Create/edit digital art, text, photos, presentations and e-books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Word, PowerPoint/Keynote, Pages, GarageBand, photo/video tools and website tools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Combine multiple apps/software to create presentations, animations, research outputs and digital products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Data and information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Store/retrieve files; simple databases and information handling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Search, evaluate, collect, present and organise data; spreadsheets introduced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Analyse, present and interpret data; data logging and networks/data packets introduced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Programming tools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Unplugged algorithms, Bee-Bots/Coderpillars, Scratch Jr/Tynker Jr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Scratch, Tynker, Kodu and introductory HTML/Python concepts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Scratch, Micro:bit, MakeCode, variables, loops, conditional code, Python/HTML awareness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Personal information, consent, help-seeking and respectful use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 Evolve: reputation, copyright, privacy, bullying, managing information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 Evolve: wellbeing, online communities, scams, authentication, identity theft and digital reputation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Disciplinary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How pupils get better at thinking and working as computer scientists and digital creators.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985301"/>
              </p:ext>
            </p:extLst>
          </p:nvPr>
        </p:nvGraphicFramePr>
        <p:xfrm>
          <a:off x="411480" y="1234440"/>
          <a:ext cx="11338560" cy="43891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 simple online risks, personal information rules and who to ask for help.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safe/responsible online behaviour, copyright, reporting and reliable searching.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Act responsibly online, evaluate risk, reputation, authenticity, bias and digital consequences.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Create, save, retrieve, edit and present simple digital content.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 and combine software to communicate ideas for an audience.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Choose and combine tools independently, refine outcomes and justify app/software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simple databases and organise/store/retrieve digital content.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Collect, organise, search, evaluate and present data/information.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Analyse, evaluate and present data using spreadsheets, data loggers and appropriate graphs.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Follow and create simple algorithms; predict and debug simple programs.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sequence, repetition, selection, inputs/outputs and logical reasoning to debug.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variables, loops, conditionals, nested structures and decomposition to solve problems.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594360" y="5715000"/>
            <a:ext cx="11018520" cy="758952"/>
          </a:xfrm>
          <a:prstGeom prst="roundRect">
            <a:avLst/>
          </a:prstGeom>
          <a:solidFill>
            <a:srgbClr val="DDEBF7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5824728"/>
            <a:ext cx="10762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Strong curriculum thread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2376" y="6108192"/>
            <a:ext cx="1076248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Every unit includes: E-safety retrieval -&gt; prior learning -&gt; investigate/practise -&gt; apply/record -&gt; present/evaluate. Pupils revisit Connect, Communicate, Collect and Code over time.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Teaching Sequence for Every Computing Unit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092645"/>
              </p:ext>
            </p:extLst>
          </p:nvPr>
        </p:nvGraphicFramePr>
        <p:xfrm>
          <a:off x="685800" y="1325880"/>
          <a:ext cx="10835640" cy="39319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2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E-safety retrieval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Project Evolve or relevant safety concept as a secure starting point.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Prior learning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Flashback 4: recall vocabulary, previous skill and key concept.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Investigate and practise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Model the tool, app, program or system; pupils practise with explicit vocabulary.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Apply and record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create, code, collect, communicate or connect through a purposeful task.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Present and evaluate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explain process, debug/refine and save/present evidence for assessment.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532120"/>
            <a:ext cx="10744200" cy="7772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5"/>
          <p:cNvSpPr/>
          <p:nvPr/>
        </p:nvSpPr>
        <p:spPr>
          <a:xfrm>
            <a:off x="859536" y="56418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Assessment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925312"/>
            <a:ext cx="10488168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Teachers check whether pupils can use vocabulary accurately, apply the tool independently, explain choices, debug/refine and demonstrate learning against ELT assessment statements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EYFS: Foundations for Computing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Early technological awareness, safe choices, simple interfaces and algorithms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260251"/>
              </p:ext>
            </p:extLst>
          </p:nvPr>
        </p:nvGraphicFramePr>
        <p:xfrm>
          <a:off x="411480" y="1234440"/>
          <a:ext cx="11384280" cy="278892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72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Personal information, parental consent and online stranger awareness through story and role play.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Talk about safe use of devices and adults who can help.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Discuss how technology is used in everyday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technological toys and simple equipment.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mouse, keyboard, tablet home button and on/off controls.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simple apps to record or present experiences.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Follow instructions in order through games and routines.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Follow simple unplugged algorithms.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Bee-Bot/Coderpillar or simple computer program to follow a route.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4434840"/>
            <a:ext cx="11064240" cy="10058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454456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Progression into Year 1</a:t>
            </a:r>
            <a:endParaRPr lang="en-US" sz="1200" dirty="0"/>
          </a:p>
        </p:txBody>
      </p:sp>
      <p:sp>
        <p:nvSpPr>
          <p:cNvPr id="6" name="Text 6"/>
          <p:cNvSpPr/>
          <p:nvPr/>
        </p:nvSpPr>
        <p:spPr>
          <a:xfrm>
            <a:off x="722376" y="4828032"/>
            <a:ext cx="1080820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Children move from exploration to purposeful technology use, simple instructions, early control and language linked to online safety.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94360" y="5623559"/>
            <a:ext cx="11064240" cy="649215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22376" y="573328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Vocabulary emphasis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22376" y="6016752"/>
            <a:ext cx="10808208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technology, device, computer, mouse, keyboard, tablet, on, off, button, program, instruction, safe, information.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1: Device confidence, simple digital content and early coding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719463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 Evolve: self-image, identity and online relationships.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Privacy/security; safe use of devices and logins.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Managing online information and online reputation.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Typing training; login/logout; simple text manipulation.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Find, save, retrieve and present using simple tools.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 e-books and digital art.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Organise, save and retrieve simple digital content.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simple files and folders with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images/text for a purposeful outcome.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Tynker Jr; simple algorithms and instructions.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Predict and debug simple app/program behaviour.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Scratch Jr: sprites, repeat, loop and motion.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Build confidence with devices, routines, safe behaviour and simple programs.</a:t>
            </a:r>
            <a:endParaRPr lang="en-US" sz="1200" dirty="0"/>
          </a:p>
        </p:txBody>
      </p:sp>
      <p:sp>
        <p:nvSpPr>
          <p:cNvPr id="6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online, private information, username, password, login, file, save, digital art, sprite, program, algorithm, debug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2: Purposeful creation, editing and Scratch Jr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335555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Appropriate sites, cyber-bullying and digital footprint.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Keyword searching, copyright and ownership.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Privacy/security and online reputation.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 and present simple digital work.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Word processing and presentation tools.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Taking, editing and using photographs and iOS presentations.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search and simple information handling.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Store, organise and retrieve digital content.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images, layers and transparent editing concepts.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Scratch Jr: sprite, sequence, debug and predict.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Develop simple programs and animations.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repeat/loop and if-sequence concepts.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technology for purpose, edit content, predict/debug simple programs and make safer online choices.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cyber-bullying, digital footprint, search engine, browser, results, crop, edit, layers, transparent, sprite, sequence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3: Search, shared documents, spreadsheets and Scratch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560128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relationships and shared cloud documents.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Privacy/security; online bullying and reputation.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Health/wellbeing and managing online information.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shared cloud documents and present findings.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Scratch: algorithms, debugging and game creation.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Animation, website creation and Kodu/game creation.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Spreadsheets; collecting and presenting data.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search results and evaluate relevance.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online information for a digital outcome.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Lightbot: algorithms/debugging.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Scratch: sequence, loops and debugging.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Kodu/game creation and simple website logic.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Develop searching, spreadsheet use, Scratch/Kodu programming and explanations of algorithms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6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secure password, platform, browser, web page, search result, reliable, copyright, algorithm, loop, debug, HTML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4: Communication, multimedia, coding and Micro:bits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991036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Copyright, ownership, privacy and online relationships.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bullying, privacy/security and responsible communication.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Wellbeing, online information and online bullying.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Keynote/Office 365; create for clear purpose.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GarageBand: voice/music and multimedia.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apps including GarageBand to combine media.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Tynker CAD and research-linked content.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 data/systems introduction.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 and app outcomes; evaluate content.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Tynker/CAD and decomposition.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Micro:bits; HTML/Python exposure; inputs/outputs.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 algorithms and system control.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Select tools for audience, use multimedia, apply decomposition and begin using physical computing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fake news, bias, network, device, IP address, email, GarageBand, Micro:bit, HTML, Python, decomposition</a:t>
            </a:r>
            <a:endParaRPr lang="en-US" sz="1200" dirty="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5: Data, online information, research and Micro:bits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0416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Managing online information and digital reputation.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Health/wellbeing, bullying, privacy and security settings.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Self-image, online relationships, copyright and reputation.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 and develop a topic using Apple Maps and linked apps.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Micro:bits to communicate outputs and test outcomes.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Website/animation and purposeful digital presentation.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Spreadsheets, data handling and evidence gathering.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 inputs/data collection where appropriate.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online information and present findings.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Tynker/Scratch loops and debugging.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Micro:bits: variables, loops, inputs and outputs.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Scratch/Micro:bit applications linked to real problems.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variables, loops and debugging; collect/present data; evaluate information and make purposeful tool choices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privacy, reputation, hacker, spreadsheet, formula, cell, variable, loop, import, export, webpage, hyperlink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11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6: Networks, data, Micro:bits and independent digital outcomes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407093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Managing online information; copyright, privacy and online bullying.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Health/wellbeing, online reputation, bias and fake news.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Scams, authentication, identity theft and online responsibility.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Stop-motion animation and Scratch; digital products for audience.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 development, green screen and digital design.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Email, networks and final presentation of outcomes.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Analyse and evaluate information; refine digital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data/logging and graphs where linked to Micro:bits.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how networks transfer information and evaluate content.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Scratch debugging and algorithm refinement.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Micro:bit: loops, variables, conditionals and data logging.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HTML, remixing webpages and conditional code/function review.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Work independently, use variables/conditionals, explain networks and critically evaluate digital content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empathy, cyberbullying, bias, fake news, app, QR code, cloud location, scam, authentication, HTML, function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Online Safety and Project Evolve Spine</a:t>
            </a:r>
            <a:endParaRPr lang="en-US" sz="2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769916"/>
              </p:ext>
            </p:extLst>
          </p:nvPr>
        </p:nvGraphicFramePr>
        <p:xfrm>
          <a:off x="594360" y="1325880"/>
          <a:ext cx="11018520" cy="306324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2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Indicative online safety progression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Personal information, consent, online stranger awareness and trusted adults.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Self-image, online relationships, privacy, safe sites, digital footprint, online reputation and help-seeking.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Privacy/security, online bullying, reputation, copyright/ownership, search reliability and respectful communication.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wellbeing, communities, scams, authentication, identity theft, bias/fake news, digital reputation and responsible comments.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4892040"/>
            <a:ext cx="10744200" cy="105156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59536" y="500176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Why this supports a strong judgement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285232"/>
            <a:ext cx="104881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Online safety is not a bolt-on. It is retrieved at the start of units, attached to meaningful digital tasks and assessed through pupil decision-making, vocabulary and explanations.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Vocabulary Progression</a:t>
            </a:r>
            <a:endParaRPr lang="en-US" sz="2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42168"/>
              </p:ext>
            </p:extLst>
          </p:nvPr>
        </p:nvGraphicFramePr>
        <p:xfrm>
          <a:off x="594360" y="1325880"/>
          <a:ext cx="11018520" cy="32461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technology, device, computer, mouse, keyboard, tablet, on/off, button, program, instruction, safe, information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online, private, username, password, login, file, save, algorithm, debug, sprite, loop, digital footprint, crop, edit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search engine, browser, reliable, copyright, data, algorithm, sequence, loop, decomposition, network, email, Micro:bit, HTML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privacy, reputation, two-step verification, spreadsheet, formula, variable, conditional, function, authentication, bias, fake news, scam, QR code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074920"/>
            <a:ext cx="1074420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59536" y="51846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How vocabulary is secured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468112"/>
            <a:ext cx="104881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Each unit identifies 8-12 core words. Teachers revisit through Flashback 4, modelling, pupil explanation, debugging talk, saving/evidence routines and reflection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What a Strong Computing Curriculum Looks Like</a:t>
            </a:r>
            <a:endParaRPr lang="en-US" sz="22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698094"/>
              </p:ext>
            </p:extLst>
          </p:nvPr>
        </p:nvGraphicFramePr>
        <p:xfrm>
          <a:off x="502920" y="12344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Computing is sequenced across EYFS-Y6 through Connect, Communicate, Collect and Code, with explicit links to ELT strands and National Curriculum expectations.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include E-safety retrieval, prior learning, modelling, practice, purposeful application, digital evidence and presentation/evaluation.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use accurate vocabulary, explain algorithms, debug, create digital products, evaluate information and make safe digital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access computing through modelling, scaffolds, peer mentoring, pre-teaching, adapted tools and work that can be evidenced in multiple ways.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review saved digital work, pupil voice, vocabulary, end-of-unit ELT assessment, cross-curricular evidence and progression in apps/programs.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Computing Curriculum Road Map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Props1.xml><?xml version="1.0" encoding="utf-8"?>
<ds:datastoreItem xmlns:ds="http://schemas.openxmlformats.org/officeDocument/2006/customXml" ds:itemID="{D182D895-1F4F-457F-8BD5-4BE016F387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9544E8-40A8-46F6-9992-896A18E546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0B2C82-427C-4508-BCE8-1565476BA0CC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5640</Words>
  <Application>Microsoft Office PowerPoint</Application>
  <PresentationFormat>Widescreen</PresentationFormat>
  <Paragraphs>422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Computing Road Map - Reviewed ELT Ofsted Strong 2026</dc:title>
  <dc:subject>Reviewed computing curriculum road map aligned to National Curriculum, Enquire Learning Trust curriculum and Ofsted 2026</dc:subject>
  <dc:creator>S Clawley (GP)</dc:creator>
  <cp:lastModifiedBy>S Clawley (GP)</cp:lastModifiedBy>
  <cp:revision>2</cp:revision>
  <dcterms:created xsi:type="dcterms:W3CDTF">2026-07-29T09:48:04Z</dcterms:created>
  <dcterms:modified xsi:type="dcterms:W3CDTF">2026-10-21T08:47:34Z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