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D08AE2-729C-4C3F-8642-B89C54D893E3}" v="2" dt="2026-10-21T08:47:58.3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0" d="100"/>
          <a:sy n="50" d="100"/>
        </p:scale>
        <p:origin x="48" y="7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 Maxted (GP)" userId="af7abd30-29ef-4071-8a0e-b793f56603f8" providerId="ADAL" clId="{1F949540-38E7-4058-B1A1-6A60B1E6B882}"/>
    <pc:docChg chg="undo custSel modSld">
      <pc:chgData name="H Maxted (GP)" userId="af7abd30-29ef-4071-8a0e-b793f56603f8" providerId="ADAL" clId="{1F949540-38E7-4058-B1A1-6A60B1E6B882}" dt="2026-10-21T09:23:08.615" v="579" actId="403"/>
      <pc:docMkLst>
        <pc:docMk/>
      </pc:docMkLst>
      <pc:sldChg chg="addSp delSp modSp mod">
        <pc:chgData name="H Maxted (GP)" userId="af7abd30-29ef-4071-8a0e-b793f56603f8" providerId="ADAL" clId="{1F949540-38E7-4058-B1A1-6A60B1E6B882}" dt="2026-10-21T08:49:43.242" v="30" actId="1076"/>
        <pc:sldMkLst>
          <pc:docMk/>
          <pc:sldMk cId="0" sldId="256"/>
        </pc:sldMkLst>
        <pc:spChg chg="mod">
          <ac:chgData name="H Maxted (GP)" userId="af7abd30-29ef-4071-8a0e-b793f56603f8" providerId="ADAL" clId="{1F949540-38E7-4058-B1A1-6A60B1E6B882}" dt="2026-10-21T08:47:48.994" v="15"/>
          <ac:spMkLst>
            <pc:docMk/>
            <pc:sldMk cId="0" sldId="256"/>
            <ac:spMk id="2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46:59.221" v="3" actId="403"/>
          <ac:spMkLst>
            <pc:docMk/>
            <pc:sldMk cId="0" sldId="256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48:42.933" v="28" actId="1076"/>
          <ac:spMkLst>
            <pc:docMk/>
            <pc:sldMk cId="0" sldId="256"/>
            <ac:spMk id="5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47:03.410" v="4" actId="478"/>
          <ac:spMkLst>
            <pc:docMk/>
            <pc:sldMk cId="0" sldId="256"/>
            <ac:spMk id="6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47:19.399" v="8" actId="478"/>
          <ac:spMkLst>
            <pc:docMk/>
            <pc:sldMk cId="0" sldId="256"/>
            <ac:spMk id="7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8:47:24.400" v="11" actId="478"/>
          <ac:spMkLst>
            <pc:docMk/>
            <pc:sldMk cId="0" sldId="256"/>
            <ac:spMk id="8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47:12.038" v="6" actId="478"/>
          <ac:spMkLst>
            <pc:docMk/>
            <pc:sldMk cId="0" sldId="256"/>
            <ac:spMk id="9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47:07.740" v="5" actId="478"/>
          <ac:spMkLst>
            <pc:docMk/>
            <pc:sldMk cId="0" sldId="256"/>
            <ac:spMk id="11" creationId="{00000000-0000-0000-0000-000000000000}"/>
          </ac:spMkLst>
        </pc:spChg>
        <pc:spChg chg="add mod">
          <ac:chgData name="H Maxted (GP)" userId="af7abd30-29ef-4071-8a0e-b793f56603f8" providerId="ADAL" clId="{1F949540-38E7-4058-B1A1-6A60B1E6B882}" dt="2026-10-21T08:48:40.258" v="27" actId="1076"/>
          <ac:spMkLst>
            <pc:docMk/>
            <pc:sldMk cId="0" sldId="256"/>
            <ac:spMk id="13" creationId="{4587EA8C-977C-887A-032B-930CC3C2EAA3}"/>
          </ac:spMkLst>
        </pc:spChg>
        <pc:picChg chg="add mod">
          <ac:chgData name="H Maxted (GP)" userId="af7abd30-29ef-4071-8a0e-b793f56603f8" providerId="ADAL" clId="{1F949540-38E7-4058-B1A1-6A60B1E6B882}" dt="2026-10-21T08:49:43.242" v="30" actId="1076"/>
          <ac:picMkLst>
            <pc:docMk/>
            <pc:sldMk cId="0" sldId="256"/>
            <ac:picMk id="12" creationId="{75C41F87-F581-9170-F902-B19B6D697851}"/>
          </ac:picMkLst>
        </pc:picChg>
      </pc:sldChg>
      <pc:sldChg chg="delSp modSp mod">
        <pc:chgData name="H Maxted (GP)" userId="af7abd30-29ef-4071-8a0e-b793f56603f8" providerId="ADAL" clId="{1F949540-38E7-4058-B1A1-6A60B1E6B882}" dt="2026-10-21T08:51:45.181" v="76" actId="1076"/>
        <pc:sldMkLst>
          <pc:docMk/>
          <pc:sldMk cId="0" sldId="257"/>
        </pc:sldMkLst>
        <pc:spChg chg="mod">
          <ac:chgData name="H Maxted (GP)" userId="af7abd30-29ef-4071-8a0e-b793f56603f8" providerId="ADAL" clId="{1F949540-38E7-4058-B1A1-6A60B1E6B882}" dt="2026-10-21T08:50:13.971" v="44" actId="255"/>
          <ac:spMkLst>
            <pc:docMk/>
            <pc:sldMk cId="0" sldId="257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0:26.060" v="45" actId="1076"/>
          <ac:spMkLst>
            <pc:docMk/>
            <pc:sldMk cId="0" sldId="257"/>
            <ac:spMk id="4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49:57.147" v="31" actId="478"/>
          <ac:spMkLst>
            <pc:docMk/>
            <pc:sldMk cId="0" sldId="257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0:40.201" v="53" actId="403"/>
          <ac:spMkLst>
            <pc:docMk/>
            <pc:sldMk cId="0" sldId="257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0:31.933" v="50" actId="403"/>
          <ac:spMkLst>
            <pc:docMk/>
            <pc:sldMk cId="0" sldId="257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1:10.063" v="61" actId="403"/>
          <ac:spMkLst>
            <pc:docMk/>
            <pc:sldMk cId="0" sldId="257"/>
            <ac:spMk id="10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0:46.596" v="58" actId="403"/>
          <ac:spMkLst>
            <pc:docMk/>
            <pc:sldMk cId="0" sldId="257"/>
            <ac:spMk id="11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1:26.238" v="69" actId="403"/>
          <ac:spMkLst>
            <pc:docMk/>
            <pc:sldMk cId="0" sldId="257"/>
            <ac:spMk id="1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1:18.497" v="66" actId="403"/>
          <ac:spMkLst>
            <pc:docMk/>
            <pc:sldMk cId="0" sldId="257"/>
            <ac:spMk id="14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8:51:45.181" v="76" actId="1076"/>
          <ac:graphicFrameMkLst>
            <pc:docMk/>
            <pc:sldMk cId="0" sldId="257"/>
            <ac:graphicFrameMk id="15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8:59:19.497" v="146" actId="404"/>
        <pc:sldMkLst>
          <pc:docMk/>
          <pc:sldMk cId="0" sldId="258"/>
        </pc:sldMkLst>
        <pc:spChg chg="mod">
          <ac:chgData name="H Maxted (GP)" userId="af7abd30-29ef-4071-8a0e-b793f56603f8" providerId="ADAL" clId="{1F949540-38E7-4058-B1A1-6A60B1E6B882}" dt="2026-10-21T08:53:12.555" v="82" actId="403"/>
          <ac:spMkLst>
            <pc:docMk/>
            <pc:sldMk cId="0" sldId="258"/>
            <ac:spMk id="3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8:53:43.057" v="83" actId="478"/>
          <ac:spMkLst>
            <pc:docMk/>
            <pc:sldMk cId="0" sldId="258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4:24.170" v="91" actId="1076"/>
          <ac:spMkLst>
            <pc:docMk/>
            <pc:sldMk cId="0" sldId="258"/>
            <ac:spMk id="6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7:39.262" v="113" actId="1076"/>
          <ac:spMkLst>
            <pc:docMk/>
            <pc:sldMk cId="0" sldId="258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7:46.252" v="114" actId="1076"/>
          <ac:spMkLst>
            <pc:docMk/>
            <pc:sldMk cId="0" sldId="258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7:16.275" v="108" actId="1076"/>
          <ac:spMkLst>
            <pc:docMk/>
            <pc:sldMk cId="0" sldId="258"/>
            <ac:spMk id="9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7:27.369" v="111" actId="107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7:30.016" v="112" actId="107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8:00.444" v="119" actId="403"/>
          <ac:spMkLst>
            <pc:docMk/>
            <pc:sldMk cId="0" sldId="258"/>
            <ac:spMk id="1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8:27.050" v="121" actId="1076"/>
          <ac:spMkLst>
            <pc:docMk/>
            <pc:sldMk cId="0" sldId="258"/>
            <ac:spMk id="1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8:34.923" v="128" actId="404"/>
          <ac:spMkLst>
            <pc:docMk/>
            <pc:sldMk cId="0" sldId="258"/>
            <ac:spMk id="1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8:50.835" v="132" actId="255"/>
          <ac:spMkLst>
            <pc:docMk/>
            <pc:sldMk cId="0" sldId="258"/>
            <ac:spMk id="1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9:09.066" v="137" actId="403"/>
          <ac:spMkLst>
            <pc:docMk/>
            <pc:sldMk cId="0" sldId="258"/>
            <ac:spMk id="19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8:59:19.497" v="146" actId="404"/>
          <ac:spMkLst>
            <pc:docMk/>
            <pc:sldMk cId="0" sldId="258"/>
            <ac:spMk id="21" creationId="{00000000-0000-0000-0000-000000000000}"/>
          </ac:spMkLst>
        </pc:spChg>
      </pc:sldChg>
      <pc:sldChg chg="delSp modSp mod">
        <pc:chgData name="H Maxted (GP)" userId="af7abd30-29ef-4071-8a0e-b793f56603f8" providerId="ADAL" clId="{1F949540-38E7-4058-B1A1-6A60B1E6B882}" dt="2026-10-21T09:00:51.984" v="165" actId="478"/>
        <pc:sldMkLst>
          <pc:docMk/>
          <pc:sldMk cId="0" sldId="259"/>
        </pc:sldMkLst>
        <pc:spChg chg="mod">
          <ac:chgData name="H Maxted (GP)" userId="af7abd30-29ef-4071-8a0e-b793f56603f8" providerId="ADAL" clId="{1F949540-38E7-4058-B1A1-6A60B1E6B882}" dt="2026-10-21T08:59:59.185" v="152" actId="403"/>
          <ac:spMkLst>
            <pc:docMk/>
            <pc:sldMk cId="0" sldId="259"/>
            <ac:spMk id="3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00:17.170" v="155" actId="478"/>
          <ac:spMkLst>
            <pc:docMk/>
            <pc:sldMk cId="0" sldId="259"/>
            <ac:spMk id="5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00:51.984" v="165" actId="478"/>
          <ac:spMkLst>
            <pc:docMk/>
            <pc:sldMk cId="0" sldId="259"/>
            <ac:spMk id="8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00:39.522" v="163" actId="1076"/>
          <ac:graphicFrameMkLst>
            <pc:docMk/>
            <pc:sldMk cId="0" sldId="259"/>
            <ac:graphicFrameMk id="6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01:20.220" v="178" actId="478"/>
        <pc:sldMkLst>
          <pc:docMk/>
          <pc:sldMk cId="0" sldId="260"/>
        </pc:sldMkLst>
        <pc:spChg chg="mod">
          <ac:chgData name="H Maxted (GP)" userId="af7abd30-29ef-4071-8a0e-b793f56603f8" providerId="ADAL" clId="{1F949540-38E7-4058-B1A1-6A60B1E6B882}" dt="2026-10-21T09:01:09.280" v="171" actId="403"/>
          <ac:spMkLst>
            <pc:docMk/>
            <pc:sldMk cId="0" sldId="260"/>
            <ac:spMk id="3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01:20.220" v="178" actId="478"/>
          <ac:spMkLst>
            <pc:docMk/>
            <pc:sldMk cId="0" sldId="260"/>
            <ac:spMk id="8" creationId="{00000000-0000-0000-0000-000000000000}"/>
          </ac:spMkLst>
        </pc:spChg>
        <pc:graphicFrameChg chg="modGraphic">
          <ac:chgData name="H Maxted (GP)" userId="af7abd30-29ef-4071-8a0e-b793f56603f8" providerId="ADAL" clId="{1F949540-38E7-4058-B1A1-6A60B1E6B882}" dt="2026-10-21T09:01:16.404" v="177" actId="403"/>
          <ac:graphicFrameMkLst>
            <pc:docMk/>
            <pc:sldMk cId="0" sldId="260"/>
            <ac:graphicFrameMk id="6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03:04.704" v="223" actId="404"/>
        <pc:sldMkLst>
          <pc:docMk/>
          <pc:sldMk cId="0" sldId="261"/>
        </pc:sldMkLst>
        <pc:spChg chg="mod">
          <ac:chgData name="H Maxted (GP)" userId="af7abd30-29ef-4071-8a0e-b793f56603f8" providerId="ADAL" clId="{1F949540-38E7-4058-B1A1-6A60B1E6B882}" dt="2026-10-21T09:01:57.169" v="184" actId="403"/>
          <ac:spMkLst>
            <pc:docMk/>
            <pc:sldMk cId="0" sldId="261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2:04.605" v="185" actId="1076"/>
          <ac:spMkLst>
            <pc:docMk/>
            <pc:sldMk cId="0" sldId="261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2:13.432" v="186" actId="1076"/>
          <ac:spMkLst>
            <pc:docMk/>
            <pc:sldMk cId="0" sldId="261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2:29.309" v="194" actId="14100"/>
          <ac:spMkLst>
            <pc:docMk/>
            <pc:sldMk cId="0" sldId="261"/>
            <ac:spMk id="6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3:04.704" v="223" actId="404"/>
          <ac:spMkLst>
            <pc:docMk/>
            <pc:sldMk cId="0" sldId="261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2:57.905" v="218" actId="27636"/>
          <ac:spMkLst>
            <pc:docMk/>
            <pc:sldMk cId="0" sldId="261"/>
            <ac:spMk id="9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02:32.552" v="195" actId="478"/>
          <ac:spMkLst>
            <pc:docMk/>
            <pc:sldMk cId="0" sldId="261"/>
            <ac:spMk id="11" creationId="{00000000-0000-0000-0000-000000000000}"/>
          </ac:spMkLst>
        </pc:spChg>
        <pc:graphicFrameChg chg="modGraphic">
          <ac:chgData name="H Maxted (GP)" userId="af7abd30-29ef-4071-8a0e-b793f56603f8" providerId="ADAL" clId="{1F949540-38E7-4058-B1A1-6A60B1E6B882}" dt="2026-10-21T09:02:19.165" v="191" actId="403"/>
          <ac:graphicFrameMkLst>
            <pc:docMk/>
            <pc:sldMk cId="0" sldId="261"/>
            <ac:graphicFrameMk id="7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04:57.241" v="257" actId="478"/>
        <pc:sldMkLst>
          <pc:docMk/>
          <pc:sldMk cId="0" sldId="262"/>
        </pc:sldMkLst>
        <pc:spChg chg="mod">
          <ac:chgData name="H Maxted (GP)" userId="af7abd30-29ef-4071-8a0e-b793f56603f8" providerId="ADAL" clId="{1F949540-38E7-4058-B1A1-6A60B1E6B882}" dt="2026-10-21T09:03:56.091" v="230" actId="403"/>
          <ac:spMkLst>
            <pc:docMk/>
            <pc:sldMk cId="0" sldId="262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4:22.501" v="235" actId="1076"/>
          <ac:spMkLst>
            <pc:docMk/>
            <pc:sldMk cId="0" sldId="262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4:19.294" v="234" actId="1076"/>
          <ac:spMkLst>
            <pc:docMk/>
            <pc:sldMk cId="0" sldId="262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4:53.562" v="256" actId="404"/>
          <ac:spMkLst>
            <pc:docMk/>
            <pc:sldMk cId="0" sldId="262"/>
            <ac:spMk id="6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4:41.980" v="251" actId="27636"/>
          <ac:spMkLst>
            <pc:docMk/>
            <pc:sldMk cId="0" sldId="262"/>
            <ac:spMk id="9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04:57.241" v="257" actId="478"/>
          <ac:spMkLst>
            <pc:docMk/>
            <pc:sldMk cId="0" sldId="262"/>
            <ac:spMk id="11" creationId="{00000000-0000-0000-0000-000000000000}"/>
          </ac:spMkLst>
        </pc:spChg>
        <pc:graphicFrameChg chg="modGraphic">
          <ac:chgData name="H Maxted (GP)" userId="af7abd30-29ef-4071-8a0e-b793f56603f8" providerId="ADAL" clId="{1F949540-38E7-4058-B1A1-6A60B1E6B882}" dt="2026-10-21T09:04:28.174" v="240" actId="403"/>
          <ac:graphicFrameMkLst>
            <pc:docMk/>
            <pc:sldMk cId="0" sldId="262"/>
            <ac:graphicFrameMk id="8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06:25.670" v="295" actId="403"/>
        <pc:sldMkLst>
          <pc:docMk/>
          <pc:sldMk cId="0" sldId="263"/>
        </pc:sldMkLst>
        <pc:spChg chg="mod">
          <ac:chgData name="H Maxted (GP)" userId="af7abd30-29ef-4071-8a0e-b793f56603f8" providerId="ADAL" clId="{1F949540-38E7-4058-B1A1-6A60B1E6B882}" dt="2026-10-21T09:05:07.794" v="263" actId="403"/>
          <ac:spMkLst>
            <pc:docMk/>
            <pc:sldMk cId="0" sldId="263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5:13.341" v="264" actId="1076"/>
          <ac:spMkLst>
            <pc:docMk/>
            <pc:sldMk cId="0" sldId="263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5:22.402" v="266" actId="1076"/>
          <ac:spMkLst>
            <pc:docMk/>
            <pc:sldMk cId="0" sldId="263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5:53.289" v="281" actId="403"/>
          <ac:spMkLst>
            <pc:docMk/>
            <pc:sldMk cId="0" sldId="263"/>
            <ac:spMk id="6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5:45.439" v="276" actId="14100"/>
          <ac:spMkLst>
            <pc:docMk/>
            <pc:sldMk cId="0" sldId="263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5:59.469" v="284" actId="403"/>
          <ac:spMkLst>
            <pc:docMk/>
            <pc:sldMk cId="0" sldId="263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6:06.078" v="285" actId="14100"/>
          <ac:spMkLst>
            <pc:docMk/>
            <pc:sldMk cId="0" sldId="263"/>
            <ac:spMk id="10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6:25.670" v="295" actId="403"/>
          <ac:spMkLst>
            <pc:docMk/>
            <pc:sldMk cId="0" sldId="263"/>
            <ac:spMk id="11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6:18.722" v="292" actId="27636"/>
          <ac:spMkLst>
            <pc:docMk/>
            <pc:sldMk cId="0" sldId="263"/>
            <ac:spMk id="12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06:10.966" v="286" actId="478"/>
          <ac:spMkLst>
            <pc:docMk/>
            <pc:sldMk cId="0" sldId="263"/>
            <ac:spMk id="14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05:38.278" v="274" actId="404"/>
          <ac:graphicFrameMkLst>
            <pc:docMk/>
            <pc:sldMk cId="0" sldId="263"/>
            <ac:graphicFrameMk id="9" creationId="{00000000-0000-0000-0000-000000000000}"/>
          </ac:graphicFrameMkLst>
        </pc:graphicFrameChg>
      </pc:sldChg>
      <pc:sldChg chg="addSp delSp modSp mod">
        <pc:chgData name="H Maxted (GP)" userId="af7abd30-29ef-4071-8a0e-b793f56603f8" providerId="ADAL" clId="{1F949540-38E7-4058-B1A1-6A60B1E6B882}" dt="2026-10-21T09:09:58.601" v="341" actId="403"/>
        <pc:sldMkLst>
          <pc:docMk/>
          <pc:sldMk cId="0" sldId="264"/>
        </pc:sldMkLst>
        <pc:spChg chg="mod">
          <ac:chgData name="H Maxted (GP)" userId="af7abd30-29ef-4071-8a0e-b793f56603f8" providerId="ADAL" clId="{1F949540-38E7-4058-B1A1-6A60B1E6B882}" dt="2026-10-21T09:06:40.893" v="301" actId="403"/>
          <ac:spMkLst>
            <pc:docMk/>
            <pc:sldMk cId="0" sldId="264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8:23.202" v="304" actId="403"/>
          <ac:spMkLst>
            <pc:docMk/>
            <pc:sldMk cId="0" sldId="264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8:57.239" v="314" actId="1076"/>
          <ac:spMkLst>
            <pc:docMk/>
            <pc:sldMk cId="0" sldId="264"/>
            <ac:spMk id="6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8:38.173" v="307" actId="1076"/>
          <ac:spMkLst>
            <pc:docMk/>
            <pc:sldMk cId="0" sldId="264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9:42.261" v="333" actId="403"/>
          <ac:spMkLst>
            <pc:docMk/>
            <pc:sldMk cId="0" sldId="264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9:32.352" v="330" actId="403"/>
          <ac:spMkLst>
            <pc:docMk/>
            <pc:sldMk cId="0" sldId="264"/>
            <ac:spMk id="9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9:48.505" v="336" actId="403"/>
          <ac:spMkLst>
            <pc:docMk/>
            <pc:sldMk cId="0" sldId="264"/>
            <ac:spMk id="11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09:58.601" v="341" actId="403"/>
          <ac:spMkLst>
            <pc:docMk/>
            <pc:sldMk cId="0" sldId="264"/>
            <ac:spMk id="12" creationId="{00000000-0000-0000-0000-000000000000}"/>
          </ac:spMkLst>
        </pc:spChg>
        <pc:spChg chg="add del">
          <ac:chgData name="H Maxted (GP)" userId="af7abd30-29ef-4071-8a0e-b793f56603f8" providerId="ADAL" clId="{1F949540-38E7-4058-B1A1-6A60B1E6B882}" dt="2026-10-21T09:09:14.875" v="319" actId="478"/>
          <ac:spMkLst>
            <pc:docMk/>
            <pc:sldMk cId="0" sldId="264"/>
            <ac:spMk id="14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09:22.458" v="325" actId="403"/>
          <ac:graphicFrameMkLst>
            <pc:docMk/>
            <pc:sldMk cId="0" sldId="264"/>
            <ac:graphicFrameMk id="10" creationId="{00000000-0000-0000-0000-000000000000}"/>
          </ac:graphicFrameMkLst>
        </pc:graphicFrameChg>
      </pc:sldChg>
      <pc:sldChg chg="modSp mod">
        <pc:chgData name="H Maxted (GP)" userId="af7abd30-29ef-4071-8a0e-b793f56603f8" providerId="ADAL" clId="{1F949540-38E7-4058-B1A1-6A60B1E6B882}" dt="2026-10-21T09:10:52.201" v="363" actId="403"/>
        <pc:sldMkLst>
          <pc:docMk/>
          <pc:sldMk cId="0" sldId="265"/>
        </pc:sldMkLst>
        <pc:spChg chg="mod">
          <ac:chgData name="H Maxted (GP)" userId="af7abd30-29ef-4071-8a0e-b793f56603f8" providerId="ADAL" clId="{1F949540-38E7-4058-B1A1-6A60B1E6B882}" dt="2026-10-21T09:10:40.202" v="356" actId="403"/>
          <ac:spMkLst>
            <pc:docMk/>
            <pc:sldMk cId="0" sldId="265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0:45.862" v="357" actId="1076"/>
          <ac:spMkLst>
            <pc:docMk/>
            <pc:sldMk cId="0" sldId="265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0:24.447" v="347" actId="1076"/>
          <ac:spMkLst>
            <pc:docMk/>
            <pc:sldMk cId="0" sldId="265"/>
            <ac:spMk id="6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0:07.149" v="342" actId="1076"/>
          <ac:spMkLst>
            <pc:docMk/>
            <pc:sldMk cId="0" sldId="265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0:15.918" v="345" actId="1076"/>
          <ac:spMkLst>
            <pc:docMk/>
            <pc:sldMk cId="0" sldId="265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0:13.207" v="344" actId="1076"/>
          <ac:spMkLst>
            <pc:docMk/>
            <pc:sldMk cId="0" sldId="265"/>
            <ac:spMk id="9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0:09.848" v="343" actId="1076"/>
          <ac:spMkLst>
            <pc:docMk/>
            <pc:sldMk cId="0" sldId="265"/>
            <ac:spMk id="10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0:19.679" v="346" actId="1076"/>
          <ac:spMkLst>
            <pc:docMk/>
            <pc:sldMk cId="0" sldId="265"/>
            <ac:spMk id="12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10:52.201" v="363" actId="403"/>
          <ac:graphicFrameMkLst>
            <pc:docMk/>
            <pc:sldMk cId="0" sldId="265"/>
            <ac:graphicFrameMk id="11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12:43.895" v="405" actId="404"/>
        <pc:sldMkLst>
          <pc:docMk/>
          <pc:sldMk cId="0" sldId="266"/>
        </pc:sldMkLst>
        <pc:spChg chg="mod">
          <ac:chgData name="H Maxted (GP)" userId="af7abd30-29ef-4071-8a0e-b793f56603f8" providerId="ADAL" clId="{1F949540-38E7-4058-B1A1-6A60B1E6B882}" dt="2026-10-21T09:11:05.302" v="370" actId="403"/>
          <ac:spMkLst>
            <pc:docMk/>
            <pc:sldMk cId="0" sldId="266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2:03.008" v="381" actId="403"/>
          <ac:spMkLst>
            <pc:docMk/>
            <pc:sldMk cId="0" sldId="266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2:29.159" v="397" actId="403"/>
          <ac:spMkLst>
            <pc:docMk/>
            <pc:sldMk cId="0" sldId="266"/>
            <ac:spMk id="6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1:16.842" v="371" actId="1076"/>
          <ac:spMkLst>
            <pc:docMk/>
            <pc:sldMk cId="0" sldId="266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2:43.895" v="405" actId="404"/>
          <ac:spMkLst>
            <pc:docMk/>
            <pc:sldMk cId="0" sldId="266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2:19.873" v="392" actId="403"/>
          <ac:spMkLst>
            <pc:docMk/>
            <pc:sldMk cId="0" sldId="266"/>
            <ac:spMk id="9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1:26.398" v="374" actId="1076"/>
          <ac:spMkLst>
            <pc:docMk/>
            <pc:sldMk cId="0" sldId="266"/>
            <ac:spMk id="10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2:35.601" v="400" actId="403"/>
          <ac:spMkLst>
            <pc:docMk/>
            <pc:sldMk cId="0" sldId="266"/>
            <ac:spMk id="11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10:57.820" v="364" actId="478"/>
          <ac:spMkLst>
            <pc:docMk/>
            <pc:sldMk cId="0" sldId="266"/>
            <ac:spMk id="14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12:10.875" v="387" actId="403"/>
          <ac:graphicFrameMkLst>
            <pc:docMk/>
            <pc:sldMk cId="0" sldId="266"/>
            <ac:graphicFrameMk id="12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16:52.483" v="442" actId="1076"/>
        <pc:sldMkLst>
          <pc:docMk/>
          <pc:sldMk cId="0" sldId="267"/>
        </pc:sldMkLst>
        <pc:spChg chg="mod">
          <ac:chgData name="H Maxted (GP)" userId="af7abd30-29ef-4071-8a0e-b793f56603f8" providerId="ADAL" clId="{1F949540-38E7-4058-B1A1-6A60B1E6B882}" dt="2026-10-21T09:13:04.652" v="406" actId="255"/>
          <ac:spMkLst>
            <pc:docMk/>
            <pc:sldMk cId="0" sldId="267"/>
            <ac:spMk id="3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14:15.249" v="417" actId="478"/>
          <ac:spMkLst>
            <pc:docMk/>
            <pc:sldMk cId="0" sldId="267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6:48.932" v="441" actId="1076"/>
          <ac:spMkLst>
            <pc:docMk/>
            <pc:sldMk cId="0" sldId="267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6:30.634" v="438" actId="404"/>
          <ac:spMkLst>
            <pc:docMk/>
            <pc:sldMk cId="0" sldId="267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6:35.071" v="439" actId="1076"/>
          <ac:spMkLst>
            <pc:docMk/>
            <pc:sldMk cId="0" sldId="267"/>
            <ac:spMk id="9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6:52.483" v="442" actId="1076"/>
          <ac:spMkLst>
            <pc:docMk/>
            <pc:sldMk cId="0" sldId="267"/>
            <ac:spMk id="10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6:13.762" v="431" actId="403"/>
          <ac:spMkLst>
            <pc:docMk/>
            <pc:sldMk cId="0" sldId="267"/>
            <ac:spMk id="11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6:39.069" v="440" actId="1076"/>
          <ac:spMkLst>
            <pc:docMk/>
            <pc:sldMk cId="0" sldId="267"/>
            <ac:spMk id="12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13:09.932" v="408" actId="478"/>
          <ac:spMkLst>
            <pc:docMk/>
            <pc:sldMk cId="0" sldId="267"/>
            <ac:spMk id="14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15:51.687" v="419" actId="1076"/>
          <ac:graphicFrameMkLst>
            <pc:docMk/>
            <pc:sldMk cId="0" sldId="267"/>
            <ac:graphicFrameMk id="13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19:16.032" v="492" actId="403"/>
        <pc:sldMkLst>
          <pc:docMk/>
          <pc:sldMk cId="0" sldId="268"/>
        </pc:sldMkLst>
        <pc:spChg chg="mod">
          <ac:chgData name="H Maxted (GP)" userId="af7abd30-29ef-4071-8a0e-b793f56603f8" providerId="ADAL" clId="{1F949540-38E7-4058-B1A1-6A60B1E6B882}" dt="2026-10-21T09:18:43.374" v="481" actId="403"/>
          <ac:spMkLst>
            <pc:docMk/>
            <pc:sldMk cId="0" sldId="268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9:07.973" v="486" actId="1076"/>
          <ac:spMkLst>
            <pc:docMk/>
            <pc:sldMk cId="0" sldId="268"/>
            <ac:spMk id="4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19:01.216" v="484" actId="478"/>
          <ac:spMkLst>
            <pc:docMk/>
            <pc:sldMk cId="0" sldId="268"/>
            <ac:spMk id="5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16:58.343" v="443" actId="478"/>
          <ac:spMkLst>
            <pc:docMk/>
            <pc:sldMk cId="0" sldId="268"/>
            <ac:spMk id="6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7:01.295" v="444" actId="1076"/>
          <ac:spMkLst>
            <pc:docMk/>
            <pc:sldMk cId="0" sldId="268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8:12.259" v="465" actId="1076"/>
          <ac:spMkLst>
            <pc:docMk/>
            <pc:sldMk cId="0" sldId="268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8:03.045" v="463" actId="1076"/>
          <ac:spMkLst>
            <pc:docMk/>
            <pc:sldMk cId="0" sldId="268"/>
            <ac:spMk id="9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8:31.944" v="474" actId="1076"/>
          <ac:spMkLst>
            <pc:docMk/>
            <pc:sldMk cId="0" sldId="268"/>
            <ac:spMk id="10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8:17.778" v="468" actId="403"/>
          <ac:spMkLst>
            <pc:docMk/>
            <pc:sldMk cId="0" sldId="268"/>
            <ac:spMk id="11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8:34.871" v="475" actId="1076"/>
          <ac:spMkLst>
            <pc:docMk/>
            <pc:sldMk cId="0" sldId="268"/>
            <ac:spMk id="12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19:16.032" v="492" actId="403"/>
          <ac:graphicFrameMkLst>
            <pc:docMk/>
            <pc:sldMk cId="0" sldId="268"/>
            <ac:graphicFrameMk id="14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20:24.399" v="514" actId="403"/>
        <pc:sldMkLst>
          <pc:docMk/>
          <pc:sldMk cId="0" sldId="269"/>
        </pc:sldMkLst>
        <pc:spChg chg="mod">
          <ac:chgData name="H Maxted (GP)" userId="af7abd30-29ef-4071-8a0e-b793f56603f8" providerId="ADAL" clId="{1F949540-38E7-4058-B1A1-6A60B1E6B882}" dt="2026-10-21T09:19:28.124" v="498" actId="403"/>
          <ac:spMkLst>
            <pc:docMk/>
            <pc:sldMk cId="0" sldId="269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20:18.972" v="508" actId="1076"/>
          <ac:spMkLst>
            <pc:docMk/>
            <pc:sldMk cId="0" sldId="269"/>
            <ac:spMk id="4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20:13.939" v="507" actId="478"/>
          <ac:spMkLst>
            <pc:docMk/>
            <pc:sldMk cId="0" sldId="269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9:39.990" v="499" actId="1076"/>
          <ac:spMkLst>
            <pc:docMk/>
            <pc:sldMk cId="0" sldId="269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9:56.774" v="503" actId="1076"/>
          <ac:spMkLst>
            <pc:docMk/>
            <pc:sldMk cId="0" sldId="269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9:52.826" v="502" actId="1076"/>
          <ac:spMkLst>
            <pc:docMk/>
            <pc:sldMk cId="0" sldId="269"/>
            <ac:spMk id="9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19:44.718" v="500" actId="1076"/>
          <ac:spMkLst>
            <pc:docMk/>
            <pc:sldMk cId="0" sldId="269"/>
            <ac:spMk id="10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20:03.500" v="505" actId="1076"/>
          <ac:spMkLst>
            <pc:docMk/>
            <pc:sldMk cId="0" sldId="269"/>
            <ac:spMk id="11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20:00.108" v="504" actId="1076"/>
          <ac:spMkLst>
            <pc:docMk/>
            <pc:sldMk cId="0" sldId="269"/>
            <ac:spMk id="12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19:47.124" v="501" actId="478"/>
          <ac:spMkLst>
            <pc:docMk/>
            <pc:sldMk cId="0" sldId="269"/>
            <ac:spMk id="14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20:24.399" v="514" actId="403"/>
          <ac:graphicFrameMkLst>
            <pc:docMk/>
            <pc:sldMk cId="0" sldId="269"/>
            <ac:graphicFrameMk id="15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21:20.100" v="533" actId="255"/>
        <pc:sldMkLst>
          <pc:docMk/>
          <pc:sldMk cId="0" sldId="270"/>
        </pc:sldMkLst>
        <pc:spChg chg="mod">
          <ac:chgData name="H Maxted (GP)" userId="af7abd30-29ef-4071-8a0e-b793f56603f8" providerId="ADAL" clId="{1F949540-38E7-4058-B1A1-6A60B1E6B882}" dt="2026-10-21T09:20:42.129" v="521" actId="403"/>
          <ac:spMkLst>
            <pc:docMk/>
            <pc:sldMk cId="0" sldId="270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20:46.307" v="522" actId="1076"/>
          <ac:spMkLst>
            <pc:docMk/>
            <pc:sldMk cId="0" sldId="270"/>
            <ac:spMk id="4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20:32.628" v="515" actId="6549"/>
          <ac:spMkLst>
            <pc:docMk/>
            <pc:sldMk cId="0" sldId="270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20:49.260" v="523" actId="1076"/>
          <ac:spMkLst>
            <pc:docMk/>
            <pc:sldMk cId="0" sldId="270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21:08.234" v="531" actId="403"/>
          <ac:spMkLst>
            <pc:docMk/>
            <pc:sldMk cId="0" sldId="270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20:59.163" v="528" actId="403"/>
          <ac:spMkLst>
            <pc:docMk/>
            <pc:sldMk cId="0" sldId="270"/>
            <ac:spMk id="9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21:12.572" v="532" actId="478"/>
          <ac:spMkLst>
            <pc:docMk/>
            <pc:sldMk cId="0" sldId="270"/>
            <ac:spMk id="11" creationId="{00000000-0000-0000-0000-000000000000}"/>
          </ac:spMkLst>
        </pc:spChg>
        <pc:graphicFrameChg chg="modGraphic">
          <ac:chgData name="H Maxted (GP)" userId="af7abd30-29ef-4071-8a0e-b793f56603f8" providerId="ADAL" clId="{1F949540-38E7-4058-B1A1-6A60B1E6B882}" dt="2026-10-21T09:21:20.100" v="533" actId="255"/>
          <ac:graphicFrameMkLst>
            <pc:docMk/>
            <pc:sldMk cId="0" sldId="270"/>
            <ac:graphicFrameMk id="16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22:21.069" v="559" actId="478"/>
        <pc:sldMkLst>
          <pc:docMk/>
          <pc:sldMk cId="0" sldId="271"/>
        </pc:sldMkLst>
        <pc:spChg chg="mod">
          <ac:chgData name="H Maxted (GP)" userId="af7abd30-29ef-4071-8a0e-b793f56603f8" providerId="ADAL" clId="{1F949540-38E7-4058-B1A1-6A60B1E6B882}" dt="2026-10-21T09:21:35.019" v="540" actId="403"/>
          <ac:spMkLst>
            <pc:docMk/>
            <pc:sldMk cId="0" sldId="271"/>
            <ac:spMk id="3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21:38.919" v="541" actId="1076"/>
          <ac:spMkLst>
            <pc:docMk/>
            <pc:sldMk cId="0" sldId="271"/>
            <ac:spMk id="4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21:28.010" v="534" actId="478"/>
          <ac:spMkLst>
            <pc:docMk/>
            <pc:sldMk cId="0" sldId="271"/>
            <ac:spMk id="5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22:18.550" v="558" actId="14100"/>
          <ac:spMkLst>
            <pc:docMk/>
            <pc:sldMk cId="0" sldId="271"/>
            <ac:spMk id="7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22:04.345" v="552" actId="403"/>
          <ac:spMkLst>
            <pc:docMk/>
            <pc:sldMk cId="0" sldId="271"/>
            <ac:spMk id="8" creationId="{00000000-0000-0000-0000-000000000000}"/>
          </ac:spMkLst>
        </pc:spChg>
        <pc:spChg chg="mod">
          <ac:chgData name="H Maxted (GP)" userId="af7abd30-29ef-4071-8a0e-b793f56603f8" providerId="ADAL" clId="{1F949540-38E7-4058-B1A1-6A60B1E6B882}" dt="2026-10-21T09:22:13.962" v="557" actId="403"/>
          <ac:spMkLst>
            <pc:docMk/>
            <pc:sldMk cId="0" sldId="271"/>
            <ac:spMk id="9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22:21.069" v="559" actId="478"/>
          <ac:spMkLst>
            <pc:docMk/>
            <pc:sldMk cId="0" sldId="271"/>
            <ac:spMk id="11" creationId="{00000000-0000-0000-0000-000000000000}"/>
          </ac:spMkLst>
        </pc:spChg>
        <pc:graphicFrameChg chg="modGraphic">
          <ac:chgData name="H Maxted (GP)" userId="af7abd30-29ef-4071-8a0e-b793f56603f8" providerId="ADAL" clId="{1F949540-38E7-4058-B1A1-6A60B1E6B882}" dt="2026-10-21T09:21:43.653" v="545" actId="403"/>
          <ac:graphicFrameMkLst>
            <pc:docMk/>
            <pc:sldMk cId="0" sldId="271"/>
            <ac:graphicFrameMk id="17" creationId="{00000000-0000-0000-0000-000000000000}"/>
          </ac:graphicFrameMkLst>
        </pc:graphicFrameChg>
      </pc:sldChg>
      <pc:sldChg chg="delSp modSp mod">
        <pc:chgData name="H Maxted (GP)" userId="af7abd30-29ef-4071-8a0e-b793f56603f8" providerId="ADAL" clId="{1F949540-38E7-4058-B1A1-6A60B1E6B882}" dt="2026-10-21T09:23:08.615" v="579" actId="403"/>
        <pc:sldMkLst>
          <pc:docMk/>
          <pc:sldMk cId="0" sldId="272"/>
        </pc:sldMkLst>
        <pc:spChg chg="mod">
          <ac:chgData name="H Maxted (GP)" userId="af7abd30-29ef-4071-8a0e-b793f56603f8" providerId="ADAL" clId="{1F949540-38E7-4058-B1A1-6A60B1E6B882}" dt="2026-10-21T09:22:47.166" v="570" actId="403"/>
          <ac:spMkLst>
            <pc:docMk/>
            <pc:sldMk cId="0" sldId="272"/>
            <ac:spMk id="3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22:55.074" v="573" actId="478"/>
          <ac:spMkLst>
            <pc:docMk/>
            <pc:sldMk cId="0" sldId="272"/>
            <ac:spMk id="5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22:33.848" v="561" actId="478"/>
          <ac:spMkLst>
            <pc:docMk/>
            <pc:sldMk cId="0" sldId="272"/>
            <ac:spMk id="7" creationId="{00000000-0000-0000-0000-000000000000}"/>
          </ac:spMkLst>
        </pc:spChg>
        <pc:spChg chg="del mod">
          <ac:chgData name="H Maxted (GP)" userId="af7abd30-29ef-4071-8a0e-b793f56603f8" providerId="ADAL" clId="{1F949540-38E7-4058-B1A1-6A60B1E6B882}" dt="2026-10-21T09:22:39.609" v="564" actId="478"/>
          <ac:spMkLst>
            <pc:docMk/>
            <pc:sldMk cId="0" sldId="272"/>
            <ac:spMk id="8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22:36.139" v="562" actId="478"/>
          <ac:spMkLst>
            <pc:docMk/>
            <pc:sldMk cId="0" sldId="272"/>
            <ac:spMk id="9" creationId="{00000000-0000-0000-0000-000000000000}"/>
          </ac:spMkLst>
        </pc:spChg>
        <pc:spChg chg="del">
          <ac:chgData name="H Maxted (GP)" userId="af7abd30-29ef-4071-8a0e-b793f56603f8" providerId="ADAL" clId="{1F949540-38E7-4058-B1A1-6A60B1E6B882}" dt="2026-10-21T09:22:30.988" v="560" actId="478"/>
          <ac:spMkLst>
            <pc:docMk/>
            <pc:sldMk cId="0" sldId="272"/>
            <ac:spMk id="11" creationId="{00000000-0000-0000-0000-000000000000}"/>
          </ac:spMkLst>
        </pc:spChg>
        <pc:graphicFrameChg chg="mod modGraphic">
          <ac:chgData name="H Maxted (GP)" userId="af7abd30-29ef-4071-8a0e-b793f56603f8" providerId="ADAL" clId="{1F949540-38E7-4058-B1A1-6A60B1E6B882}" dt="2026-10-21T09:23:08.615" v="579" actId="403"/>
          <ac:graphicFrameMkLst>
            <pc:docMk/>
            <pc:sldMk cId="0" sldId="272"/>
            <ac:graphicFrameMk id="18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DT Road Map.pptx.
[Sources]
- Department for Education, National curriculum in England: design and technology programmes of study: https://www.gov.uk/government/publications/national-curriculum-in-england-design-and-technology-programmes-of-study/national-curriculum-in-england-design-and-technology-programmes-of-study
- Department for Education, Design and technology programmes of study: key stages 1 and 2 PDF: https://assets.publishing.service.gov.uk/media/5a7ca43640f0b6629523adc1/PRIMARY_national_curriculum_-_Design_and_technology.pdf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DT Road Map.pptx
[Design note]
Title slide identifies this as an editable, reduced Design and Technology road map.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DT Road Map.pptx.
[Sources]
- Department for Education, National curriculum in England: design and technology programmes of study: https://www.gov.uk/government/publications/national-curriculum-in-england-design-and-technology-programmes-of-study/national-curriculum-in-england-design-and-technology-programmes-of-study
- Department for Education, Design and technology programmes of study: key stages 1 and 2 PDF: https://assets.publishing.service.gov.uk/media/5a7ca43640f0b6629523adc1/PRIMARY_national_curriculum_-_Design_and_technology.pdf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DT Road Map.pptx
[Design note]
Alignment slide turns statutory and inspection expectations into concise DT non-negotiables.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DT Road Map.pptx.
[Sources]
- Department for Education, National curriculum in England: design and technology programmes of study: https://www.gov.uk/government/publications/national-curriculum-in-england-design-and-technology-programmes-of-study/national-curriculum-in-england-design-and-technology-programmes-of-study
- Department for Education, Design and technology programmes of study: key stages 1 and 2 PDF: https://assets.publishing.service.gov.uk/media/5a7ca43640f0b6629523adc1/PRIMARY_national_curriculum_-_Design_and_technology.pdf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DT Road Map.pptx
[Design note]
Intent has been reduced to statutory end-points and four threshold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DT Road Map.pptx.
[Sources]
- Department for Education, National curriculum in England: design and technology programmes of study: https://www.gov.uk/government/publications/national-curriculum-in-england-design-and-technology-programmes-of-study/national-curriculum-in-england-design-and-technology-programmes-of-study
- Department for Education, Design and technology programmes of study: key stages 1 and 2 PDF: https://assets.publishing.service.gov.uk/media/5a7ca43640f0b6629523adc1/PRIMARY_national_curriculum_-_Design_and_technology.pdf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DT Road Map.pptx
[Design note]
Learning journey consolidates the original roadmap into a coherent EYFS to Year 6 sequence.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DT Road Map.pptx.
[Sources]
- Department for Education, National curriculum in England: design and technology programmes of study: https://www.gov.uk/government/publications/national-curriculum-in-england-design-and-technology-programmes-of-study/national-curriculum-in-england-design-and-technology-programmes-of-study
- Department for Education, Design and technology programmes of study: key stages 1 and 2 PDF: https://assets.publishing.service.gov.uk/media/5a7ca43640f0b6629523adc1/PRIMARY_national_curriculum_-_Design_and_technology.pdf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DT Road Map.pptx
[Design note]
Condenses detailed year-by-year content into substantive strands that preserve statutory DT coverage.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DT Road Map.pptx.
[Sources]
- Department for Education, National curriculum in England: design and technology programmes of study: https://www.gov.uk/government/publications/national-curriculum-in-england-design-and-technology-programmes-of-study/national-curriculum-in-england-design-and-technology-programmes-of-study
- Department for Education, Design and technology programmes of study: key stages 1 and 2 PDF: https://assets.publishing.service.gov.uk/media/5a7ca43640f0b6629523adc1/PRIMARY_national_curriculum_-_Design_and_technology.pdf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DT Road Map.pptx
[Design note]
Replaces repeated disciplinary tables with a clear progression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DT Road Map.pptx.
[Sources]
- Department for Education, National curriculum in England: design and technology programmes of study: https://www.gov.uk/government/publications/national-curriculum-in-england-design-and-technology-programmes-of-study/national-curriculum-in-england-design-and-technology-programmes-of-study
- Department for Education, Design and technology programmes of study: key stages 1 and 2 PDF: https://assets.publishing.service.gov.uk/media/5a7ca43640f0b6629523adc1/PRIMARY_national_curriculum_-_Design_and_technology.pdf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DT Road Map.pptx
[Design note]
Refines the original Godley approach into an explicit DT teaching cycle.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DT Road Map.pptx.
[Sources]
- Department for Education, National curriculum in England: design and technology programmes of study: https://www.gov.uk/government/publications/national-curriculum-in-england-design-and-technology-programmes-of-study/national-curriculum-in-england-design-and-technology-programmes-of-study
- Department for Education, Design and technology programmes of study: key stages 1 and 2 PDF: https://assets.publishing.service.gov.uk/media/5a7ca43640f0b6629523adc1/PRIMARY_national_curriculum_-_Design_and_technology.pdf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DT Road Map.pptx
[Design note]
EYFS content is a concise foundation for statutory KS1 DT.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DT Road Map.pptx.
[Sources]
- Department for Education, National curriculum in England: design and technology programmes of study: https://www.gov.uk/government/publications/national-curriculum-in-england-design-and-technology-programmes-of-study/national-curriculum-in-england-design-and-technology-programmes-of-study
- Department for Education, Design and technology programmes of study: key stages 1 and 2 PDF: https://assets.publishing.service.gov.uk/media/5a7ca43640f0b6629523adc1/PRIMARY_national_curriculum_-_Design_and_technology.pdf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DT Road Map.pptx
[Design note]
Year 1 content is reduced while retaining statutory DT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DT Road Map.pptx.
[Sources]
- Department for Education, National curriculum in England: design and technology programmes of study: https://www.gov.uk/government/publications/national-curriculum-in-england-design-and-technology-programmes-of-study/national-curriculum-in-england-design-and-technology-programmes-of-study
- Department for Education, Design and technology programmes of study: key stages 1 and 2 PDF: https://assets.publishing.service.gov.uk/media/5a7ca43640f0b6629523adc1/PRIMARY_national_curriculum_-_Design_and_technology.pdf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DT Road Map.pptx
[Design note]
Year 2 content is reduced while retaining statutory DT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DT Road Map.pptx.
[Sources]
- Department for Education, National curriculum in England: design and technology programmes of study: https://www.gov.uk/government/publications/national-curriculum-in-england-design-and-technology-programmes-of-study/national-curriculum-in-england-design-and-technology-programmes-of-study
- Department for Education, Design and technology programmes of study: key stages 1 and 2 PDF: https://assets.publishing.service.gov.uk/media/5a7ca43640f0b6629523adc1/PRIMARY_national_curriculum_-_Design_and_technology.pdf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DT Road Map.pptx
[Design note]
Year 3 content is reduced while retaining statutory DT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DT Road Map.pptx.
[Sources]
- Department for Education, National curriculum in England: design and technology programmes of study: https://www.gov.uk/government/publications/national-curriculum-in-england-design-and-technology-programmes-of-study/national-curriculum-in-england-design-and-technology-programmes-of-study
- Department for Education, Design and technology programmes of study: key stages 1 and 2 PDF: https://assets.publishing.service.gov.uk/media/5a7ca43640f0b6629523adc1/PRIMARY_national_curriculum_-_Design_and_technology.pdf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DT Road Map.pptx
[Design note]
Year 4 content is reduced while retaining statutory DT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DT Road Map.pptx.
[Sources]
- Department for Education, National curriculum in England: design and technology programmes of study: https://www.gov.uk/government/publications/national-curriculum-in-england-design-and-technology-programmes-of-study/national-curriculum-in-england-design-and-technology-programmes-of-study
- Department for Education, Design and technology programmes of study: key stages 1 and 2 PDF: https://assets.publishing.service.gov.uk/media/5a7ca43640f0b6629523adc1/PRIMARY_national_curriculum_-_Design_and_technology.pdf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DT Road Map.pptx
[Design note]
Year 5 content is reduced while retaining statutory DT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DT Road Map.pptx.
[Sources]
- Department for Education, National curriculum in England: design and technology programmes of study: https://www.gov.uk/government/publications/national-curriculum-in-england-design-and-technology-programmes-of-study/national-curriculum-in-england-design-and-technology-programmes-of-study
- Department for Education, Design and technology programmes of study: key stages 1 and 2 PDF: https://assets.publishing.service.gov.uk/media/5a7ca43640f0b6629523adc1/PRIMARY_national_curriculum_-_Design_and_technology.pdf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DT Road Map.pptx
[Design note]
Year 6 content is reduced while retaining statutory DT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DT Road Map.pptx.
[Sources]
- Department for Education, National curriculum in England: design and technology programmes of study: https://www.gov.uk/government/publications/national-curriculum-in-england-design-and-technology-programmes-of-study/national-curriculum-in-england-design-and-technology-programmes-of-study
- Department for Education, Design and technology programmes of study: key stages 1 and 2 PDF: https://assets.publishing.service.gov.uk/media/5a7ca43640f0b6629523adc1/PRIMARY_national_curriculum_-_Design_and_technology.pdf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DT Road Map.pptx
[Design note]
Cooking and nutrition is retained as a standalone statutory entitlement because the National Curriculum includes fixed expectations.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DT Road Map.pptx.
[Sources]
- Department for Education, National curriculum in England: design and technology programmes of study: https://www.gov.uk/government/publications/national-curriculum-in-england-design-and-technology-programmes-of-study/national-curriculum-in-england-design-and-technology-programmes-of-study
- Department for Education, Design and technology programmes of study: key stages 1 and 2 PDF: https://assets.publishing.service.gov.uk/media/5a7ca43640f0b6629523adc1/PRIMARY_national_curriculum_-_Design_and_technology.pdf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DT Road Map.pptx
[Design note]
Creates a single vocabulary spine to replace repeated year-by-year tables.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DT Road Map.pptx.
[Sources]
- Department for Education, National curriculum in England: design and technology programmes of study: https://www.gov.uk/government/publications/national-curriculum-in-england-design-and-technology-programmes-of-study/national-curriculum-in-england-design-and-technology-programmes-of-study
- Department for Education, Design and technology programmes of study: key stages 1 and 2 PDF: https://assets.publishing.service.gov.uk/media/5a7ca43640f0b6629523adc1/PRIMARY_national_curriculum_-_Design_and_technology.pdf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DT Road Map.pptx
[Design note]
Final slide turns the reduced roadmap into an Ofsted-ready quality assurance prompt.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r>
              <a:rPr lang="en-GB"/>
              <a:t>Godley Community Primary Academy</a:t>
            </a:r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4" name="Text 2"/>
          <p:cNvSpPr/>
          <p:nvPr/>
        </p:nvSpPr>
        <p:spPr>
          <a:xfrm>
            <a:off x="411480" y="155448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4594897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202020"/>
                </a:solidFill>
              </a:rPr>
              <a:t>Design and Technology Road Map</a:t>
            </a:r>
            <a:endParaRPr lang="en-US" sz="3100" dirty="0"/>
          </a:p>
        </p:txBody>
      </p:sp>
      <p:sp>
        <p:nvSpPr>
          <p:cNvPr id="10" name="Shape 8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5C41F87-F581-9170-F902-B19B6D697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560244"/>
            <a:ext cx="1743607" cy="17375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587EA8C-977C-887A-032B-930CC3C2EAA3}"/>
              </a:ext>
            </a:extLst>
          </p:cNvPr>
          <p:cNvSpPr txBox="1"/>
          <p:nvPr/>
        </p:nvSpPr>
        <p:spPr>
          <a:xfrm>
            <a:off x="548640" y="1495187"/>
            <a:ext cx="786384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b="1" dirty="0"/>
              <a:t>Godley Community Primary Academy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11480" y="749808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Alignment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417320"/>
            <a:ext cx="3703320" cy="169164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539496" y="1527048"/>
            <a:ext cx="3447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National Curriculum Design and Technology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39496" y="1810512"/>
            <a:ext cx="344728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Pupils design and make products that solve real and relevant problems, acquire technical and practical expertise, evaluate products and learn cooking and nutrition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9" name="Shape 7"/>
          <p:cNvSpPr/>
          <p:nvPr/>
        </p:nvSpPr>
        <p:spPr>
          <a:xfrm>
            <a:off x="4251960" y="1417320"/>
            <a:ext cx="3703320" cy="169164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379976" y="1527048"/>
            <a:ext cx="3447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Ofsted 2026 curriculum and teaching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379976" y="1810512"/>
            <a:ext cx="344728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The curriculum is ambitious, logically sequenced and inclusive. Pupils build knowledge, practise deliberately, make improvements and remember what has been taught.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92440" y="1417320"/>
            <a:ext cx="3657600" cy="1691640"/>
          </a:xfrm>
          <a:prstGeom prst="roundRect">
            <a:avLst/>
          </a:prstGeom>
          <a:solidFill>
            <a:srgbClr val="FFF2CC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8220456" y="1527048"/>
            <a:ext cx="3401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Godley DT entitlement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20456" y="1810512"/>
            <a:ext cx="340156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Pupils experience structures, mechanisms, textiles, construction, electrical/electronic systems, digital design and cooking/nutrition through purposeful design briefs.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826612"/>
              </p:ext>
            </p:extLst>
          </p:nvPr>
        </p:nvGraphicFramePr>
        <p:xfrm>
          <a:off x="449580" y="3456445"/>
          <a:ext cx="11308080" cy="2395715"/>
        </p:xfrm>
        <a:graphic>
          <a:graphicData uri="http://schemas.openxmlformats.org/drawingml/2006/table">
            <a:tbl>
              <a:tblPr/>
              <a:tblGrid>
                <a:gridCol w="25288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9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14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Non-negotiable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this roadmap secures 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14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Design and make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respond to purposeful briefs, design criteria, users and contexts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14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Evaluate and improve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analyse existing products, test prototypes and refine throughout making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14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Technical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Structures, mechanisms, textiles, construction, circuits, digital products and material properties are revisited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14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Cooking and nutrition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Food units teach healthy diet, seasonality, sourcing, safe preparation and cooking techniques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Shape 13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4"/>
          <p:cNvSpPr/>
          <p:nvPr/>
        </p:nvSpPr>
        <p:spPr>
          <a:xfrm>
            <a:off x="320040" y="6601968"/>
            <a:ext cx="6583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Design and Technology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Subject Intent - Design and Technology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1325880"/>
            <a:ext cx="5349240" cy="416052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950976" y="1655064"/>
            <a:ext cx="5093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By Year 6, pupils will be able to</a:t>
            </a:r>
            <a:r>
              <a:rPr lang="en-US" sz="1000" b="1" dirty="0">
                <a:solidFill>
                  <a:srgbClr val="7030A0"/>
                </a:solidFill>
              </a:rPr>
              <a:t>: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22960" y="2002536"/>
            <a:ext cx="5093208" cy="3703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design purposeful, functional and appealing products for identified users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research needs, develop criteria, model ideas and create prototypes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select tools, techniques, materials and components safely and accurately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build technical knowledge of structures, mechanisms, textiles, circuits and digital products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evaluate existing products and refine their own work against design criteria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understand nutrition, seasonality, food sourcing and safe food preparation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172200" y="1335024"/>
            <a:ext cx="5440680" cy="416052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6428232" y="1592579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Threshold concepts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28232" y="1883664"/>
            <a:ext cx="5184648" cy="3703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Master practical skills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tools, equipment, materials, ingredients and components safely and accurately.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Design, make, evaluate and improve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an iterative process from brief to prototype, product, test and refinement.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Take inspiration from design throughout history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Learn from products, designers, engineers and innovations.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Cook and understand nutrition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Prepare food safely and apply healthy eating principles.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77240" y="5715000"/>
            <a:ext cx="155448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850392" y="5815584"/>
            <a:ext cx="14081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Purposefu</a:t>
            </a:r>
            <a:r>
              <a:rPr lang="en-US" sz="830" b="1" dirty="0">
                <a:solidFill>
                  <a:srgbClr val="FFFFFF"/>
                </a:solidFill>
              </a:rPr>
              <a:t>l</a:t>
            </a:r>
            <a:endParaRPr lang="en-US" sz="830" dirty="0"/>
          </a:p>
        </p:txBody>
      </p:sp>
      <p:sp>
        <p:nvSpPr>
          <p:cNvPr id="14" name="Shape 12"/>
          <p:cNvSpPr/>
          <p:nvPr/>
        </p:nvSpPr>
        <p:spPr>
          <a:xfrm>
            <a:off x="2697480" y="5742432"/>
            <a:ext cx="146304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15" name="Text 13"/>
          <p:cNvSpPr/>
          <p:nvPr/>
        </p:nvSpPr>
        <p:spPr>
          <a:xfrm>
            <a:off x="2770632" y="5815584"/>
            <a:ext cx="13167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Practica</a:t>
            </a:r>
            <a:r>
              <a:rPr lang="en-US" sz="830" b="1" dirty="0">
                <a:solidFill>
                  <a:srgbClr val="FFFFFF"/>
                </a:solidFill>
              </a:rPr>
              <a:t>l</a:t>
            </a:r>
            <a:endParaRPr lang="en-US" sz="830" dirty="0"/>
          </a:p>
        </p:txBody>
      </p:sp>
      <p:sp>
        <p:nvSpPr>
          <p:cNvPr id="16" name="Shape 14"/>
          <p:cNvSpPr/>
          <p:nvPr/>
        </p:nvSpPr>
        <p:spPr>
          <a:xfrm>
            <a:off x="4526280" y="5715000"/>
            <a:ext cx="146304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4599432" y="5815584"/>
            <a:ext cx="13167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Iterative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355080" y="5715000"/>
            <a:ext cx="182880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6428232" y="5815584"/>
            <a:ext cx="16824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User-focused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549640" y="5715000"/>
            <a:ext cx="233172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8622792" y="5815584"/>
            <a:ext cx="2185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Safe and precise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320040" y="6601968"/>
            <a:ext cx="6583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Design and Technology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Learning Journey: EYFS to Year 6</a:t>
            </a:r>
            <a:endParaRPr lang="en-US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872673"/>
              </p:ext>
            </p:extLst>
          </p:nvPr>
        </p:nvGraphicFramePr>
        <p:xfrm>
          <a:off x="320040" y="1083564"/>
          <a:ext cx="11567160" cy="5349240"/>
        </p:xfrm>
        <a:graphic>
          <a:graphicData uri="http://schemas.openxmlformats.org/drawingml/2006/table">
            <a:tbl>
              <a:tblPr/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Nursery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Modelling/structures: house for mouse; salt dough decoration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Construction: picture frame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Food: biscuit with rolling/cutters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Reception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Food: making jam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Structures: bridges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Mechanisms: pop-up book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Food: biscuit to a design brief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Structures: windmill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Mechanisms: moving character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Textiles: 2D felt bauble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Construction: freestanding shelter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Electricals: battery-operated light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3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Food: cupcake and adapted recipe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Structures: strong pyramid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Mechanisms: slingshot car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4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Textiles: pouches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Electricals/electronics: electronic board game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Construction: Roman-linked pavilions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5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Food: jam/savoury enterprise treat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Structures: bridges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Mechanisms: pop-up book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6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Textiles: 3D felt bauble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Digital world: navigating the world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Electricals/electronics: steady hand game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Substantive Knowledge Progression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</a:rPr>
              <a:t>What pupils know about products, users, materials, mechanisms, systems and food.</a:t>
            </a:r>
            <a:endParaRPr lang="en-US" sz="10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08619"/>
              </p:ext>
            </p:extLst>
          </p:nvPr>
        </p:nvGraphicFramePr>
        <p:xfrm>
          <a:off x="320040" y="1325880"/>
          <a:ext cx="11567160" cy="5029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Strand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Design need and users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Explore products, users, purpose, design criteria and simple briefs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specification, target audience, aesthetics, function and material choices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user experience, design brief, prototypes, CAD, product lifecycle and sustainability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Materials and structures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Cut, fold, join, make stable structures and use simple construction materials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Measure accurately, reinforce structures, understand nets and material properties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precision, strengthen/reinforce, choose tools/materials for function and finish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Mechanisms and systems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Levers, wheels, axles, winding and pop-up mechanisms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Pulleys, gears, kinetic energy, air resistance, circuits and switches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Cams, linkages, electronics, LEDs, buzzers, sensors/programming and digital functions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Textiles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Templates, running stitch, knots and decoration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Seam allowance, prototypes, fastenings and appropriate stitching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3D textiles, blanket stitch, stuffing, visual/tactile decoration and high-quality finish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Food and nutrition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Healthy diet, where food comes from, cutting, peeling, grating and assembling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Recipes, quantities, safe preparation, budgeting and cooking techniques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Seasonality, farm to fork, imports/exports, welfare, storage, ratios and recipe refinement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11480" y="577596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Disciplinary Knowledge Progression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86563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</a:rPr>
              <a:t>How pupils get better at thinking, making and evaluating as designers.</a:t>
            </a:r>
            <a:endParaRPr lang="en-US" sz="10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387549"/>
              </p:ext>
            </p:extLst>
          </p:nvPr>
        </p:nvGraphicFramePr>
        <p:xfrm>
          <a:off x="411480" y="1234440"/>
          <a:ext cx="11338560" cy="438912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Concept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Design with purpose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Explore materials and design for simple users/purposes with support.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Identify design opportunities, use criteria and select materials more deliberately.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Design in response to user experience, function, aesthetics, sustainability and service.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Make and refine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tools safely, combine materials and make simple products.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Plan workflows, select tools/techniques, measure accurately and refine while making.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Prototype, test, adapt radically and aim for precise, high-quality finished products.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Evaluate and improve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Say what is liked/disliked and suggest simple improvements.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Evaluate against criteria, explain choices and improve existing designs.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ongoing evaluation, user feedback and testing to make justified improvements.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Take inspiration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Explore existing products and simple design features.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Study notable designers/products to generate ideas and improve designs.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Combine ideas from designers, innovations and product history to create improved solutions.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hape 4"/>
          <p:cNvSpPr/>
          <p:nvPr/>
        </p:nvSpPr>
        <p:spPr>
          <a:xfrm>
            <a:off x="411480" y="5715000"/>
            <a:ext cx="11338560" cy="822960"/>
          </a:xfrm>
          <a:prstGeom prst="roundRect">
            <a:avLst/>
          </a:prstGeom>
          <a:solidFill>
            <a:srgbClr val="DDEBF7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722376" y="5824728"/>
            <a:ext cx="107624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Strong curriculum thread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22376" y="6108191"/>
            <a:ext cx="10762488" cy="42976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Every unit includes: stimulus/brief -&gt; research/user need -&gt; design criteria -&gt; model/prototype -&gt; make safely -&gt; test/evaluate -&gt; refine -&gt; present final product.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539496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Teaching Sequence for Every DT Unit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685800" y="86868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</a:rPr>
              <a:t>A simple model for consistent, strong delivery and assessment</a:t>
            </a:r>
            <a:r>
              <a:rPr lang="en-US" sz="1050" dirty="0">
                <a:solidFill>
                  <a:srgbClr val="595959"/>
                </a:solidFill>
              </a:rPr>
              <a:t>.</a:t>
            </a:r>
            <a:endParaRPr lang="en-US" sz="10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640121"/>
              </p:ext>
            </p:extLst>
          </p:nvPr>
        </p:nvGraphicFramePr>
        <p:xfrm>
          <a:off x="685800" y="1325880"/>
          <a:ext cx="10835640" cy="393192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2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Purpose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 Stimulus and user need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Identify the problem, the user and the purpose of the product.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2. Research and criteria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Explore existing products, materials and design features; agree success criteria.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3. Design and prototype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Generate ideas through sketches, templates, mock-ups, CAD or prototypes.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4. Make and refine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tools, materials and components safely; test and improve during making.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5. Evaluate and present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Evaluate against criteria and user need; explain changes and final outcome.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31520" y="5532120"/>
            <a:ext cx="10744200" cy="77724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5"/>
          <p:cNvSpPr/>
          <p:nvPr/>
        </p:nvSpPr>
        <p:spPr>
          <a:xfrm>
            <a:off x="859536" y="5641848"/>
            <a:ext cx="10488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Assessment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59536" y="5925311"/>
            <a:ext cx="10488168" cy="493771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Teachers check whether pupils can explain the user, use technical vocabulary, select appropriate materials/tools, apply practical skills safely and improve through testing.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11480" y="603504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EYFS: Foundations for Design and Technology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1014984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</a:rPr>
              <a:t>Exploring materials, tools, modelling, construction, food preparation and creative problem-solving.</a:t>
            </a:r>
            <a:endParaRPr lang="en-US" sz="10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148835"/>
              </p:ext>
            </p:extLst>
          </p:nvPr>
        </p:nvGraphicFramePr>
        <p:xfrm>
          <a:off x="411480" y="1392936"/>
          <a:ext cx="11384280" cy="265176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83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Nursery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House for mouse; salt dough decoration: join, shape and explore materials.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Picture frame: select materials, cut with support and attach.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Biscuit: roll, cut, shape and assemble ingredients with support.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Reception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Making jam: chop, stir, spread and follow instructions safely.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Bridges: combine materials and create stable structures.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Pop-up book: cut, fold, join, fasten and make simple moving parts.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411480" y="4251960"/>
            <a:ext cx="11384280" cy="109728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722376" y="4361688"/>
            <a:ext cx="10808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Progression into Year 1</a:t>
            </a:r>
            <a:endParaRPr lang="en-US" sz="1200" dirty="0"/>
          </a:p>
        </p:txBody>
      </p:sp>
      <p:sp>
        <p:nvSpPr>
          <p:cNvPr id="6" name="Text 6"/>
          <p:cNvSpPr/>
          <p:nvPr/>
        </p:nvSpPr>
        <p:spPr>
          <a:xfrm>
            <a:off x="722376" y="4645152"/>
            <a:ext cx="10808208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Children move from exploration and safe tool use into purposeful products, simple criteria, technical vocabulary, mechanisms and evaluation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411480" y="5532120"/>
            <a:ext cx="11247120" cy="64008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722376" y="5641848"/>
            <a:ext cx="10808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Vocabulary emphasis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22376" y="5925312"/>
            <a:ext cx="10808208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cut, join, fold, roll, pinch, attach, glue, safe, tool, material, design, make, improve, ingredient, structure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1: Food, structures and simple mechanisms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</a:rPr>
              <a:t>Reduced unit overview: brief, technical knowledge, process and vocabulary</a:t>
            </a:r>
            <a:r>
              <a:rPr lang="en-US" sz="1050" dirty="0">
                <a:solidFill>
                  <a:srgbClr val="595959"/>
                </a:solidFill>
              </a:rPr>
              <a:t>.</a:t>
            </a:r>
            <a:endParaRPr lang="en-US" sz="105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872878"/>
              </p:ext>
            </p:extLst>
          </p:nvPr>
        </p:nvGraphicFramePr>
        <p:xfrm>
          <a:off x="320040" y="1399032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Project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Biscuit to a design brief.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Constructing a windmill.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Moving character linked to story/theme.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Technical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Quantities, ingredients, recipe, nutrients, safety and hygiene.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Client, design criteria, stable/strong structure, turbine, axle and sails.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Mechanism, winding, axle, handle, template and target audience.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Process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Follow a brief, prepare safely, measure and evaluate taste/appearance.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Design for a user, build and test stability.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Model, assemble moving parts, test and improve.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Purposeful biscuit product.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Freestanding windmill structure.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Moving character with lever/winding mechanism.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5169408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533400" y="5327904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33400" y="5708904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Create products with support, use simple criteria, cut/join safely and suggest basic improvements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6" name="Shape 7"/>
          <p:cNvSpPr/>
          <p:nvPr/>
        </p:nvSpPr>
        <p:spPr>
          <a:xfrm>
            <a:off x="6446520" y="5148072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574536" y="5279136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574536" y="5655564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brief, recipe, quantity, ingredient, client, stable, strong, test, mechanism, axle, template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2: Textiles, construction and electrical systems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1080516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</a:rPr>
              <a:t>Reduced unit overview: brief, technical knowledge, process and vocabulary</a:t>
            </a:r>
            <a:r>
              <a:rPr lang="en-US" sz="1050" dirty="0">
                <a:solidFill>
                  <a:srgbClr val="595959"/>
                </a:solidFill>
              </a:rPr>
              <a:t>.</a:t>
            </a:r>
            <a:endParaRPr lang="en-US" sz="105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671250"/>
              </p:ext>
            </p:extLst>
          </p:nvPr>
        </p:nvGraphicFramePr>
        <p:xfrm>
          <a:off x="335281" y="1444753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Project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2D felt bauble decoration.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Freestanding shelter/structure.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Battery-operated light/lantern.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Technical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Templates, fabric, running stitch, knots, joining and decoration.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Stable, strong, stiff, base, legs, materials and reinforcement.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Battery, bulb, switch, conductor, insulator, circuit and faults.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Process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Design, cut fabric, join and decorate.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Choose materials, combine and strengthen.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Build, test and improve a simple electrical product.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Decorated textile product.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Stable shelter/structure.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Functional battery-operated light.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5129784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477013" y="5381244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030A0"/>
                </a:solidFill>
              </a:rPr>
              <a:t>Disciplinary focus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77013" y="5678425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835" dirty="0">
                <a:solidFill>
                  <a:srgbClr val="202020"/>
                </a:solidFill>
              </a:rPr>
              <a:t>Design for a purpose and user with growing independence; evaluate against criteria and improve products.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484620" y="5129784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8"/>
          <p:cNvSpPr/>
          <p:nvPr/>
        </p:nvSpPr>
        <p:spPr>
          <a:xfrm>
            <a:off x="6687312" y="5433061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030A0"/>
                </a:solidFill>
              </a:rPr>
              <a:t>Core vocabulary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6687312" y="5702809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835" dirty="0">
                <a:solidFill>
                  <a:srgbClr val="202020"/>
                </a:solidFill>
              </a:rPr>
              <a:t>fabric, stitch, template, seam, stable, stiff, reinforce, bulb, battery, circuit, switch</a:t>
            </a:r>
            <a:endParaRPr lang="en-US" sz="835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6583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Design and Technology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3: Food, structures and moving products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</a:rPr>
              <a:t>Reduced unit overview: brief, technical knowledge, process and vocabulary</a:t>
            </a:r>
            <a:r>
              <a:rPr lang="en-US" sz="1050" dirty="0">
                <a:solidFill>
                  <a:srgbClr val="595959"/>
                </a:solidFill>
              </a:rPr>
              <a:t>.</a:t>
            </a:r>
            <a:endParaRPr lang="en-US" sz="105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121754"/>
              </p:ext>
            </p:extLst>
          </p:nvPr>
        </p:nvGraphicFramePr>
        <p:xfrm>
          <a:off x="320040" y="1396746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Project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Cupcake: adapting a recipe.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Strong pyramid.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Slingshot car.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Technical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Quantity, budget, recipe methods, utensils and safe food preparation.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2D/3D nets, strength, stiffness, stability, recyclable materials and tabs.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Kinetic energy, air resistance, chassis, function, aesthetics and graphics.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Process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Follow/adapt recipe, measure to nearest gram and evaluate.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Research, design, measure to millimetres, cut and reinforce.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Prototype, test movement and refine against criteria.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Adapted cupcake recipe/product.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Stable pyramid structure.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Mechanism product using force and motion.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274320" y="5193792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402336" y="545896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02336" y="5861304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Select appropriate tools/materials, apply science knowledge to mechanisms and refine while making.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477000" y="521208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11" name="Text 8"/>
          <p:cNvSpPr/>
          <p:nvPr/>
        </p:nvSpPr>
        <p:spPr>
          <a:xfrm>
            <a:off x="6702552" y="5490972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6" name="Text 9"/>
          <p:cNvSpPr/>
          <p:nvPr/>
        </p:nvSpPr>
        <p:spPr>
          <a:xfrm>
            <a:off x="6733032" y="5861304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adapt, budget, net, tab, facade, stable, chassis, function, kinetic energy, prototype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4: Textiles, electronics and construction</a:t>
            </a:r>
            <a:endParaRPr lang="en-US" sz="2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818887"/>
              </p:ext>
            </p:extLst>
          </p:nvPr>
        </p:nvGraphicFramePr>
        <p:xfrm>
          <a:off x="320040" y="1248156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Project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Pouches.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Electronic board game.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Roman-linked pavilion.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Technical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Seam allowance, prototype, fastenings, running stitch and fabric properties.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Electrical systems, components, series circuits, switches, conductors and insulators.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Frame structures, cladding, aesthetics, function, reinforcement and target audience.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Process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Design, prototype, stitch, finish and evaluate.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Research, design circuit, test and improve information design.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Design to a theme, construct and strengthen.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Functional pouch.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Working electronic board game.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Stable pavilion structure.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5251704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530352" y="5449824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30352" y="573481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Plan workflow, select materials carefully, apply circuits and refine designs during making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454141" y="5233416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733032" y="5455920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710173" y="5708904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seam, fastening, prototype, component, buzzer, wire, series circuit, cladding, frame, reinforce</a:t>
            </a:r>
            <a:endParaRPr lang="en-US" sz="1200" dirty="0"/>
          </a:p>
        </p:txBody>
      </p:sp>
      <p:sp>
        <p:nvSpPr>
          <p:cNvPr id="6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90372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5: Food sourcing, bridges and advanced mechanisms</a:t>
            </a:r>
            <a:endParaRPr lang="en-US" sz="2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56719"/>
              </p:ext>
            </p:extLst>
          </p:nvPr>
        </p:nvGraphicFramePr>
        <p:xfrm>
          <a:off x="320040" y="1373124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Project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Jam/savoury enterprise treat and farm-to-fork.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Bridges.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Pop-up book.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Technical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Seasonality, imported/exported food, nutrients, welfare, packaging and environment.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Arch, beam, truss, suspension bridge, material properties and safe sawing.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Sliders, pivots, folds, input/output, linkage, motion and CAD.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Process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Research, budget, prepare safely and evaluate against audience.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Investigate bridges, select materials, measure and reinforce.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Design brief, prototype mechanisms and refine hidden movement.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Food product for audience/enterprise.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Model bridge with tested strength.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Pop-up book with mechanisms.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5193792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515113" y="5407152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15113" y="5766816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research and material properties, prototype and refine, apply measurement and explain user choices.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446520" y="5193792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702552" y="5358384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702552" y="5641848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seasonality, welfare, imported, reinforced, truss, beam, saw, pivot, linkage, output, CAD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74904" y="751332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6: Textiles, digital design and electronics</a:t>
            </a:r>
            <a:endParaRPr lang="en-US" sz="2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555114"/>
              </p:ext>
            </p:extLst>
          </p:nvPr>
        </p:nvGraphicFramePr>
        <p:xfrm>
          <a:off x="374904" y="1421892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Project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3D felt bauble decoration.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Navigating the world.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Steady hand game.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Technical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Blanket stitch, stuffing, mock-up, seam finish and quality control.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Design brief, multifunctional product, CAD, GPS, compass, sustainability and product lifecycle.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Form, function, fit for purpose, series circuit, buzzer, LED and user.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Process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Prototype, create 3D textile form and finish accurately.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client request, design criteria, CAD and programming ideas.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Design, build, test, diagnose faults and refine.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High-quality textile product.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Digital product concept/prototype.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Working electrical game.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74904" y="5129784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5381244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030A0"/>
                </a:solidFill>
              </a:rPr>
              <a:t>Disciplinary focus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30936" y="57652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835" dirty="0">
                <a:solidFill>
                  <a:srgbClr val="202020"/>
                </a:solidFill>
              </a:rPr>
              <a:t>User experience drives design choices; use prototypes, refine continually, and apply technical knowledge for a precise finish.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446520" y="5129784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702552" y="534466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030A0"/>
                </a:solidFill>
              </a:rPr>
              <a:t>Core vocabulary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6702552" y="5743956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835" dirty="0">
                <a:solidFill>
                  <a:srgbClr val="202020"/>
                </a:solidFill>
              </a:rPr>
              <a:t>blanket stitch, mock-up, CAD, GPS, sustainable, product lifecycle, form, function, LED, user</a:t>
            </a:r>
            <a:endParaRPr lang="en-US" sz="835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673608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Cooking and Nutrition Entitlement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037671"/>
              </p:ext>
            </p:extLst>
          </p:nvPr>
        </p:nvGraphicFramePr>
        <p:xfrm>
          <a:off x="594360" y="1325880"/>
          <a:ext cx="11018520" cy="384048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5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Expectation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Godley curriculum response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Healthy and varied diet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Food units teach ingredients, nutrients, food groups, diet choices and safe preparation.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Where food comes from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 covers simple food origins; KS2 develops farm-to-fork, seasonality and sourcing.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Cooking techniques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progress from cutting, spreading and assembling to baking, cooking, adapting recipes and scaling ratios.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Predominantly savoury dishes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Food units should include savoury or balanced outcomes, even where celebration products are used.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Quality assurance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Leaders check food safety, unit coverage, vocabulary, practical skills and pupil understanding of healthy choices.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94360" y="5486400"/>
            <a:ext cx="10607040" cy="685800"/>
          </a:xfrm>
          <a:prstGeom prst="roundRect">
            <a:avLst/>
          </a:prstGeom>
          <a:solidFill>
            <a:srgbClr val="DDEBF7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8" name="Text 5"/>
          <p:cNvSpPr/>
          <p:nvPr/>
        </p:nvSpPr>
        <p:spPr>
          <a:xfrm>
            <a:off x="905256" y="5596128"/>
            <a:ext cx="10351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Strong evidence to retain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905256" y="5879592"/>
            <a:ext cx="10351008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Recipes, food safety routines, risk assessment, photographs of practical work, pupil evaluations and evidence of seasonality/sourcing taught explicitly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94360" y="658368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Vocabulary Progression</a:t>
            </a:r>
            <a:endParaRPr lang="en-US" sz="22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941442"/>
              </p:ext>
            </p:extLst>
          </p:nvPr>
        </p:nvGraphicFramePr>
        <p:xfrm>
          <a:off x="594360" y="1325880"/>
          <a:ext cx="11018520" cy="32461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9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Phase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vocabulary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cut, join, fold, roll, pinch, attach, glue, safe, tool, material, design, make, improve, ingredient, structure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user, purpose, design criteria, template, mechanism, axle, textile, running stitch, circuit, battery, stable, strong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prototype, specification, aesthetics, function, reinforce, series circuit, component, seam allowance, material properties, kinetic energy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user experience, CAD, product lifecycle, sustainable, cam, linkage, ratio, seasonality, GPS, fit for purpose, form follows function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94360" y="4965191"/>
            <a:ext cx="11018520" cy="86868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594360" y="5026153"/>
            <a:ext cx="10488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How vocabulary is secured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94360" y="5422391"/>
            <a:ext cx="10488168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Each unit identifies 8-12 core words. Teachers model precise vocabulary during research, design annotations, making, testing, evaluation and final reflection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What a Strong DT Curriculum Looks Like</a:t>
            </a:r>
            <a:endParaRPr lang="en-US" sz="22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165824"/>
              </p:ext>
            </p:extLst>
          </p:nvPr>
        </p:nvGraphicFramePr>
        <p:xfrm>
          <a:off x="320040" y="1312164"/>
          <a:ext cx="11201400" cy="370332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6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Strong evidence to look for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Curriculum design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All pupils experience a sequenced curriculum covering design, making, evaluation, technical knowledge and cooking/nutrition.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Teaching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Lessons include user/context, explicit vocabulary, modelled skills, safe tool use, prototyping, testing and refinement.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outcomes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explain users, criteria, material choices, technical knowledge, product testing and improvements.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Inclusion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access practical learning through modelling, adapted tools/materials, scaffolded design language and purposeful briefs.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Leaders review design work, prototypes, final products, evaluations, pupil voice, vocabulary and safe practical skills.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b43824-a5fe-42a4-b014-0d50b4802d8c">
      <Terms xmlns="http://schemas.microsoft.com/office/infopath/2007/PartnerControls"/>
    </lcf76f155ced4ddcb4097134ff3c332f>
    <TaxCatchAll xmlns="14bae8ab-14a0-453e-af33-c7fbe6ee865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D839F4BA4A62448FEDD2AEB447C2D6" ma:contentTypeVersion="16" ma:contentTypeDescription="Create a new document." ma:contentTypeScope="" ma:versionID="f6e4f3271c28226372225dc3702da8aa">
  <xsd:schema xmlns:xsd="http://www.w3.org/2001/XMLSchema" xmlns:xs="http://www.w3.org/2001/XMLSchema" xmlns:p="http://schemas.microsoft.com/office/2006/metadata/properties" xmlns:ns2="edb43824-a5fe-42a4-b014-0d50b4802d8c" xmlns:ns3="14bae8ab-14a0-453e-af33-c7fbe6ee8658" targetNamespace="http://schemas.microsoft.com/office/2006/metadata/properties" ma:root="true" ma:fieldsID="3ef405613c2f9b8d4bc9edd041172f1b" ns2:_="" ns3:_="">
    <xsd:import namespace="edb43824-a5fe-42a4-b014-0d50b4802d8c"/>
    <xsd:import namespace="14bae8ab-14a0-453e-af33-c7fbe6ee86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b43824-a5fe-42a4-b014-0d50b4802d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ee90a1c-6484-4b97-8607-00254b61cb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bae8ab-14a0-453e-af33-c7fbe6ee865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67e44f2-eb70-4ec5-8763-7883104344ec}" ma:internalName="TaxCatchAll" ma:showField="CatchAllData" ma:web="14bae8ab-14a0-453e-af33-c7fbe6ee86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41677E6-3CBE-483A-BCA6-EAB1F5F4F250}">
  <ds:schemaRefs>
    <ds:schemaRef ds:uri="http://schemas.microsoft.com/office/2006/metadata/properties"/>
    <ds:schemaRef ds:uri="http://schemas.microsoft.com/office/infopath/2007/PartnerControls"/>
    <ds:schemaRef ds:uri="edb43824-a5fe-42a4-b014-0d50b4802d8c"/>
    <ds:schemaRef ds:uri="14bae8ab-14a0-453e-af33-c7fbe6ee8658"/>
  </ds:schemaRefs>
</ds:datastoreItem>
</file>

<file path=customXml/itemProps2.xml><?xml version="1.0" encoding="utf-8"?>
<ds:datastoreItem xmlns:ds="http://schemas.openxmlformats.org/officeDocument/2006/customXml" ds:itemID="{991DD490-F2FA-4546-AF8B-B2F5988A03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6D8D79-F63C-49D0-9994-B18DCA2CCB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b43824-a5fe-42a4-b014-0d50b4802d8c"/>
    <ds:schemaRef ds:uri="14bae8ab-14a0-453e-af33-c7fbe6ee86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6075</Words>
  <Application>Microsoft Office PowerPoint</Application>
  <PresentationFormat>Widescreen</PresentationFormat>
  <Paragraphs>414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Godley Primary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DT Road Map - Reduced and Ofsted Strong 2026</dc:title>
  <dc:subject>Reduced Design and Technology curriculum road map aligned to National Curriculum and Ofsted 2026</dc:subject>
  <dc:creator>S Clawley (GP)</dc:creator>
  <cp:lastModifiedBy>H Maxted (GP)</cp:lastModifiedBy>
  <cp:revision>2</cp:revision>
  <dcterms:created xsi:type="dcterms:W3CDTF">2026-07-29T09:33:03Z</dcterms:created>
  <dcterms:modified xsi:type="dcterms:W3CDTF">2026-10-21T09:23:13Z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0x01010079D839F4BA4A62448FEDD2AEB447C2D6</vt:lpwstr>
  </property>
  <property fmtid="{D5CDD505-2E9C-101B-9397-08002B2CF9AE}" pid="3" name="MediaServiceImageTags">
    <vt:lpwstr/>
  </property>
</Properties>
</file>