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DC8825-8E55-43D7-8DCB-7FFCBD03EC34}" v="2" dt="2026-10-21T09:09:48.504"/>
    <p1510:client id="{A8B18534-F53F-4232-BDF6-01A07B366A3E}" v="102" dt="2026-10-21T09:14:10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modSld">
      <pc:chgData name="S Clawley (GP)" userId="b9ca48c1-a39d-43b9-b805-07fba606ee4e" providerId="ADAL" clId="{31854F21-EC37-4E61-AD7D-5520946EC598}" dt="2026-10-21T09:09:48.504" v="1" actId="1076"/>
      <pc:docMkLst>
        <pc:docMk/>
      </pc:docMkLst>
      <pc:sldChg chg="modSp mod">
        <pc:chgData name="S Clawley (GP)" userId="b9ca48c1-a39d-43b9-b805-07fba606ee4e" providerId="ADAL" clId="{31854F21-EC37-4E61-AD7D-5520946EC598}" dt="2026-10-21T09:09:48.504" v="1" actId="1076"/>
        <pc:sldMkLst>
          <pc:docMk/>
          <pc:sldMk cId="0" sldId="256"/>
        </pc:sldMkLst>
        <pc:picChg chg="mod">
          <ac:chgData name="S Clawley (GP)" userId="b9ca48c1-a39d-43b9-b805-07fba606ee4e" providerId="ADAL" clId="{31854F21-EC37-4E61-AD7D-5520946EC598}" dt="2026-10-21T09:09:48.504" v="1" actId="1076"/>
          <ac:picMkLst>
            <pc:docMk/>
            <pc:sldMk cId="0" sldId="256"/>
            <ac:picMk id="12" creationId="{8DE128E6-64E1-C76E-3862-9A1E26FB278F}"/>
          </ac:picMkLst>
        </pc:picChg>
      </pc:sldChg>
      <pc:sldChg chg="modSp mod">
        <pc:chgData name="S Clawley (GP)" userId="b9ca48c1-a39d-43b9-b805-07fba606ee4e" providerId="ADAL" clId="{31854F21-EC37-4E61-AD7D-5520946EC598}" dt="2026-10-21T08:15:51.994" v="0" actId="255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8:15:51.994" v="0" actId="255"/>
          <ac:spMkLst>
            <pc:docMk/>
            <pc:sldMk cId="0" sldId="261"/>
            <ac:spMk id="8" creationId="{00000000-0000-0000-0000-000000000000}"/>
          </ac:spMkLst>
        </pc:spChg>
      </pc:sldChg>
    </pc:docChg>
  </pc:docChgLst>
  <pc:docChgLst>
    <pc:chgData name="S Clawley (GP)" userId="b9ca48c1-a39d-43b9-b805-07fba606ee4e" providerId="ADAL" clId="{A0E6C922-F6F0-447A-BB5F-37012B8EE213}"/>
    <pc:docChg chg="undo redo custSel modSld">
      <pc:chgData name="S Clawley (GP)" userId="b9ca48c1-a39d-43b9-b805-07fba606ee4e" providerId="ADAL" clId="{A0E6C922-F6F0-447A-BB5F-37012B8EE213}" dt="2026-10-08T11:15:32.843" v="116" actId="1076"/>
      <pc:docMkLst>
        <pc:docMk/>
      </pc:docMkLst>
      <pc:sldChg chg="addSp delSp modSp mod">
        <pc:chgData name="S Clawley (GP)" userId="b9ca48c1-a39d-43b9-b805-07fba606ee4e" providerId="ADAL" clId="{A0E6C922-F6F0-447A-BB5F-37012B8EE213}" dt="2026-10-08T11:15:32.843" v="116" actId="1076"/>
        <pc:sldMkLst>
          <pc:docMk/>
          <pc:sldMk cId="0" sldId="256"/>
        </pc:sldMkLst>
        <pc:spChg chg="mod">
          <ac:chgData name="S Clawley (GP)" userId="b9ca48c1-a39d-43b9-b805-07fba606ee4e" providerId="ADAL" clId="{A0E6C922-F6F0-447A-BB5F-37012B8EE213}" dt="2026-10-08T11:15:24.944" v="114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3:26.646" v="0" actId="20577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A0E6C922-F6F0-447A-BB5F-37012B8EE213}" dt="2026-10-08T11:05:38.261" v="11" actId="478"/>
          <ac:spMkLst>
            <pc:docMk/>
            <pc:sldMk cId="0" sldId="256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3:32.119" v="1" actId="20577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A0E6C922-F6F0-447A-BB5F-37012B8EE213}" dt="2026-10-08T11:15:32.843" v="116" actId="1076"/>
          <ac:picMkLst>
            <pc:docMk/>
            <pc:sldMk cId="0" sldId="256"/>
            <ac:picMk id="12" creationId="{8DE128E6-64E1-C76E-3862-9A1E26FB278F}"/>
          </ac:picMkLst>
        </pc:picChg>
      </pc:sldChg>
      <pc:sldChg chg="delSp modSp mod">
        <pc:chgData name="S Clawley (GP)" userId="b9ca48c1-a39d-43b9-b805-07fba606ee4e" providerId="ADAL" clId="{A0E6C922-F6F0-447A-BB5F-37012B8EE213}" dt="2026-10-08T11:05:31.066" v="10" actId="255"/>
        <pc:sldMkLst>
          <pc:docMk/>
          <pc:sldMk cId="0" sldId="257"/>
        </pc:sldMkLst>
        <pc:spChg chg="mod">
          <ac:chgData name="S Clawley (GP)" userId="b9ca48c1-a39d-43b9-b805-07fba606ee4e" providerId="ADAL" clId="{A0E6C922-F6F0-447A-BB5F-37012B8EE213}" dt="2026-10-08T11:05:21.580" v="9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A0E6C922-F6F0-447A-BB5F-37012B8EE213}" dt="2026-10-08T11:05:11.434" v="8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4:50.393" v="5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4:32.640" v="2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4:55.577" v="6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4:37.256" v="3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5:04.789" v="7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4:43.507" v="4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05:31.066" v="10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07:21.704" v="62" actId="255"/>
        <pc:sldMkLst>
          <pc:docMk/>
          <pc:sldMk cId="0" sldId="258"/>
        </pc:sldMkLst>
        <pc:spChg chg="del">
          <ac:chgData name="S Clawley (GP)" userId="b9ca48c1-a39d-43b9-b805-07fba606ee4e" providerId="ADAL" clId="{A0E6C922-F6F0-447A-BB5F-37012B8EE213}" dt="2026-10-08T11:07:00.815" v="58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7:16.058" v="61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7:06.351" v="59" actId="255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7:21.704" v="62" actId="255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7:11.510" v="60" actId="255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A0E6C922-F6F0-447A-BB5F-37012B8EE213}" dt="2026-10-08T11:08:01.061" v="64" actId="478"/>
        <pc:sldMkLst>
          <pc:docMk/>
          <pc:sldMk cId="0" sldId="259"/>
        </pc:sldMkLst>
        <pc:spChg chg="del">
          <ac:chgData name="S Clawley (GP)" userId="b9ca48c1-a39d-43b9-b805-07fba606ee4e" providerId="ADAL" clId="{A0E6C922-F6F0-447A-BB5F-37012B8EE213}" dt="2026-10-08T11:08:01.061" v="64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07:42.658" v="63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addSp delSp modSp mod">
        <pc:chgData name="S Clawley (GP)" userId="b9ca48c1-a39d-43b9-b805-07fba606ee4e" providerId="ADAL" clId="{A0E6C922-F6F0-447A-BB5F-37012B8EE213}" dt="2026-10-08T11:08:28.599" v="67" actId="478"/>
        <pc:sldMkLst>
          <pc:docMk/>
          <pc:sldMk cId="0" sldId="260"/>
        </pc:sldMkLst>
        <pc:spChg chg="add del">
          <ac:chgData name="S Clawley (GP)" userId="b9ca48c1-a39d-43b9-b805-07fba606ee4e" providerId="ADAL" clId="{A0E6C922-F6F0-447A-BB5F-37012B8EE213}" dt="2026-10-08T11:08:28.599" v="67" actId="478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08:09.573" v="65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1:10:00.708" v="81" actId="14100"/>
        <pc:sldMkLst>
          <pc:docMk/>
          <pc:sldMk cId="0" sldId="261"/>
        </pc:sldMkLst>
        <pc:spChg chg="mod">
          <ac:chgData name="S Clawley (GP)" userId="b9ca48c1-a39d-43b9-b805-07fba606ee4e" providerId="ADAL" clId="{A0E6C922-F6F0-447A-BB5F-37012B8EE213}" dt="2026-10-08T11:10:00.708" v="81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09:57.884" v="79" actId="20577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08:36.372" v="68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A0E6C922-F6F0-447A-BB5F-37012B8EE213}" dt="2026-10-08T11:10:18.674" v="82" actId="255"/>
        <pc:sldMkLst>
          <pc:docMk/>
          <pc:sldMk cId="0" sldId="262"/>
        </pc:sldMkLst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18.674" v="82" actId="255"/>
          <ac:spMkLst>
            <pc:docMk/>
            <pc:sldMk cId="0" sldId="262"/>
            <ac:spMk id="11" creationId="{00000000-0000-0000-0000-000000000000}"/>
          </ac:spMkLst>
        </pc:spChg>
      </pc:sldChg>
      <pc:sldChg chg="modSp mod">
        <pc:chgData name="S Clawley (GP)" userId="b9ca48c1-a39d-43b9-b805-07fba606ee4e" providerId="ADAL" clId="{A0E6C922-F6F0-447A-BB5F-37012B8EE213}" dt="2026-10-08T11:10:28.279" v="83" actId="255"/>
        <pc:sldMkLst>
          <pc:docMk/>
          <pc:sldMk cId="0" sldId="263"/>
        </pc:sldMkLst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28.279" v="83" actId="255"/>
          <ac:spMkLst>
            <pc:docMk/>
            <pc:sldMk cId="0" sldId="263"/>
            <ac:spMk id="14" creationId="{00000000-0000-0000-0000-000000000000}"/>
          </ac:spMkLst>
        </pc:spChg>
      </pc:sldChg>
      <pc:sldChg chg="delSp modSp mod">
        <pc:chgData name="S Clawley (GP)" userId="b9ca48c1-a39d-43b9-b805-07fba606ee4e" providerId="ADAL" clId="{A0E6C922-F6F0-447A-BB5F-37012B8EE213}" dt="2026-10-08T11:13:14.031" v="99" actId="255"/>
        <pc:sldMkLst>
          <pc:docMk/>
          <pc:sldMk cId="0" sldId="264"/>
        </pc:sldMkLst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2:34.139" v="94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0:52.235" v="84" actId="255"/>
          <ac:spMkLst>
            <pc:docMk/>
            <pc:sldMk cId="0" sldId="264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3:14.031" v="99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3:07.144" v="98" actId="255"/>
        <pc:sldMkLst>
          <pc:docMk/>
          <pc:sldMk cId="0" sldId="265"/>
        </pc:sldMkLst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2:42.522" v="95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06.912" v="85" actId="255"/>
          <ac:spMkLst>
            <pc:docMk/>
            <pc:sldMk cId="0" sldId="265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3:07.144" v="98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3:00.453" v="97" actId="255"/>
        <pc:sldMkLst>
          <pc:docMk/>
          <pc:sldMk cId="0" sldId="266"/>
        </pc:sldMkLst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2:48.092" v="96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1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15.480" v="86" actId="255"/>
          <ac:spMkLst>
            <pc:docMk/>
            <pc:sldMk cId="0" sldId="266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3:00.453" v="97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3:36.545" v="102" actId="255"/>
        <pc:sldMkLst>
          <pc:docMk/>
          <pc:sldMk cId="0" sldId="267"/>
        </pc:sldMkLst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3:36.545" v="102" actId="255"/>
          <ac:spMkLst>
            <pc:docMk/>
            <pc:sldMk cId="0" sldId="267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3:31.273" v="101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23.199" v="87" actId="255"/>
          <ac:spMkLst>
            <pc:docMk/>
            <pc:sldMk cId="0" sldId="26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3:27.477" v="100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3:54.908" v="103" actId="255"/>
        <pc:sldMkLst>
          <pc:docMk/>
          <pc:sldMk cId="0" sldId="268"/>
        </pc:sldMkLst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2:09.901" v="93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6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1.498" v="88" actId="255"/>
          <ac:spMkLst>
            <pc:docMk/>
            <pc:sldMk cId="0" sldId="268"/>
            <ac:spMk id="13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3:54.908" v="103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4:19.534" v="105" actId="478"/>
        <pc:sldMkLst>
          <pc:docMk/>
          <pc:sldMk cId="0" sldId="269"/>
        </pc:sldMkLst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4:19.534" v="105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1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37.946" v="89" actId="255"/>
          <ac:spMkLst>
            <pc:docMk/>
            <pc:sldMk cId="0" sldId="269"/>
            <ac:spMk id="13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4:10.601" v="104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4:27.101" v="106" actId="255"/>
        <pc:sldMkLst>
          <pc:docMk/>
          <pc:sldMk cId="0" sldId="270"/>
        </pc:sldMkLst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55.728" v="92" actId="255"/>
          <ac:spMkLst>
            <pc:docMk/>
            <pc:sldMk cId="0" sldId="270"/>
            <ac:spMk id="4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1:49.895" v="91" actId="478"/>
          <ac:spMkLst>
            <pc:docMk/>
            <pc:sldMk cId="0" sldId="270"/>
            <ac:spMk id="5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7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8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1:46.476" v="90" actId="255"/>
          <ac:spMkLst>
            <pc:docMk/>
            <pc:sldMk cId="0" sldId="270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4:27.101" v="106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A0E6C922-F6F0-447A-BB5F-37012B8EE213}" dt="2026-10-08T11:15:00.630" v="112" actId="478"/>
        <pc:sldMkLst>
          <pc:docMk/>
          <pc:sldMk cId="0" sldId="271"/>
        </pc:sldMkLst>
        <pc:spChg chg="mod">
          <ac:chgData name="S Clawley (GP)" userId="b9ca48c1-a39d-43b9-b805-07fba606ee4e" providerId="ADAL" clId="{A0E6C922-F6F0-447A-BB5F-37012B8EE213}" dt="2026-10-08T11:14:49.597" v="109" actId="255"/>
          <ac:spMkLst>
            <pc:docMk/>
            <pc:sldMk cId="0" sldId="271"/>
            <ac:spMk id="2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4:49.597" v="109" actId="255"/>
          <ac:spMkLst>
            <pc:docMk/>
            <pc:sldMk cId="0" sldId="271"/>
            <ac:spMk id="3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4:49.597" v="109" actId="255"/>
          <ac:spMkLst>
            <pc:docMk/>
            <pc:sldMk cId="0" sldId="271"/>
            <ac:spMk id="4" creationId="{00000000-0000-0000-0000-000000000000}"/>
          </ac:spMkLst>
        </pc:spChg>
        <pc:spChg chg="del">
          <ac:chgData name="S Clawley (GP)" userId="b9ca48c1-a39d-43b9-b805-07fba606ee4e" providerId="ADAL" clId="{A0E6C922-F6F0-447A-BB5F-37012B8EE213}" dt="2026-10-08T11:14:44.370" v="108" actId="478"/>
          <ac:spMkLst>
            <pc:docMk/>
            <pc:sldMk cId="0" sldId="271"/>
            <ac:spMk id="5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4:58.123" v="111" actId="478"/>
          <ac:spMkLst>
            <pc:docMk/>
            <pc:sldMk cId="0" sldId="271"/>
            <ac:spMk id="7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4:56.359" v="110" actId="478"/>
          <ac:spMkLst>
            <pc:docMk/>
            <pc:sldMk cId="0" sldId="271"/>
            <ac:spMk id="8" creationId="{00000000-0000-0000-0000-000000000000}"/>
          </ac:spMkLst>
        </pc:spChg>
        <pc:spChg chg="del mod">
          <ac:chgData name="S Clawley (GP)" userId="b9ca48c1-a39d-43b9-b805-07fba606ee4e" providerId="ADAL" clId="{A0E6C922-F6F0-447A-BB5F-37012B8EE213}" dt="2026-10-08T11:15:00.630" v="112" actId="478"/>
          <ac:spMkLst>
            <pc:docMk/>
            <pc:sldMk cId="0" sldId="271"/>
            <ac:spMk id="9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4:49.597" v="109" actId="255"/>
          <ac:spMkLst>
            <pc:docMk/>
            <pc:sldMk cId="0" sldId="271"/>
            <ac:spMk id="10" creationId="{00000000-0000-0000-0000-000000000000}"/>
          </ac:spMkLst>
        </pc:spChg>
        <pc:spChg chg="mod">
          <ac:chgData name="S Clawley (GP)" userId="b9ca48c1-a39d-43b9-b805-07fba606ee4e" providerId="ADAL" clId="{A0E6C922-F6F0-447A-BB5F-37012B8EE213}" dt="2026-10-08T11:14:49.597" v="109" actId="255"/>
          <ac:spMkLst>
            <pc:docMk/>
            <pc:sldMk cId="0" sldId="271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A0E6C922-F6F0-447A-BB5F-37012B8EE213}" dt="2026-10-08T11:14:36.790" v="107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</pc:docChg>
  </pc:docChgLst>
  <pc:docChgLst>
    <pc:chgData name="H Maxted (GP)" userId="af7abd30-29ef-4071-8a0e-b793f56603f8" providerId="ADAL" clId="{1F949540-38E7-4058-B1A1-6A60B1E6B882}"/>
    <pc:docChg chg="undo custSel modSld">
      <pc:chgData name="H Maxted (GP)" userId="af7abd30-29ef-4071-8a0e-b793f56603f8" providerId="ADAL" clId="{1F949540-38E7-4058-B1A1-6A60B1E6B882}" dt="2026-10-21T09:14:10.501" v="101" actId="478"/>
      <pc:docMkLst>
        <pc:docMk/>
      </pc:docMkLst>
      <pc:sldChg chg="addSp modSp mod">
        <pc:chgData name="H Maxted (GP)" userId="af7abd30-29ef-4071-8a0e-b793f56603f8" providerId="ADAL" clId="{1F949540-38E7-4058-B1A1-6A60B1E6B882}" dt="2026-10-21T08:49:38.034" v="77" actId="1076"/>
        <pc:sldMkLst>
          <pc:docMk/>
          <pc:sldMk cId="0" sldId="256"/>
        </pc:sldMkLst>
        <pc:spChg chg="mod">
          <ac:chgData name="H Maxted (GP)" userId="af7abd30-29ef-4071-8a0e-b793f56603f8" providerId="ADAL" clId="{1F949540-38E7-4058-B1A1-6A60B1E6B882}" dt="2026-10-21T08:46:43.755" v="64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9:33.337" v="76" actId="20577"/>
          <ac:spMkLst>
            <pc:docMk/>
            <pc:sldMk cId="0" sldId="256"/>
            <ac:spMk id="5" creationId="{00000000-0000-0000-0000-000000000000}"/>
          </ac:spMkLst>
        </pc:spChg>
        <pc:picChg chg="add mod">
          <ac:chgData name="H Maxted (GP)" userId="af7abd30-29ef-4071-8a0e-b793f56603f8" providerId="ADAL" clId="{1F949540-38E7-4058-B1A1-6A60B1E6B882}" dt="2026-10-21T08:49:38.034" v="77" actId="1076"/>
          <ac:picMkLst>
            <pc:docMk/>
            <pc:sldMk cId="0" sldId="256"/>
            <ac:picMk id="7" creationId="{158C1B39-63F1-B193-C6E4-C88FF9B1F9AE}"/>
          </ac:picMkLst>
        </pc:picChg>
        <pc:picChg chg="mod">
          <ac:chgData name="H Maxted (GP)" userId="af7abd30-29ef-4071-8a0e-b793f56603f8" providerId="ADAL" clId="{1F949540-38E7-4058-B1A1-6A60B1E6B882}" dt="2026-10-21T08:49:27.013" v="73" actId="1076"/>
          <ac:picMkLst>
            <pc:docMk/>
            <pc:sldMk cId="0" sldId="256"/>
            <ac:picMk id="12" creationId="{8DE128E6-64E1-C76E-3862-9A1E26FB278F}"/>
          </ac:picMkLst>
        </pc:picChg>
      </pc:sldChg>
      <pc:sldChg chg="modSp mod">
        <pc:chgData name="H Maxted (GP)" userId="af7abd30-29ef-4071-8a0e-b793f56603f8" providerId="ADAL" clId="{1F949540-38E7-4058-B1A1-6A60B1E6B882}" dt="2026-10-21T08:59:39.054" v="85" actId="1076"/>
        <pc:sldMkLst>
          <pc:docMk/>
          <pc:sldMk cId="0" sldId="258"/>
        </pc:sldMkLst>
        <pc:spChg chg="mod">
          <ac:chgData name="H Maxted (GP)" userId="af7abd30-29ef-4071-8a0e-b793f56603f8" providerId="ADAL" clId="{1F949540-38E7-4058-B1A1-6A60B1E6B882}" dt="2026-10-21T08:57:04.004" v="83" actId="403"/>
          <ac:spMkLst>
            <pc:docMk/>
            <pc:sldMk cId="0" sldId="258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9:39.054" v="85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9:33.182" v="84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08.041" v="4" actId="403"/>
          <ac:spMkLst>
            <pc:docMk/>
            <pc:sldMk cId="0" sldId="258"/>
            <ac:spMk id="1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15.150" v="9" actId="403"/>
          <ac:spMkLst>
            <pc:docMk/>
            <pc:sldMk cId="0" sldId="258"/>
            <ac:spMk id="1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25.562" v="14" actId="403"/>
          <ac:spMkLst>
            <pc:docMk/>
            <pc:sldMk cId="0" sldId="258"/>
            <ac:spMk id="1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31.801" v="19" actId="403"/>
          <ac:spMkLst>
            <pc:docMk/>
            <pc:sldMk cId="0" sldId="258"/>
            <ac:spMk id="1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39.499" v="24" actId="403"/>
          <ac:spMkLst>
            <pc:docMk/>
            <pc:sldMk cId="0" sldId="258"/>
            <ac:spMk id="2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18:53.283" v="25" actId="20577"/>
          <ac:spMkLst>
            <pc:docMk/>
            <pc:sldMk cId="0" sldId="258"/>
            <ac:spMk id="23" creationId="{00000000-0000-0000-0000-000000000000}"/>
          </ac:spMkLst>
        </pc:spChg>
      </pc:sldChg>
      <pc:sldChg chg="delSp mod">
        <pc:chgData name="H Maxted (GP)" userId="af7abd30-29ef-4071-8a0e-b793f56603f8" providerId="ADAL" clId="{1F949540-38E7-4058-B1A1-6A60B1E6B882}" dt="2026-10-21T08:19:33.494" v="26" actId="478"/>
        <pc:sldMkLst>
          <pc:docMk/>
          <pc:sldMk cId="0" sldId="259"/>
        </pc:sldMkLst>
        <pc:spChg chg="del">
          <ac:chgData name="H Maxted (GP)" userId="af7abd30-29ef-4071-8a0e-b793f56603f8" providerId="ADAL" clId="{1F949540-38E7-4058-B1A1-6A60B1E6B882}" dt="2026-10-21T08:19:33.494" v="26" actId="478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H Maxted (GP)" userId="af7abd30-29ef-4071-8a0e-b793f56603f8" providerId="ADAL" clId="{1F949540-38E7-4058-B1A1-6A60B1E6B882}" dt="2026-10-21T09:01:32.523" v="91" actId="403"/>
        <pc:sldMkLst>
          <pc:docMk/>
          <pc:sldMk cId="0" sldId="260"/>
        </pc:sldMkLst>
        <pc:spChg chg="mod">
          <ac:chgData name="H Maxted (GP)" userId="af7abd30-29ef-4071-8a0e-b793f56603f8" providerId="ADAL" clId="{1F949540-38E7-4058-B1A1-6A60B1E6B882}" dt="2026-10-21T09:01:32.523" v="91" actId="403"/>
          <ac:spMkLst>
            <pc:docMk/>
            <pc:sldMk cId="0" sldId="260"/>
            <ac:spMk id="3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9:01:49.315" v="97" actId="403"/>
        <pc:sldMkLst>
          <pc:docMk/>
          <pc:sldMk cId="0" sldId="261"/>
        </pc:sldMkLst>
        <pc:spChg chg="mod">
          <ac:chgData name="H Maxted (GP)" userId="af7abd30-29ef-4071-8a0e-b793f56603f8" providerId="ADAL" clId="{1F949540-38E7-4058-B1A1-6A60B1E6B882}" dt="2026-10-21T09:01:49.315" v="97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1:32.363" v="27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1:39.305" v="28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3:43.694" v="29" actId="14100"/>
          <ac:spMkLst>
            <pc:docMk/>
            <pc:sldMk cId="0" sldId="261"/>
            <ac:spMk id="6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23:54.760" v="30" actId="478"/>
          <ac:spMkLst>
            <pc:docMk/>
            <pc:sldMk cId="0" sldId="261"/>
            <ac:spMk id="11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8:25:57.775" v="40" actId="14100"/>
        <pc:sldMkLst>
          <pc:docMk/>
          <pc:sldMk cId="0" sldId="262"/>
        </pc:sldMkLst>
        <pc:spChg chg="mod">
          <ac:chgData name="H Maxted (GP)" userId="af7abd30-29ef-4071-8a0e-b793f56603f8" providerId="ADAL" clId="{1F949540-38E7-4058-B1A1-6A60B1E6B882}" dt="2026-10-21T08:25:25.404" v="32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5:29.802" v="33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5:32.472" v="34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5:57.775" v="40" actId="14100"/>
          <ac:spMkLst>
            <pc:docMk/>
            <pc:sldMk cId="0" sldId="262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25:46.675" v="38" actId="478"/>
          <ac:spMkLst>
            <pc:docMk/>
            <pc:sldMk cId="0" sldId="262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8:25:40.204" v="37" actId="403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30:38.174" v="50" actId="14100"/>
        <pc:sldMkLst>
          <pc:docMk/>
          <pc:sldMk cId="0" sldId="263"/>
        </pc:sldMkLst>
        <pc:spChg chg="mod">
          <ac:chgData name="H Maxted (GP)" userId="af7abd30-29ef-4071-8a0e-b793f56603f8" providerId="ADAL" clId="{1F949540-38E7-4058-B1A1-6A60B1E6B882}" dt="2026-10-21T08:29:04.652" v="43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9:45.527" v="48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29:49.054" v="49" actId="14100"/>
          <ac:spMkLst>
            <pc:docMk/>
            <pc:sldMk cId="0" sldId="263"/>
            <ac:spMk id="10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26:45.977" v="41" actId="478"/>
          <ac:spMkLst>
            <pc:docMk/>
            <pc:sldMk cId="0" sldId="263"/>
            <ac:spMk id="14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8:30:38.174" v="50" actId="14100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34:03.372" v="61" actId="14100"/>
        <pc:sldMkLst>
          <pc:docMk/>
          <pc:sldMk cId="0" sldId="264"/>
        </pc:sldMkLst>
        <pc:spChg chg="mod">
          <ac:chgData name="H Maxted (GP)" userId="af7abd30-29ef-4071-8a0e-b793f56603f8" providerId="ADAL" clId="{1F949540-38E7-4058-B1A1-6A60B1E6B882}" dt="2026-10-21T08:30:53.708" v="51" actId="255"/>
          <ac:spMkLst>
            <pc:docMk/>
            <pc:sldMk cId="0" sldId="264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4:03.372" v="61" actId="14100"/>
          <ac:spMkLst>
            <pc:docMk/>
            <pc:sldMk cId="0" sldId="264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1:15.449" v="54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1:26.352" v="56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1:20.846" v="55" actId="1076"/>
          <ac:spMkLst>
            <pc:docMk/>
            <pc:sldMk cId="0" sldId="264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1:39.903" v="59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31:34.178" v="58" actId="1076"/>
          <ac:spMkLst>
            <pc:docMk/>
            <pc:sldMk cId="0" sldId="264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31:44.444" v="60" actId="478"/>
          <ac:spMkLst>
            <pc:docMk/>
            <pc:sldMk cId="0" sldId="264"/>
            <ac:spMk id="14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8:31:09.118" v="53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14:10.501" v="101" actId="478"/>
        <pc:sldMkLst>
          <pc:docMk/>
          <pc:sldMk cId="0" sldId="265"/>
        </pc:sldMkLst>
        <pc:spChg chg="mod">
          <ac:chgData name="H Maxted (GP)" userId="af7abd30-29ef-4071-8a0e-b793f56603f8" providerId="ADAL" clId="{1F949540-38E7-4058-B1A1-6A60B1E6B882}" dt="2026-10-21T09:13:59.725" v="99" actId="255"/>
          <ac:spMkLst>
            <pc:docMk/>
            <pc:sldMk cId="0" sldId="265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4:06.356" v="100" actId="1076"/>
          <ac:spMkLst>
            <pc:docMk/>
            <pc:sldMk cId="0" sldId="265"/>
            <ac:spMk id="7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4:10.501" v="101" actId="478"/>
          <ac:spMkLst>
            <pc:docMk/>
            <pc:sldMk cId="0" sldId="265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Title slide: explicitly signals that the original content has been reduced and reorganised into a concise, editable curriculum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This slide keeps the key statutory and inspection expectations as a concise reference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The original intent has been reduced to the essential curriculum end-points and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The original long roadmap has been consolidated into a clear whole-school journey.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Condenses the original substantive knowledge tables into the six strands needed for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Replaces repeated year-by-year assessment-style descriptions with a concise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Keeps fieldwork visible while reducing the original fieldwork table to phase expectations.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EYFS content has been retained but reduced to the core elements that prepare pupils for KS1 geography.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Year group content has been reduced from the original tables while retaining statutory knowledge, mapping and fieldwork expectations for Year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Reduces the four separate vocabulary slides into a single spine that is easier for staff to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Reviewed and reduced from the original Geography Road Map.pptx.
[Sources]
- Department for Education, National curriculum in England: geography programmes of study, statutory programmes of study and attainment targets for geography at key stages 1 to 3: https://www.gov.uk/government/publications/national-curriculum-in-england-geography-programmes-of-study
- Ofsted, School inspection: toolkit, operating guides and information, last updated 12 June 2026, including materials for maintained schools and academies and September 2026 versions: https://www.gov.uk/government/publications/school-inspection-toolkit-operating-guide-and-information
- Ofsted education blog, What you need to know about the September 2026 updates to education inspections, 12 June 2026: https://educationinspection.blog.gov.uk/2026/06/12/what-you-need-to-know-about-the-september-2026-updates-to-education-inspections/
[Design note]
Final QA slide converts the reduced road map into an actionable Ofsted-ready subject leadership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5" name="Text 3"/>
          <p:cNvSpPr/>
          <p:nvPr/>
        </p:nvSpPr>
        <p:spPr>
          <a:xfrm>
            <a:off x="843280" y="276606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endParaRPr lang="en-US" sz="3400" b="1">
              <a:solidFill>
                <a:srgbClr val="202020"/>
              </a:solidFill>
            </a:endParaRPr>
          </a:p>
          <a:p>
            <a:pPr marL="0" indent="0">
              <a:buNone/>
            </a:pPr>
            <a:r>
              <a:rPr lang="en-US" sz="3400" b="1">
                <a:solidFill>
                  <a:srgbClr val="202020"/>
                </a:solidFill>
              </a:rPr>
              <a:t>Geography Road Map</a:t>
            </a:r>
            <a:endParaRPr lang="en-US" sz="3400"/>
          </a:p>
        </p:txBody>
      </p:sp>
      <p:sp>
        <p:nvSpPr>
          <p:cNvPr id="6" name="Text 4"/>
          <p:cNvSpPr/>
          <p:nvPr/>
        </p:nvSpPr>
        <p:spPr>
          <a:xfrm>
            <a:off x="594360" y="2240280"/>
            <a:ext cx="7955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594360" y="54406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6E6E6E"/>
                </a:solidFill>
              </a:rPr>
              <a:t>Godley Primary - Geography Curriculum Road Map</a:t>
            </a:r>
            <a:endParaRPr lang="en-US" sz="7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E128E6-64E1-C76E-3862-9A1E26FB2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636601"/>
            <a:ext cx="1742440" cy="1742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8C1B39-63F1-B193-C6E4-C88FF9B1F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16" y="1564481"/>
            <a:ext cx="8035224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78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Alignment</a:t>
            </a:r>
            <a:endParaRPr lang="en-US" sz="220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48640" y="1527048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National Curriculum coverage</a:t>
            </a:r>
            <a:endParaRPr lang="en-US" sz="1200"/>
          </a:p>
        </p:txBody>
      </p:sp>
      <p:sp>
        <p:nvSpPr>
          <p:cNvPr id="8" name="Text 6"/>
          <p:cNvSpPr/>
          <p:nvPr/>
        </p:nvSpPr>
        <p:spPr>
          <a:xfrm>
            <a:off x="548640" y="1828800"/>
            <a:ext cx="342900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Pupils build locational knowledge; understand key physical and human processes; and develop skill in fieldwork, maps, data, GIS and geographical communication.</a:t>
            </a:r>
            <a:endParaRPr lang="en-US" sz="120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ADC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89120" y="1527048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Ofsted 2026 curriculum and teaching</a:t>
            </a:r>
            <a:endParaRPr lang="en-US" sz="1200"/>
          </a:p>
        </p:txBody>
      </p:sp>
      <p:sp>
        <p:nvSpPr>
          <p:cNvPr id="11" name="Text 9"/>
          <p:cNvSpPr/>
          <p:nvPr/>
        </p:nvSpPr>
        <p:spPr>
          <a:xfrm>
            <a:off x="4389120" y="1828800"/>
            <a:ext cx="342900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The curriculum is ambitious, well sequenced and inclusive. Pupils know more, remember more, use subject vocabulary and demonstrate knowledge through fieldwork, map work and enquiry.</a:t>
            </a:r>
            <a:endParaRPr lang="en-US" sz="120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9600" y="1527048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Godley local context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8229600" y="1828800"/>
            <a:ext cx="338328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Learning begins with pupils’ own personal geography: school, Godley, Hyde and Greater Manchester, before moving out to the UK, Europe and the wider world.</a:t>
            </a:r>
            <a:endParaRPr lang="en-US" sz="120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057603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Locality -&gt; UK -&gt; Europe -&gt; world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Physical and human geography revisited every year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Skills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Maps, compass, grid references, fieldwork and data progress from EYFS to Year 6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explain, compare, justify and present geographical conclusions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6E6E6E"/>
                </a:solidFill>
              </a:rPr>
              <a:t>Godley Primary - Geography Curriculum Road Map</a:t>
            </a:r>
            <a:endParaRPr lang="en-US" sz="7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Subject Intent - Geography</a:t>
            </a:r>
            <a:endParaRPr lang="en-US" sz="2200"/>
          </a:p>
        </p:txBody>
      </p:sp>
      <p:sp>
        <p:nvSpPr>
          <p:cNvPr id="6" name="Shape 4"/>
          <p:cNvSpPr/>
          <p:nvPr/>
        </p:nvSpPr>
        <p:spPr>
          <a:xfrm>
            <a:off x="365760" y="1252541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31520" y="155591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By Year 6, pupils will be able to:</a:t>
            </a:r>
            <a:endParaRPr lang="en-US" sz="1200"/>
          </a:p>
        </p:txBody>
      </p:sp>
      <p:sp>
        <p:nvSpPr>
          <p:cNvPr id="8" name="Text 6"/>
          <p:cNvSpPr/>
          <p:nvPr/>
        </p:nvSpPr>
        <p:spPr>
          <a:xfrm>
            <a:off x="640080" y="1830043"/>
            <a:ext cx="5074920" cy="3657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locate and describe places at different scales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compare human and physical features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explain how places, people and environments are connected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use maps, fieldwork, data and geographical vocabulary accurately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draw conclusions and explain reasons using evidence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- consider environmental impact and sustainable choices</a:t>
            </a:r>
            <a:endParaRPr lang="en-US" sz="1200"/>
          </a:p>
        </p:txBody>
      </p:sp>
      <p:sp>
        <p:nvSpPr>
          <p:cNvPr id="9" name="Shape 7"/>
          <p:cNvSpPr/>
          <p:nvPr/>
        </p:nvSpPr>
        <p:spPr>
          <a:xfrm>
            <a:off x="5989320" y="1226602"/>
            <a:ext cx="5440680" cy="416052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309360" y="143560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Threshold concepts</a:t>
            </a:r>
            <a:endParaRPr lang="en-US" sz="1200"/>
          </a:p>
        </p:txBody>
      </p:sp>
      <p:sp>
        <p:nvSpPr>
          <p:cNvPr id="11" name="Text 9"/>
          <p:cNvSpPr/>
          <p:nvPr/>
        </p:nvSpPr>
        <p:spPr>
          <a:xfrm>
            <a:off x="6309360" y="1737360"/>
            <a:ext cx="5166360" cy="3657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Investigate places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Understand location, scale, human and physical features.</a:t>
            </a:r>
            <a:endParaRPr lang="en-US" sz="1200"/>
          </a:p>
          <a:p>
            <a:pPr marL="0" indent="0">
              <a:buNone/>
            </a:pP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Investigate patterns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Explain relationships, processes, interdependence and change over time.</a:t>
            </a:r>
            <a:endParaRPr lang="en-US" sz="1200"/>
          </a:p>
          <a:p>
            <a:pPr marL="0" indent="0">
              <a:buNone/>
            </a:pP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Communicate geographically</a:t>
            </a:r>
            <a:endParaRPr lang="en-US" sz="1200"/>
          </a:p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Use maps, data, diagrams, fieldwork, vocabulary and writing to explain geography.</a:t>
            </a:r>
            <a:endParaRPr lang="en-US" sz="1200"/>
          </a:p>
        </p:txBody>
      </p:sp>
      <p:sp>
        <p:nvSpPr>
          <p:cNvPr id="12" name="Shape 10"/>
          <p:cNvSpPr/>
          <p:nvPr/>
        </p:nvSpPr>
        <p:spPr>
          <a:xfrm>
            <a:off x="822960" y="5715000"/>
            <a:ext cx="16459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96112" y="5815584"/>
            <a:ext cx="1499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Ambitious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2834640" y="5715000"/>
            <a:ext cx="164592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907792" y="5815584"/>
            <a:ext cx="1499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Sequentia</a:t>
            </a:r>
            <a:r>
              <a:rPr lang="en-US" sz="850" b="1">
                <a:solidFill>
                  <a:srgbClr val="FFFFFF"/>
                </a:solidFill>
              </a:rPr>
              <a:t>l</a:t>
            </a:r>
            <a:endParaRPr lang="en-US" sz="850"/>
          </a:p>
        </p:txBody>
      </p:sp>
      <p:sp>
        <p:nvSpPr>
          <p:cNvPr id="16" name="Shape 14"/>
          <p:cNvSpPr/>
          <p:nvPr/>
        </p:nvSpPr>
        <p:spPr>
          <a:xfrm>
            <a:off x="4892040" y="5715000"/>
            <a:ext cx="18288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965192" y="5815584"/>
            <a:ext cx="1682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Local to global</a:t>
            </a:r>
            <a:endParaRPr lang="en-US" sz="1200"/>
          </a:p>
        </p:txBody>
      </p:sp>
      <p:sp>
        <p:nvSpPr>
          <p:cNvPr id="18" name="Shape 16"/>
          <p:cNvSpPr/>
          <p:nvPr/>
        </p:nvSpPr>
        <p:spPr>
          <a:xfrm>
            <a:off x="7086600" y="5715000"/>
            <a:ext cx="19202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7159752" y="581558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Fieldwork-rich</a:t>
            </a:r>
            <a:endParaRPr lang="en-US" sz="1200"/>
          </a:p>
        </p:txBody>
      </p:sp>
      <p:sp>
        <p:nvSpPr>
          <p:cNvPr id="20" name="Shape 18"/>
          <p:cNvSpPr/>
          <p:nvPr/>
        </p:nvSpPr>
        <p:spPr>
          <a:xfrm>
            <a:off x="9372600" y="5715000"/>
            <a:ext cx="19202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9445752" y="581558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Vocabulary-led</a:t>
            </a:r>
            <a:endParaRPr lang="en-US" sz="120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78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Learning Journey: EYFS to Year 6</a:t>
            </a:r>
            <a:endParaRPr lang="en-US" sz="220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061602"/>
              </p:ext>
            </p:extLst>
          </p:nvPr>
        </p:nvGraphicFramePr>
        <p:xfrm>
          <a:off x="320040" y="1234440"/>
          <a:ext cx="11567160" cy="525780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house, my classroom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People who help us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Holidays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Our school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rainforest: Brazil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Antarctica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 locality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UK: countries and capitals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world: continents and oceans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Hyde and Greater Manchester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Comparison: Hyde and Tansen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Hot and cold zones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North West counties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cities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Settlements and land use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Village and city comparison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Rivers and mountains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Volcanoes and earthquakes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Imaginary lines and global zones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South America and Amazon biome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Mapping and representation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Paris: change over time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 and local change 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Palm oil, trade and sustainability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Substantive Knowledge Progression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</a:rPr>
              <a:t>The knowledge strands that are revisited, deepened and applied over time.</a:t>
            </a:r>
            <a:endParaRPr lang="en-US" sz="105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041938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Home, school, Hyde, UK, continents and oceans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regions, counties, cities, Europe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Global zones, South America, Asia, France, trade connections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Human geography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Homes, jobs, landmarks, towns, cities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Settlements, land use, transport, economic activity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Urban change, global trade, natural resources, sustainability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Physical geography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Weather, seasons, hills, rivers, coast, hot/cold places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Rivers, mountains, volcanoes, earthquakes, topography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Climate zones, biomes, vegetation belts, relief, environmental change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data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Simple maps, globes, aerial photos, symbols, compass points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OS maps, keys, 8-point compass, 4-figure references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Relief, resource and thematic maps; 6-figure references; data patterns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 for classroom, school and local area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Flooding, settlement impact, hazards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Climate change, rainforest threats, palm oil and responsible choices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6E6E6E"/>
                </a:solidFill>
              </a:rPr>
              <a:t>Godley Primary - Geography Curriculum Road Map</a:t>
            </a:r>
            <a:endParaRPr lang="en-US" sz="7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411480" y="553213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Disciplinary Knowledge Progression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411480" y="891540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95959"/>
                </a:solidFill>
              </a:rPr>
              <a:t>How pupils get better at thinking, working and communicating as geographers.</a:t>
            </a:r>
            <a:endParaRPr lang="en-US" sz="105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688731"/>
              </p:ext>
            </p:extLst>
          </p:nvPr>
        </p:nvGraphicFramePr>
        <p:xfrm>
          <a:off x="411480" y="1280160"/>
          <a:ext cx="11338560" cy="402336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places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Observe, name, locate and ask simple questions about familiar and contrasting places.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Ask geographical questions; describe features using resources and fieldwork evidence.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evidence, analyse statistics/resources and justify conclusions about places.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patterns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Notice similarities, differences, weather and land-use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patterns, change and relationships using geographical vocabulary.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interdependence, diversity, change over time and reasons for geographical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 geographically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maps, keys, symbols, compass directions and basic vocabulary.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8-point compass, OS symbols, 4-figure grid references, diagrams and written explanation.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6-figure references, thematic maps, data, fieldwork outcomes and precise vocabulary independently.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411480" y="5532119"/>
            <a:ext cx="11201400" cy="914399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31520" y="5641848"/>
            <a:ext cx="10744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Strong curriculum thread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731520" y="5943600"/>
            <a:ext cx="10744200" cy="210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Every unit should include: enquiry question -&gt; prior knowledge -&gt; map/locational work -&gt; human and physical knowledge -&gt; fieldwork or data -&gt; communication of findings -&gt; response to environmental or sustainability issue where appropriate.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64009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Fieldwork and Enquiry Progression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595959"/>
                </a:solidFill>
              </a:rPr>
              <a:t>Fieldwork remains explicit because it is statutory and central to a strong geography curriculum.</a:t>
            </a:r>
            <a:endParaRPr lang="en-US" sz="120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224412"/>
              </p:ext>
            </p:extLst>
          </p:nvPr>
        </p:nvGraphicFramePr>
        <p:xfrm>
          <a:off x="457200" y="1280160"/>
          <a:ext cx="11247120" cy="365760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6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 emphasis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Expected pupil response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and talk about school, classroom, outdoor areas and familiar places.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what they see, hear and feel; draw simple maps and pictures.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Observe local features, collect simple data, use photos, aerial views and simple maps.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 human/physical features, use compass directions, make simple maps and explain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OS maps, field sketches, surveys, measurements and comparisons.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 and compare evidence; use 8-point compass and 4-figure grid references.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 purposeful enquiry, collect data, use thematic maps and analyse change over time.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 conclusions, justify views, explain interdependence and present findings clearly.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57200" y="5257800"/>
            <a:ext cx="11247120" cy="8229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6" name="Text 5"/>
          <p:cNvSpPr/>
          <p:nvPr/>
        </p:nvSpPr>
        <p:spPr>
          <a:xfrm>
            <a:off x="731520" y="5367528"/>
            <a:ext cx="10698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Minimum expectation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731520" y="5669280"/>
            <a:ext cx="106984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Each geography unit includes either first-hand fieldwork, map/data analysis, or a deliberately planned geographical enquiry. At least one substantial fieldwork experience is planned in each year group.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411480" y="585216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EYFS: Nursery and Reception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595959"/>
                </a:solidFill>
              </a:rPr>
              <a:t>Early geographical foundations: place, people, maps, environment and vocabulary.</a:t>
            </a:r>
            <a:endParaRPr lang="en-US" sz="120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36145"/>
              </p:ext>
            </p:extLst>
          </p:nvPr>
        </p:nvGraphicFramePr>
        <p:xfrm>
          <a:off x="411480" y="1234440"/>
          <a:ext cx="11384280" cy="2834640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4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 house / classroom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Godley, Hyde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Fieldwork: school walk and simple classroom map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People who help us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Hyde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Fieldwork: community visitor and local symbols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Holidays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UK/coast/children’s experiences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Fieldwork: role-play beach and weather talk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Our school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Godley Primary, Hyde, England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Fieldwork: school grounds, simple symbols and key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rainforest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Brazil, South America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Comparison: school woodland and rainforest features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Antarctica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Location: Antarctica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Enquiry: research station role-play and contrasting 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11480" y="4160520"/>
            <a:ext cx="11384280" cy="12344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731520" y="427024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Progression into Year 1</a:t>
            </a:r>
            <a:endParaRPr lang="en-US" sz="1200"/>
          </a:p>
        </p:txBody>
      </p:sp>
      <p:sp>
        <p:nvSpPr>
          <p:cNvPr id="6" name="Text 6"/>
          <p:cNvSpPr/>
          <p:nvPr/>
        </p:nvSpPr>
        <p:spPr>
          <a:xfrm>
            <a:off x="731520" y="4572000"/>
            <a:ext cx="107899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Children move from talking about familiar places and simple maps to naming local human and physical features, using symbols, asking geographical questions and beginning to compare places.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411480" y="5577840"/>
            <a:ext cx="11247120" cy="64008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731520" y="568756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Vocabulary emphasis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731520" y="5989320"/>
            <a:ext cx="10789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same/different, place, map, symbol, school, road, street, weather, England, world, globe, rainforest, Antarctic, land, sea, ice, environment.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Year 1: Local to national to global</a:t>
            </a:r>
            <a:endParaRPr lang="en-US" sz="220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22804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Where in Godley would you build a house?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Which part of the UK would you most like to visit?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makes our world wonderful?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Godley, Hyde, Greater Manchester; human and physical local features; land use.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countries, capitals and surrounding seas; landmarks and key characteristics.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Seven continents, five oceans, hot/cold places and world landmarks.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 walk, aerial photos, simple map, symbols, 4-point compass.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map, capital cities, symbols for landmarks, compass directions.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 map/globe, continents/oceans, weather/temperature comparison.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 litter and care for community.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 for places visited.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Reduce, reuse, recycle; save energy/water.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059680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533400" y="5198364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533400" y="5538216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Ask simple questions, identify local features, use compass directions, create simple maps and begin to compare places.</a:t>
            </a:r>
            <a:endParaRPr lang="en-US" sz="1200"/>
          </a:p>
        </p:txBody>
      </p:sp>
      <p:sp>
        <p:nvSpPr>
          <p:cNvPr id="6" name="Shape 7"/>
          <p:cNvSpPr/>
          <p:nvPr/>
        </p:nvSpPr>
        <p:spPr>
          <a:xfrm>
            <a:off x="6217920" y="5059680"/>
            <a:ext cx="565404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55080" y="5198364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6355080" y="5538216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locality, human, physical, map, symbols, compass, UK, country, capital, continent, ocean, climate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02020"/>
                </a:solidFill>
              </a:rPr>
              <a:t>Year 2: Local study, comparison and climate zones</a:t>
            </a:r>
            <a:endParaRPr lang="en-US" sz="220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68064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is it like to live in Hyde?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is different about Hyde and Tansen?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Where are hot and cold places?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Hyde, Greater Manchester, boroughs, local landmarks and River Tame.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Nepal/Tansen compared with Hyde: key human and physical features.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Equator, North/South Poles, daily weather and climate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Walk into Hyde; map route; OS/satellite views; 2-figure grid reference.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 map locating England/Nepal; compare rainfall/temperature; religious buildings.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Weather diary; climate map; compare weather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 litter/wildlife impact.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environment shapes daily life.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Extreme weather and environmental impact.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4834128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40080" y="491032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640080" y="521208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Compare contrasting places, use accurate vocabulary, describe patterns and use simple fieldwork evidence.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6" name="Text 8"/>
          <p:cNvSpPr/>
          <p:nvPr/>
        </p:nvSpPr>
        <p:spPr>
          <a:xfrm>
            <a:off x="6355080" y="491032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6355080" y="5212080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borough, city centre, river, canal, reservoir, Nepal, Asia, climate, monsoon, extreme weather, equator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Year 3: UK regions, cities and settlements</a:t>
            </a:r>
            <a:endParaRPr lang="en-US" sz="120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8369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Which counties make up the North West?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Can we locate and describe major UK cities?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do settlements develop where they do?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North West counties, regions, rivers, mountains and rural/urban features.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cities, population, transport and human landmarks.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Settlements, land use, natural resources, early settlements and change.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regional maps; reservoir walk and field sketch; 4-figure grid references.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city maps, OS symbols, population map/graph; Manchester visit.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Amesbury/settlement OS map; land-use survey in Godley.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Reservoirs, water and flooding.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Sustainable travel and transport links.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Sustainable settlements: energy, resources, waste.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40080" y="491032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640080" y="521208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Ask geographical questions, use OS symbols, 8-point compass, field sketches and explain patterns in land use.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55080" y="491032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6" name="Text 9"/>
          <p:cNvSpPr/>
          <p:nvPr/>
        </p:nvSpPr>
        <p:spPr>
          <a:xfrm>
            <a:off x="6355080" y="5212080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region, county, urban, rural, settlement, land use, transport, natural resources, economic activity, grid reference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Year 4: Comparison, rivers, mountains and hazards</a:t>
            </a:r>
            <a:endParaRPr lang="en-US" sz="120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97047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are a village and a city different?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are the key features of rivers and mountains?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Why do volcanoes and earthquakes happen?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Marple Bridge and Manchester: human/physical comparison.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UK rivers and mountains; River Seine; river processes and mountain features.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Ring of Fire; tectonic plates; volcanoes and earthquakes; hazards.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OS maps of Marple Bridge/Manchester; fieldwork visit and comparison.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Relief maps, rivers/mountains maps; stream/River Tame observations.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Tectonic and physical maps; school risk enquiry.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settlement type affects environment.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River use, flooding and erosion considerations.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Impact of volcanic activity and earthquakes on people and landscapes.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40080" y="491032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640080" y="521208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Select criteria for comparison, use 8-point compass and 4-figure references, collect data and explain physical processes.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55080" y="491032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6355080" y="5212080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village, city, topography, river source, mouth, tributary, erosion, volcano, earthquake, tectonic plates</a:t>
            </a:r>
            <a:endParaRPr lang="en-US" sz="120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Year 5: Global zones, biomes and mapping</a:t>
            </a:r>
            <a:endParaRPr lang="en-US" sz="120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185455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do explorers use imaginary lines?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might people survive in the Amazon?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do maps represent an area?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Latitude, longitude, Equator, hemispheres, tropics, Arctic/Antarctic Circles and time zones.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South America, Brazil, Amazon rainforest, biomes and indigenous communities.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Relief, contour, resource, climate and population maps; representation and distortion.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World/climate maps; compare water temperature and location patterns.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Biome maps; compare local woodland with rainforest biome.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Route planning around Hyde / Werneth Low; relief map and contour interpretation.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Rising sea levels and climate change.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Rainforest threats and conservation.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map choices influence understanding of places.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40080" y="491032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640080" y="521208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Analyse maps and data, explain significance of lines/zones, use 6-figure grid references and compare biomes.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55080" y="491032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6355080" y="5212080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latitude, longitude, hemisphere, time zone, biome, rainforest, conservation, deforestation, contour, relief map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Year 6: Change over time, trade and sustainability</a:t>
            </a:r>
            <a:endParaRPr lang="en-US" sz="120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191963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has human geography in Paris changed since the 21st century?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is our local area changing?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does palm oil production affect the environment?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Substantive knowledge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Paris, River Seine, topography, landmarks, population, tourism and economic activity.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Godley/Hyde change over time using maps, photographs and local evidence.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Asia, Indonesia/Malaysia, global trade, natural resources, palm oil and deforestation.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Maps and fieldwork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Historical/current maps; European maps; 6-figure grid references.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 enquiry: Godley Green, Turntable and bridges; evidence of change.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Trade/resource maps; investigate product use at home, school and shops.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Environment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Urbanisation and sustainable city considerations.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Impact of local development and land use.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Responsible consumption, supply chains and sustainable production.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F4ECFB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640080" y="491032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Disciplinary focus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640080" y="5212080"/>
            <a:ext cx="52120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Independently select evidence, explain interdependence, analyse change over time and justify conclusions in writing and maps.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6355080" y="4910328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Core vocabulary</a:t>
            </a:r>
            <a:endParaRPr lang="en-US" sz="1200"/>
          </a:p>
        </p:txBody>
      </p:sp>
      <p:sp>
        <p:nvSpPr>
          <p:cNvPr id="12" name="Text 9"/>
          <p:cNvSpPr/>
          <p:nvPr/>
        </p:nvSpPr>
        <p:spPr>
          <a:xfrm>
            <a:off x="6355080" y="5212080"/>
            <a:ext cx="51663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urbanisation, migration, economy, tourism, interdependence, global trade, natural resources, palm oil, deforestation, consumption</a:t>
            </a:r>
            <a:endParaRPr lang="en-US" sz="120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Vocabulary Progression</a:t>
            </a:r>
            <a:endParaRPr lang="en-US" sz="120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87065"/>
              </p:ext>
            </p:extLst>
          </p:nvPr>
        </p:nvGraphicFramePr>
        <p:xfrm>
          <a:off x="594360" y="1325880"/>
          <a:ext cx="11018520" cy="329184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place, map, symbol, school, home, road, street, weather, world, globe, land, sea, environment, same/different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locality, human, physical, aerial photograph, compass, UK, country, capital, continent, ocean, climate, equator, extreme weather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region, county, urban, rural, settlement, land use, transport, OS map, grid reference, topography, river, mountain, volcano, earthquake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latitude, longitude, hemisphere, time zone, biome, vegetation belt, contour, relief, conservation, urbanisation, interdependence, global trade, natural resources, deforestation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8" name="Text 5"/>
          <p:cNvSpPr/>
          <p:nvPr/>
        </p:nvSpPr>
        <p:spPr>
          <a:xfrm>
            <a:off x="868680" y="5184648"/>
            <a:ext cx="10469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030A0"/>
                </a:solidFill>
              </a:rPr>
              <a:t>How vocabulary is secured</a:t>
            </a:r>
            <a:endParaRPr lang="en-US" sz="1200"/>
          </a:p>
        </p:txBody>
      </p:sp>
      <p:sp>
        <p:nvSpPr>
          <p:cNvPr id="9" name="Text 6"/>
          <p:cNvSpPr/>
          <p:nvPr/>
        </p:nvSpPr>
        <p:spPr>
          <a:xfrm>
            <a:off x="868680" y="5486400"/>
            <a:ext cx="104698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202020"/>
                </a:solidFill>
              </a:rPr>
              <a:t>Each unit identifies 8-12 core words. Teachers revisit prior vocabulary, model precise use, and expect pupils to apply vocabulary orally, in fieldwork notes, maps, diagrams and written conclusions.</a:t>
            </a: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FFFFFF"/>
                </a:solidFill>
              </a:rPr>
              <a:t>EXCELLENCE - HAPPINESS AND NURTURE - POWERFUL LEARNING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2020"/>
                </a:solidFill>
              </a:rPr>
              <a:t>What a Strong Geography Curriculum Looks Like</a:t>
            </a:r>
            <a:endParaRPr lang="en-US" sz="120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575784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Units are sequenced from local to global; knowledge builds over time and statutory content is not left to chance.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Teachers use enquiry, maps, fieldwork, vocabulary and assessment checks to make knowledge explicit and memorable.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locate places, explain human/physical processes, compare places and justify conclusions using evidence.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the full curriculum through scaffolds, vocabulary teaching, practical fieldwork and explicit modelling.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Subject leaders check books, pupil voice, maps, fieldwork outcomes and end-point tasks; gaps are addressed deliberately.</a:t>
                      </a:r>
                      <a:endParaRPr lang="en-US" sz="120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 sz="1200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E6E6E"/>
                </a:solidFill>
              </a:rPr>
              <a:t>Godley Primary - Geography Curriculum Road Map</a:t>
            </a:r>
            <a:endParaRPr lang="en-U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C802A1-5D3C-414D-A451-C3E5387B82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3584E7-E4D3-4117-9B4D-4E049E143EA9}">
  <ds:schemaRefs>
    <ds:schemaRef ds:uri="14bae8ab-14a0-453e-af33-c7fbe6ee8658"/>
    <ds:schemaRef ds:uri="edb43824-a5fe-42a4-b014-0d50b4802d8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15EA94-54D6-4A5B-A7A7-B2C33294C691}">
  <ds:schemaRefs>
    <ds:schemaRef ds:uri="14bae8ab-14a0-453e-af33-c7fbe6ee8658"/>
    <ds:schemaRef ds:uri="edb43824-a5fe-42a4-b014-0d50b4802d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Road Map - Reduced and Ofsted Strong 2026</dc:title>
  <dc:subject>Reduced geography curriculum road map aligned to National Curriculum and Ofsted 2026</dc:subject>
  <dc:creator>S Clawley (GP)</dc:creator>
  <cp:revision>1</cp:revision>
  <dcterms:created xsi:type="dcterms:W3CDTF">2026-07-29T09:14:41Z</dcterms:created>
  <dcterms:modified xsi:type="dcterms:W3CDTF">2026-10-21T09:14:45Z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