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1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x="12192000" cy="6858000"/>
  <p:notesSz cx="6797675" cy="9926638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3E61EBA-9403-49A9-A243-579274643EFA}" v="3" dt="2026-10-21T09:37:39.0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548" autoAdjust="0"/>
    <p:restoredTop sz="94610"/>
  </p:normalViewPr>
  <p:slideViewPr>
    <p:cSldViewPr snapToGrid="0" snapToObjects="1">
      <p:cViewPr varScale="1">
        <p:scale>
          <a:sx n="102" d="100"/>
          <a:sy n="102" d="100"/>
        </p:scale>
        <p:origin x="750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 Clawley (GP)" userId="b9ca48c1-a39d-43b9-b805-07fba606ee4e" providerId="ADAL" clId="{31854F21-EC37-4E61-AD7D-5520946EC598}"/>
    <pc:docChg chg="custSel modSld">
      <pc:chgData name="S Clawley (GP)" userId="b9ca48c1-a39d-43b9-b805-07fba606ee4e" providerId="ADAL" clId="{31854F21-EC37-4E61-AD7D-5520946EC598}" dt="2026-10-21T09:41:18.103" v="103" actId="478"/>
      <pc:docMkLst>
        <pc:docMk/>
      </pc:docMkLst>
      <pc:sldChg chg="addSp delSp modSp mod">
        <pc:chgData name="S Clawley (GP)" userId="b9ca48c1-a39d-43b9-b805-07fba606ee4e" providerId="ADAL" clId="{31854F21-EC37-4E61-AD7D-5520946EC598}" dt="2026-10-21T09:33:07.765" v="9" actId="1076"/>
        <pc:sldMkLst>
          <pc:docMk/>
          <pc:sldMk cId="0" sldId="256"/>
        </pc:sldMkLst>
        <pc:spChg chg="del">
          <ac:chgData name="S Clawley (GP)" userId="b9ca48c1-a39d-43b9-b805-07fba606ee4e" providerId="ADAL" clId="{31854F21-EC37-4E61-AD7D-5520946EC598}" dt="2026-10-21T09:32:47.966" v="4" actId="478"/>
          <ac:spMkLst>
            <pc:docMk/>
            <pc:sldMk cId="0" sldId="256"/>
            <ac:spMk id="2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32:46.424" v="3" actId="1076"/>
          <ac:spMkLst>
            <pc:docMk/>
            <pc:sldMk cId="0" sldId="256"/>
            <ac:spMk id="5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9:32:43.743" v="2" actId="478"/>
          <ac:spMkLst>
            <pc:docMk/>
            <pc:sldMk cId="0" sldId="256"/>
            <ac:spMk id="6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9:32:39.993" v="0" actId="478"/>
          <ac:spMkLst>
            <pc:docMk/>
            <pc:sldMk cId="0" sldId="256"/>
            <ac:spMk id="7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9:32:41.527" v="1" actId="478"/>
          <ac:spMkLst>
            <pc:docMk/>
            <pc:sldMk cId="0" sldId="256"/>
            <ac:spMk id="8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9:32:49.665" v="5" actId="478"/>
          <ac:spMkLst>
            <pc:docMk/>
            <pc:sldMk cId="0" sldId="256"/>
            <ac:spMk id="9" creationId="{00000000-0000-0000-0000-000000000000}"/>
          </ac:spMkLst>
        </pc:spChg>
        <pc:picChg chg="add mod">
          <ac:chgData name="S Clawley (GP)" userId="b9ca48c1-a39d-43b9-b805-07fba606ee4e" providerId="ADAL" clId="{31854F21-EC37-4E61-AD7D-5520946EC598}" dt="2026-10-21T09:32:57.237" v="7" actId="1076"/>
          <ac:picMkLst>
            <pc:docMk/>
            <pc:sldMk cId="0" sldId="256"/>
            <ac:picMk id="12" creationId="{A18B17E3-9AC1-F74F-C83B-89BE043C3714}"/>
          </ac:picMkLst>
        </pc:picChg>
        <pc:picChg chg="add mod">
          <ac:chgData name="S Clawley (GP)" userId="b9ca48c1-a39d-43b9-b805-07fba606ee4e" providerId="ADAL" clId="{31854F21-EC37-4E61-AD7D-5520946EC598}" dt="2026-10-21T09:33:07.765" v="9" actId="1076"/>
          <ac:picMkLst>
            <pc:docMk/>
            <pc:sldMk cId="0" sldId="256"/>
            <ac:picMk id="13" creationId="{7CBA88B8-CE32-2DB4-ADFF-801560BFCBBD}"/>
          </ac:picMkLst>
        </pc:picChg>
      </pc:sldChg>
      <pc:sldChg chg="modSp mod">
        <pc:chgData name="S Clawley (GP)" userId="b9ca48c1-a39d-43b9-b805-07fba606ee4e" providerId="ADAL" clId="{31854F21-EC37-4E61-AD7D-5520946EC598}" dt="2026-10-21T09:33:55.735" v="18" actId="255"/>
        <pc:sldMkLst>
          <pc:docMk/>
          <pc:sldMk cId="0" sldId="257"/>
        </pc:sldMkLst>
        <pc:spChg chg="mod">
          <ac:chgData name="S Clawley (GP)" userId="b9ca48c1-a39d-43b9-b805-07fba606ee4e" providerId="ADAL" clId="{31854F21-EC37-4E61-AD7D-5520946EC598}" dt="2026-10-21T09:33:15.036" v="10" actId="20577"/>
          <ac:spMkLst>
            <pc:docMk/>
            <pc:sldMk cId="0" sldId="257"/>
            <ac:spMk id="4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33:22.036" v="11" actId="255"/>
          <ac:spMkLst>
            <pc:docMk/>
            <pc:sldMk cId="0" sldId="257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33:30.778" v="13" actId="255"/>
          <ac:spMkLst>
            <pc:docMk/>
            <pc:sldMk cId="0" sldId="257"/>
            <ac:spMk id="7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33:25.858" v="12" actId="255"/>
          <ac:spMkLst>
            <pc:docMk/>
            <pc:sldMk cId="0" sldId="257"/>
            <ac:spMk id="8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33:37.882" v="14" actId="255"/>
          <ac:spMkLst>
            <pc:docMk/>
            <pc:sldMk cId="0" sldId="257"/>
            <ac:spMk id="10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33:41.860" v="15" actId="255"/>
          <ac:spMkLst>
            <pc:docMk/>
            <pc:sldMk cId="0" sldId="257"/>
            <ac:spMk id="11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33:51.008" v="17" actId="255"/>
          <ac:spMkLst>
            <pc:docMk/>
            <pc:sldMk cId="0" sldId="257"/>
            <ac:spMk id="13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33:45.515" v="16" actId="255"/>
          <ac:spMkLst>
            <pc:docMk/>
            <pc:sldMk cId="0" sldId="257"/>
            <ac:spMk id="14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9:33:55.735" v="18" actId="255"/>
          <ac:graphicFrameMkLst>
            <pc:docMk/>
            <pc:sldMk cId="0" sldId="257"/>
            <ac:graphicFrameMk id="15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9:34:31.899" v="28" actId="1076"/>
        <pc:sldMkLst>
          <pc:docMk/>
          <pc:sldMk cId="0" sldId="258"/>
        </pc:sldMkLst>
        <pc:spChg chg="del">
          <ac:chgData name="S Clawley (GP)" userId="b9ca48c1-a39d-43b9-b805-07fba606ee4e" providerId="ADAL" clId="{31854F21-EC37-4E61-AD7D-5520946EC598}" dt="2026-10-21T09:34:00.741" v="19" actId="478"/>
          <ac:spMkLst>
            <pc:docMk/>
            <pc:sldMk cId="0" sldId="258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34:15.418" v="23" actId="1076"/>
          <ac:spMkLst>
            <pc:docMk/>
            <pc:sldMk cId="0" sldId="258"/>
            <ac:spMk id="6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34:12.353" v="22" actId="1076"/>
          <ac:spMkLst>
            <pc:docMk/>
            <pc:sldMk cId="0" sldId="258"/>
            <ac:spMk id="7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34:18.497" v="24" actId="1076"/>
          <ac:spMkLst>
            <pc:docMk/>
            <pc:sldMk cId="0" sldId="258"/>
            <ac:spMk id="8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34:31.899" v="28" actId="1076"/>
          <ac:spMkLst>
            <pc:docMk/>
            <pc:sldMk cId="0" sldId="258"/>
            <ac:spMk id="10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34:25.403" v="26" actId="1076"/>
          <ac:spMkLst>
            <pc:docMk/>
            <pc:sldMk cId="0" sldId="258"/>
            <ac:spMk id="11" creationId="{00000000-0000-0000-0000-000000000000}"/>
          </ac:spMkLst>
        </pc:spChg>
      </pc:sldChg>
      <pc:sldChg chg="delSp modSp mod">
        <pc:chgData name="S Clawley (GP)" userId="b9ca48c1-a39d-43b9-b805-07fba606ee4e" providerId="ADAL" clId="{31854F21-EC37-4E61-AD7D-5520946EC598}" dt="2026-10-21T09:34:40.721" v="30" actId="478"/>
        <pc:sldMkLst>
          <pc:docMk/>
          <pc:sldMk cId="0" sldId="259"/>
        </pc:sldMkLst>
        <pc:spChg chg="del">
          <ac:chgData name="S Clawley (GP)" userId="b9ca48c1-a39d-43b9-b805-07fba606ee4e" providerId="ADAL" clId="{31854F21-EC37-4E61-AD7D-5520946EC598}" dt="2026-10-21T09:34:40.721" v="30" actId="478"/>
          <ac:spMkLst>
            <pc:docMk/>
            <pc:sldMk cId="0" sldId="259"/>
            <ac:spMk id="5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9:34:38.594" v="29" actId="255"/>
          <ac:graphicFrameMkLst>
            <pc:docMk/>
            <pc:sldMk cId="0" sldId="259"/>
            <ac:graphicFrameMk id="6" creationId="{00000000-0000-0000-0000-000000000000}"/>
          </ac:graphicFrameMkLst>
        </pc:graphicFrameChg>
      </pc:sldChg>
      <pc:sldChg chg="modSp mod">
        <pc:chgData name="S Clawley (GP)" userId="b9ca48c1-a39d-43b9-b805-07fba606ee4e" providerId="ADAL" clId="{31854F21-EC37-4E61-AD7D-5520946EC598}" dt="2026-10-21T09:34:53.791" v="32" actId="255"/>
        <pc:sldMkLst>
          <pc:docMk/>
          <pc:sldMk cId="0" sldId="260"/>
        </pc:sldMkLst>
        <pc:spChg chg="mod">
          <ac:chgData name="S Clawley (GP)" userId="b9ca48c1-a39d-43b9-b805-07fba606ee4e" providerId="ADAL" clId="{31854F21-EC37-4E61-AD7D-5520946EC598}" dt="2026-10-21T09:34:49.141" v="31" actId="255"/>
          <ac:spMkLst>
            <pc:docMk/>
            <pc:sldMk cId="0" sldId="260"/>
            <ac:spMk id="5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9:34:53.791" v="32" actId="255"/>
          <ac:graphicFrameMkLst>
            <pc:docMk/>
            <pc:sldMk cId="0" sldId="260"/>
            <ac:graphicFrameMk id="6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9:35:28.353" v="39" actId="255"/>
        <pc:sldMkLst>
          <pc:docMk/>
          <pc:sldMk cId="0" sldId="261"/>
        </pc:sldMkLst>
        <pc:spChg chg="del">
          <ac:chgData name="S Clawley (GP)" userId="b9ca48c1-a39d-43b9-b805-07fba606ee4e" providerId="ADAL" clId="{31854F21-EC37-4E61-AD7D-5520946EC598}" dt="2026-10-21T09:35:07.241" v="34" actId="478"/>
          <ac:spMkLst>
            <pc:docMk/>
            <pc:sldMk cId="0" sldId="261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35:13.207" v="35" actId="14100"/>
          <ac:spMkLst>
            <pc:docMk/>
            <pc:sldMk cId="0" sldId="261"/>
            <ac:spMk id="6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35:28.353" v="39" actId="255"/>
          <ac:spMkLst>
            <pc:docMk/>
            <pc:sldMk cId="0" sldId="261"/>
            <ac:spMk id="8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35:22.522" v="38" actId="27636"/>
          <ac:spMkLst>
            <pc:docMk/>
            <pc:sldMk cId="0" sldId="261"/>
            <ac:spMk id="9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9:35:02.449" v="33" actId="255"/>
          <ac:graphicFrameMkLst>
            <pc:docMk/>
            <pc:sldMk cId="0" sldId="261"/>
            <ac:graphicFrameMk id="7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9:35:59.493" v="45" actId="255"/>
        <pc:sldMkLst>
          <pc:docMk/>
          <pc:sldMk cId="0" sldId="262"/>
        </pc:sldMkLst>
        <pc:spChg chg="mod">
          <ac:chgData name="S Clawley (GP)" userId="b9ca48c1-a39d-43b9-b805-07fba606ee4e" providerId="ADAL" clId="{31854F21-EC37-4E61-AD7D-5520946EC598}" dt="2026-10-21T09:35:34.022" v="41" actId="1076"/>
          <ac:spMkLst>
            <pc:docMk/>
            <pc:sldMk cId="0" sldId="262"/>
            <ac:spMk id="2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35:34.022" v="41" actId="1076"/>
          <ac:spMkLst>
            <pc:docMk/>
            <pc:sldMk cId="0" sldId="262"/>
            <ac:spMk id="3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35:34.022" v="41" actId="1076"/>
          <ac:spMkLst>
            <pc:docMk/>
            <pc:sldMk cId="0" sldId="262"/>
            <ac:spMk id="4" creationId="{00000000-0000-0000-0000-000000000000}"/>
          </ac:spMkLst>
        </pc:spChg>
        <pc:spChg chg="del mod">
          <ac:chgData name="S Clawley (GP)" userId="b9ca48c1-a39d-43b9-b805-07fba606ee4e" providerId="ADAL" clId="{31854F21-EC37-4E61-AD7D-5520946EC598}" dt="2026-10-21T09:35:48.491" v="43" actId="478"/>
          <ac:spMkLst>
            <pc:docMk/>
            <pc:sldMk cId="0" sldId="262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35:53.150" v="44" actId="255"/>
          <ac:spMkLst>
            <pc:docMk/>
            <pc:sldMk cId="0" sldId="262"/>
            <ac:spMk id="6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35:34.022" v="41" actId="1076"/>
          <ac:spMkLst>
            <pc:docMk/>
            <pc:sldMk cId="0" sldId="262"/>
            <ac:spMk id="7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35:59.493" v="45" actId="255"/>
          <ac:spMkLst>
            <pc:docMk/>
            <pc:sldMk cId="0" sldId="262"/>
            <ac:spMk id="9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35:34.022" v="41" actId="1076"/>
          <ac:spMkLst>
            <pc:docMk/>
            <pc:sldMk cId="0" sldId="262"/>
            <ac:spMk id="10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35:34.022" v="41" actId="1076"/>
          <ac:spMkLst>
            <pc:docMk/>
            <pc:sldMk cId="0" sldId="262"/>
            <ac:spMk id="11" creationId="{00000000-0000-0000-0000-000000000000}"/>
          </ac:spMkLst>
        </pc:spChg>
        <pc:graphicFrameChg chg="mod modGraphic">
          <ac:chgData name="S Clawley (GP)" userId="b9ca48c1-a39d-43b9-b805-07fba606ee4e" providerId="ADAL" clId="{31854F21-EC37-4E61-AD7D-5520946EC598}" dt="2026-10-21T09:35:40.691" v="42" actId="255"/>
          <ac:graphicFrameMkLst>
            <pc:docMk/>
            <pc:sldMk cId="0" sldId="262"/>
            <ac:graphicFrameMk id="8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9:36:36.914" v="51" actId="255"/>
        <pc:sldMkLst>
          <pc:docMk/>
          <pc:sldMk cId="0" sldId="263"/>
        </pc:sldMkLst>
        <pc:spChg chg="del">
          <ac:chgData name="S Clawley (GP)" userId="b9ca48c1-a39d-43b9-b805-07fba606ee4e" providerId="ADAL" clId="{31854F21-EC37-4E61-AD7D-5520946EC598}" dt="2026-10-21T09:36:09.892" v="47" actId="478"/>
          <ac:spMkLst>
            <pc:docMk/>
            <pc:sldMk cId="0" sldId="263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36:17.007" v="48" actId="255"/>
          <ac:spMkLst>
            <pc:docMk/>
            <pc:sldMk cId="0" sldId="263"/>
            <ac:spMk id="6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36:23.548" v="49" actId="255"/>
          <ac:spMkLst>
            <pc:docMk/>
            <pc:sldMk cId="0" sldId="263"/>
            <ac:spMk id="8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36:31.050" v="50" actId="255"/>
          <ac:spMkLst>
            <pc:docMk/>
            <pc:sldMk cId="0" sldId="263"/>
            <ac:spMk id="11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36:36.914" v="51" actId="255"/>
          <ac:spMkLst>
            <pc:docMk/>
            <pc:sldMk cId="0" sldId="263"/>
            <ac:spMk id="12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9:36:06.927" v="46" actId="255"/>
          <ac:graphicFrameMkLst>
            <pc:docMk/>
            <pc:sldMk cId="0" sldId="263"/>
            <ac:graphicFrameMk id="9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9:37:09.837" v="57" actId="255"/>
        <pc:sldMkLst>
          <pc:docMk/>
          <pc:sldMk cId="0" sldId="264"/>
        </pc:sldMkLst>
        <pc:spChg chg="del">
          <ac:chgData name="S Clawley (GP)" userId="b9ca48c1-a39d-43b9-b805-07fba606ee4e" providerId="ADAL" clId="{31854F21-EC37-4E61-AD7D-5520946EC598}" dt="2026-10-21T09:36:49.964" v="53" actId="478"/>
          <ac:spMkLst>
            <pc:docMk/>
            <pc:sldMk cId="0" sldId="264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36:59.913" v="55" actId="255"/>
          <ac:spMkLst>
            <pc:docMk/>
            <pc:sldMk cId="0" sldId="264"/>
            <ac:spMk id="8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36:55.113" v="54" actId="255"/>
          <ac:spMkLst>
            <pc:docMk/>
            <pc:sldMk cId="0" sldId="264"/>
            <ac:spMk id="9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37:04.684" v="56" actId="255"/>
          <ac:spMkLst>
            <pc:docMk/>
            <pc:sldMk cId="0" sldId="264"/>
            <ac:spMk id="11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37:09.837" v="57" actId="255"/>
          <ac:spMkLst>
            <pc:docMk/>
            <pc:sldMk cId="0" sldId="264"/>
            <ac:spMk id="12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9:36:45.681" v="52" actId="255"/>
          <ac:graphicFrameMkLst>
            <pc:docMk/>
            <pc:sldMk cId="0" sldId="264"/>
            <ac:graphicFrameMk id="10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9:38:02.202" v="66" actId="255"/>
        <pc:sldMkLst>
          <pc:docMk/>
          <pc:sldMk cId="0" sldId="265"/>
        </pc:sldMkLst>
        <pc:spChg chg="del">
          <ac:chgData name="S Clawley (GP)" userId="b9ca48c1-a39d-43b9-b805-07fba606ee4e" providerId="ADAL" clId="{31854F21-EC37-4E61-AD7D-5520946EC598}" dt="2026-10-21T09:37:20.750" v="59" actId="478"/>
          <ac:spMkLst>
            <pc:docMk/>
            <pc:sldMk cId="0" sldId="265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37:56.465" v="65" actId="255"/>
          <ac:spMkLst>
            <pc:docMk/>
            <pc:sldMk cId="0" sldId="265"/>
            <ac:spMk id="6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37:50.652" v="64" actId="255"/>
          <ac:spMkLst>
            <pc:docMk/>
            <pc:sldMk cId="0" sldId="265"/>
            <ac:spMk id="8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37:45.683" v="63" actId="255"/>
          <ac:spMkLst>
            <pc:docMk/>
            <pc:sldMk cId="0" sldId="265"/>
            <ac:spMk id="9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38:02.202" v="66" actId="255"/>
          <ac:spMkLst>
            <pc:docMk/>
            <pc:sldMk cId="0" sldId="265"/>
            <ac:spMk id="12" creationId="{00000000-0000-0000-0000-000000000000}"/>
          </ac:spMkLst>
        </pc:spChg>
        <pc:graphicFrameChg chg="mod modGraphic">
          <ac:chgData name="S Clawley (GP)" userId="b9ca48c1-a39d-43b9-b805-07fba606ee4e" providerId="ADAL" clId="{31854F21-EC37-4E61-AD7D-5520946EC598}" dt="2026-10-21T09:37:39.050" v="62"/>
          <ac:graphicFrameMkLst>
            <pc:docMk/>
            <pc:sldMk cId="0" sldId="265"/>
            <ac:graphicFrameMk id="11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9:38:37.006" v="72" actId="255"/>
        <pc:sldMkLst>
          <pc:docMk/>
          <pc:sldMk cId="0" sldId="266"/>
        </pc:sldMkLst>
        <pc:spChg chg="del">
          <ac:chgData name="S Clawley (GP)" userId="b9ca48c1-a39d-43b9-b805-07fba606ee4e" providerId="ADAL" clId="{31854F21-EC37-4E61-AD7D-5520946EC598}" dt="2026-10-21T09:38:12.113" v="68" actId="478"/>
          <ac:spMkLst>
            <pc:docMk/>
            <pc:sldMk cId="0" sldId="266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38:37.006" v="72" actId="255"/>
          <ac:spMkLst>
            <pc:docMk/>
            <pc:sldMk cId="0" sldId="266"/>
            <ac:spMk id="6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38:19.683" v="69" actId="255"/>
          <ac:spMkLst>
            <pc:docMk/>
            <pc:sldMk cId="0" sldId="266"/>
            <ac:spMk id="8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38:24.420" v="70" actId="255"/>
          <ac:spMkLst>
            <pc:docMk/>
            <pc:sldMk cId="0" sldId="266"/>
            <ac:spMk id="9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38:29.788" v="71" actId="255"/>
          <ac:spMkLst>
            <pc:docMk/>
            <pc:sldMk cId="0" sldId="266"/>
            <ac:spMk id="11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9:38:08.242" v="67" actId="255"/>
          <ac:graphicFrameMkLst>
            <pc:docMk/>
            <pc:sldMk cId="0" sldId="266"/>
            <ac:graphicFrameMk id="12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9:39:16.812" v="79" actId="255"/>
        <pc:sldMkLst>
          <pc:docMk/>
          <pc:sldMk cId="0" sldId="267"/>
        </pc:sldMkLst>
        <pc:spChg chg="del">
          <ac:chgData name="S Clawley (GP)" userId="b9ca48c1-a39d-43b9-b805-07fba606ee4e" providerId="ADAL" clId="{31854F21-EC37-4E61-AD7D-5520946EC598}" dt="2026-10-21T09:38:51.191" v="74" actId="478"/>
          <ac:spMkLst>
            <pc:docMk/>
            <pc:sldMk cId="0" sldId="267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38:55.831" v="75" actId="1076"/>
          <ac:spMkLst>
            <pc:docMk/>
            <pc:sldMk cId="0" sldId="267"/>
            <ac:spMk id="7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39:00.262" v="76" actId="255"/>
          <ac:spMkLst>
            <pc:docMk/>
            <pc:sldMk cId="0" sldId="267"/>
            <ac:spMk id="8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39:06.065" v="77" actId="255"/>
          <ac:spMkLst>
            <pc:docMk/>
            <pc:sldMk cId="0" sldId="267"/>
            <ac:spMk id="9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39:11.066" v="78" actId="255"/>
          <ac:spMkLst>
            <pc:docMk/>
            <pc:sldMk cId="0" sldId="267"/>
            <ac:spMk id="11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39:16.812" v="79" actId="255"/>
          <ac:spMkLst>
            <pc:docMk/>
            <pc:sldMk cId="0" sldId="267"/>
            <ac:spMk id="12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9:38:45.254" v="73" actId="255"/>
          <ac:graphicFrameMkLst>
            <pc:docMk/>
            <pc:sldMk cId="0" sldId="267"/>
            <ac:graphicFrameMk id="13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9:39:52.023" v="86" actId="255"/>
        <pc:sldMkLst>
          <pc:docMk/>
          <pc:sldMk cId="0" sldId="268"/>
        </pc:sldMkLst>
        <pc:spChg chg="del">
          <ac:chgData name="S Clawley (GP)" userId="b9ca48c1-a39d-43b9-b805-07fba606ee4e" providerId="ADAL" clId="{31854F21-EC37-4E61-AD7D-5520946EC598}" dt="2026-10-21T09:39:29.907" v="81" actId="478"/>
          <ac:spMkLst>
            <pc:docMk/>
            <pc:sldMk cId="0" sldId="268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39:38.434" v="83" actId="1076"/>
          <ac:spMkLst>
            <pc:docMk/>
            <pc:sldMk cId="0" sldId="268"/>
            <ac:spMk id="7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39:42.316" v="84" actId="255"/>
          <ac:spMkLst>
            <pc:docMk/>
            <pc:sldMk cId="0" sldId="268"/>
            <ac:spMk id="8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39:36.738" v="82" actId="255"/>
          <ac:spMkLst>
            <pc:docMk/>
            <pc:sldMk cId="0" sldId="268"/>
            <ac:spMk id="9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39:46.877" v="85" actId="255"/>
          <ac:spMkLst>
            <pc:docMk/>
            <pc:sldMk cId="0" sldId="268"/>
            <ac:spMk id="11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39:52.023" v="86" actId="255"/>
          <ac:spMkLst>
            <pc:docMk/>
            <pc:sldMk cId="0" sldId="268"/>
            <ac:spMk id="12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9:39:23.851" v="80" actId="255"/>
          <ac:graphicFrameMkLst>
            <pc:docMk/>
            <pc:sldMk cId="0" sldId="268"/>
            <ac:graphicFrameMk id="14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9:40:28.848" v="93" actId="14734"/>
        <pc:sldMkLst>
          <pc:docMk/>
          <pc:sldMk cId="0" sldId="269"/>
        </pc:sldMkLst>
        <pc:spChg chg="del">
          <ac:chgData name="S Clawley (GP)" userId="b9ca48c1-a39d-43b9-b805-07fba606ee4e" providerId="ADAL" clId="{31854F21-EC37-4E61-AD7D-5520946EC598}" dt="2026-10-21T09:40:00.226" v="88" actId="478"/>
          <ac:spMkLst>
            <pc:docMk/>
            <pc:sldMk cId="0" sldId="269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40:14.821" v="90" actId="255"/>
          <ac:spMkLst>
            <pc:docMk/>
            <pc:sldMk cId="0" sldId="269"/>
            <ac:spMk id="8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40:07.591" v="89" actId="255"/>
          <ac:spMkLst>
            <pc:docMk/>
            <pc:sldMk cId="0" sldId="269"/>
            <ac:spMk id="9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40:19.296" v="91" actId="255"/>
          <ac:spMkLst>
            <pc:docMk/>
            <pc:sldMk cId="0" sldId="269"/>
            <ac:spMk id="11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40:25.424" v="92" actId="255"/>
          <ac:spMkLst>
            <pc:docMk/>
            <pc:sldMk cId="0" sldId="269"/>
            <ac:spMk id="12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9:40:28.848" v="93" actId="14734"/>
          <ac:graphicFrameMkLst>
            <pc:docMk/>
            <pc:sldMk cId="0" sldId="269"/>
            <ac:graphicFrameMk id="15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9:40:58.220" v="98" actId="255"/>
        <pc:sldMkLst>
          <pc:docMk/>
          <pc:sldMk cId="0" sldId="270"/>
        </pc:sldMkLst>
        <pc:spChg chg="del mod">
          <ac:chgData name="S Clawley (GP)" userId="b9ca48c1-a39d-43b9-b805-07fba606ee4e" providerId="ADAL" clId="{31854F21-EC37-4E61-AD7D-5520946EC598}" dt="2026-10-21T09:40:38.466" v="95" actId="478"/>
          <ac:spMkLst>
            <pc:docMk/>
            <pc:sldMk cId="0" sldId="270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40:58.220" v="98" actId="255"/>
          <ac:spMkLst>
            <pc:docMk/>
            <pc:sldMk cId="0" sldId="270"/>
            <ac:spMk id="8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40:50.201" v="97" actId="255"/>
          <ac:spMkLst>
            <pc:docMk/>
            <pc:sldMk cId="0" sldId="270"/>
            <ac:spMk id="9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9:40:43.433" v="96" actId="255"/>
          <ac:graphicFrameMkLst>
            <pc:docMk/>
            <pc:sldMk cId="0" sldId="270"/>
            <ac:graphicFrameMk id="16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9:41:18.103" v="103" actId="478"/>
        <pc:sldMkLst>
          <pc:docMk/>
          <pc:sldMk cId="0" sldId="271"/>
        </pc:sldMkLst>
        <pc:spChg chg="del">
          <ac:chgData name="S Clawley (GP)" userId="b9ca48c1-a39d-43b9-b805-07fba606ee4e" providerId="ADAL" clId="{31854F21-EC37-4E61-AD7D-5520946EC598}" dt="2026-10-21T09:41:11.974" v="100" actId="478"/>
          <ac:spMkLst>
            <pc:docMk/>
            <pc:sldMk cId="0" sldId="271"/>
            <ac:spMk id="5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9:41:14.844" v="101" actId="478"/>
          <ac:spMkLst>
            <pc:docMk/>
            <pc:sldMk cId="0" sldId="271"/>
            <ac:spMk id="7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9:41:16.873" v="102" actId="478"/>
          <ac:spMkLst>
            <pc:docMk/>
            <pc:sldMk cId="0" sldId="271"/>
            <ac:spMk id="8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9:41:18.103" v="103" actId="478"/>
          <ac:spMkLst>
            <pc:docMk/>
            <pc:sldMk cId="0" sldId="271"/>
            <ac:spMk id="9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9:41:09.002" v="99" actId="255"/>
          <ac:graphicFrameMkLst>
            <pc:docMk/>
            <pc:sldMk cId="0" sldId="271"/>
            <ac:graphicFrameMk id="17" creationId="{00000000-0000-0000-0000-00000000000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373542"/>
          </a:xfrm>
          <a:prstGeom prst="rect">
            <a:avLst/>
          </a:prstGeom>
        </p:spPr>
        <p:txBody>
          <a:bodyPr vert="horz" lIns="80275" tIns="40138" rIns="80275" bIns="40138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373542"/>
          </a:xfrm>
          <a:prstGeom prst="rect">
            <a:avLst/>
          </a:prstGeom>
        </p:spPr>
        <p:txBody>
          <a:bodyPr vert="horz" lIns="80275" tIns="40138" rIns="80275" bIns="40138" rtlCol="0"/>
          <a:lstStyle>
            <a:lvl1pPr algn="r">
              <a:defRPr sz="1100"/>
            </a:lvl1pPr>
          </a:lstStyle>
          <a:p>
            <a:fld id="{5282F153-3F37-0F45-9E97-73ACFA13230C}" type="datetimeFigureOut">
              <a:rPr lang="en-US"/>
              <a:t>10/21/2026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930275"/>
            <a:ext cx="4467225" cy="25130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0275" tIns="40138" rIns="80275" bIns="4013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3582896"/>
            <a:ext cx="5438140" cy="2931460"/>
          </a:xfrm>
          <a:prstGeom prst="rect">
            <a:avLst/>
          </a:prstGeom>
        </p:spPr>
        <p:txBody>
          <a:bodyPr vert="horz" lIns="80275" tIns="40138" rIns="80275" bIns="4013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7071438"/>
            <a:ext cx="2945659" cy="373541"/>
          </a:xfrm>
          <a:prstGeom prst="rect">
            <a:avLst/>
          </a:prstGeom>
        </p:spPr>
        <p:txBody>
          <a:bodyPr vert="horz" lIns="80275" tIns="40138" rIns="80275" bIns="40138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7071438"/>
            <a:ext cx="2945659" cy="373541"/>
          </a:xfrm>
          <a:prstGeom prst="rect">
            <a:avLst/>
          </a:prstGeom>
        </p:spPr>
        <p:txBody>
          <a:bodyPr vert="horz" lIns="80275" tIns="40138" rIns="80275" bIns="40138" rtlCol="0" anchor="b"/>
          <a:lstStyle>
            <a:lvl1pPr algn="r">
              <a:defRPr sz="11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RE Learning Journey.pptx.
[Sources]
- Tameside Metropolitan Borough Council, Religious Education and SACRE: https://www.tameside.gov.uk/Education/Religious-Education-and-SACRE
- Manchester, Salford, Stockport, Tameside and Trafford Agreed Syllabus for Religious Education 2022-2027, public extract: https://www.tameside.gov.uk/documents/d/guest/tameside-re-syllabus-extract_public_for-use-on-school-websites-pdf
- Broadbent Fold Primary School, Religious Education Overview, Agreed Syllabus for Tameside 2022-2027: https://www.broadbentfold.tameside.sch.uk/sites/www.broadbentfold.tameside.sch.uk/files/Religious%20Education%20Overview%20LTP.pdf
- Ofsted, School inspection toolkit and operating guide information, last updated 12 June 2026: https://www.gov.uk/government/publications/school-inspection-toolkit-operating-guide-and-information
- Ofsted education blog, September 2026 updates to education inspections, 12 June 2026: https://educationinspection.blog.gov.uk/2026/06/12/what-you-need-to-know-about-the-september-2026-updates-to-education-inspections/
- Reviewed source document: RE Learning Journey.pptx
[Design note]
Title slide identifies this as an editable, reduced RE road map.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RE Learning Journey.pptx.
[Sources]
- Tameside Metropolitan Borough Council, Religious Education and SACRE: https://www.tameside.gov.uk/Education/Religious-Education-and-SACRE
- Manchester, Salford, Stockport, Tameside and Trafford Agreed Syllabus for Religious Education 2022-2027, public extract: https://www.tameside.gov.uk/documents/d/guest/tameside-re-syllabus-extract_public_for-use-on-school-websites-pdf
- Broadbent Fold Primary School, Religious Education Overview, Agreed Syllabus for Tameside 2022-2027: https://www.broadbentfold.tameside.sch.uk/sites/www.broadbentfold.tameside.sch.uk/files/Religious%20Education%20Overview%20LTP.pdf
- Ofsted, School inspection toolkit and operating guide information, last updated 12 June 2026: https://www.gov.uk/government/publications/school-inspection-toolkit-operating-guide-and-information
- Ofsted education blog, September 2026 updates to education inspections, 12 June 2026: https://educationinspection.blog.gov.uk/2026/06/12/what-you-need-to-know-about-the-september-2026-updates-to-education-inspections/
- Reviewed source document: RE Learning Journey.pptx
[Design note]
Alignment slide clarifies that RE is statutory through the local agreed syllabus rather than a National Curriculum programme of study.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RE Learning Journey.pptx.
[Sources]
- Tameside Metropolitan Borough Council, Religious Education and SACRE: https://www.tameside.gov.uk/Education/Religious-Education-and-SACRE
- Manchester, Salford, Stockport, Tameside and Trafford Agreed Syllabus for Religious Education 2022-2027, public extract: https://www.tameside.gov.uk/documents/d/guest/tameside-re-syllabus-extract_public_for-use-on-school-websites-pdf
- Broadbent Fold Primary School, Religious Education Overview, Agreed Syllabus for Tameside 2022-2027: https://www.broadbentfold.tameside.sch.uk/sites/www.broadbentfold.tameside.sch.uk/files/Religious%20Education%20Overview%20LTP.pdf
- Ofsted, School inspection toolkit and operating guide information, last updated 12 June 2026: https://www.gov.uk/government/publications/school-inspection-toolkit-operating-guide-and-information
- Ofsted education blog, September 2026 updates to education inspections, 12 June 2026: https://educationinspection.blog.gov.uk/2026/06/12/what-you-need-to-know-about-the-september-2026-updates-to-education-inspections/
- Reviewed source document: RE Learning Journey.pptx
[Design note]
Intent has been reduced to clear end-points and Tameside/RE Today-style conceptual framing.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RE Learning Journey.pptx.
[Sources]
- Tameside Metropolitan Borough Council, Religious Education and SACRE: https://www.tameside.gov.uk/Education/Religious-Education-and-SACRE
- Manchester, Salford, Stockport, Tameside and Trafford Agreed Syllabus for Religious Education 2022-2027, public extract: https://www.tameside.gov.uk/documents/d/guest/tameside-re-syllabus-extract_public_for-use-on-school-websites-pdf
- Broadbent Fold Primary School, Religious Education Overview, Agreed Syllabus for Tameside 2022-2027: https://www.broadbentfold.tameside.sch.uk/sites/www.broadbentfold.tameside.sch.uk/files/Religious%20Education%20Overview%20LTP.pdf
- Ofsted, School inspection toolkit and operating guide information, last updated 12 June 2026: https://www.gov.uk/government/publications/school-inspection-toolkit-operating-guide-and-information
- Ofsted education blog, September 2026 updates to education inspections, 12 June 2026: https://educationinspection.blog.gov.uk/2026/06/12/what-you-need-to-know-about-the-september-2026-updates-to-education-inspections/
- Reviewed source document: RE Learning Journey.pptx
[Design note]
Learning journey has been rationalised against the Tameside 2022-2027 overview and reduced to three core enquiries per year.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RE Learning Journey.pptx.
[Sources]
- Tameside Metropolitan Borough Council, Religious Education and SACRE: https://www.tameside.gov.uk/Education/Religious-Education-and-SACRE
- Manchester, Salford, Stockport, Tameside and Trafford Agreed Syllabus for Religious Education 2022-2027, public extract: https://www.tameside.gov.uk/documents/d/guest/tameside-re-syllabus-extract_public_for-use-on-school-websites-pdf
- Broadbent Fold Primary School, Religious Education Overview, Agreed Syllabus for Tameside 2022-2027: https://www.broadbentfold.tameside.sch.uk/sites/www.broadbentfold.tameside.sch.uk/files/Religious%20Education%20Overview%20LTP.pdf
- Ofsted, School inspection toolkit and operating guide information, last updated 12 June 2026: https://www.gov.uk/government/publications/school-inspection-toolkit-operating-guide-and-information
- Ofsted education blog, September 2026 updates to education inspections, 12 June 2026: https://educationinspection.blog.gov.uk/2026/06/12/what-you-need-to-know-about-the-september-2026-updates-to-education-inspections/
- Reviewed source document: RE Learning Journey.pptx
[Design note]
Condenses substantive knowledge into strands that preserve Tameside syllabus breadth and sequence.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RE Learning Journey.pptx.
[Sources]
- Tameside Metropolitan Borough Council, Religious Education and SACRE: https://www.tameside.gov.uk/Education/Religious-Education-and-SACRE
- Manchester, Salford, Stockport, Tameside and Trafford Agreed Syllabus for Religious Education 2022-2027, public extract: https://www.tameside.gov.uk/documents/d/guest/tameside-re-syllabus-extract_public_for-use-on-school-websites-pdf
- Broadbent Fold Primary School, Religious Education Overview, Agreed Syllabus for Tameside 2022-2027: https://www.broadbentfold.tameside.sch.uk/sites/www.broadbentfold.tameside.sch.uk/files/Religious%20Education%20Overview%20LTP.pdf
- Ofsted, School inspection toolkit and operating guide information, last updated 12 June 2026: https://www.gov.uk/government/publications/school-inspection-toolkit-operating-guide-and-information
- Ofsted education blog, September 2026 updates to education inspections, 12 June 2026: https://educationinspection.blog.gov.uk/2026/06/12/what-you-need-to-know-about-the-september-2026-updates-to-education-inspections/
- Reviewed source document: RE Learning Journey.pptx
[Design note]
Replaces repeated ARE and greater depth tables with a concise progression model aligned to make sense, understand impact and make connections.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RE Learning Journey.pptx.
[Sources]
- Tameside Metropolitan Borough Council, Religious Education and SACRE: https://www.tameside.gov.uk/Education/Religious-Education-and-SACRE
- Manchester, Salford, Stockport, Tameside and Trafford Agreed Syllabus for Religious Education 2022-2027, public extract: https://www.tameside.gov.uk/documents/d/guest/tameside-re-syllabus-extract_public_for-use-on-school-websites-pdf
- Broadbent Fold Primary School, Religious Education Overview, Agreed Syllabus for Tameside 2022-2027: https://www.broadbentfold.tameside.sch.uk/sites/www.broadbentfold.tameside.sch.uk/files/Religious%20Education%20Overview%20LTP.pdf
- Ofsted, School inspection toolkit and operating guide information, last updated 12 June 2026: https://www.gov.uk/government/publications/school-inspection-toolkit-operating-guide-and-information
- Ofsted education blog, September 2026 updates to education inspections, 12 June 2026: https://educationinspection.blog.gov.uk/2026/06/12/what-you-need-to-know-about-the-september-2026-updates-to-education-inspections/
- Reviewed source document: RE Learning Journey.pptx
[Design note]
Refines the original Godley RE teaching approach into an explicit, teachable sequence.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RE Learning Journey.pptx.
[Sources]
- Tameside Metropolitan Borough Council, Religious Education and SACRE: https://www.tameside.gov.uk/Education/Religious-Education-and-SACRE
- Manchester, Salford, Stockport, Tameside and Trafford Agreed Syllabus for Religious Education 2022-2027, public extract: https://www.tameside.gov.uk/documents/d/guest/tameside-re-syllabus-extract_public_for-use-on-school-websites-pdf
- Broadbent Fold Primary School, Religious Education Overview, Agreed Syllabus for Tameside 2022-2027: https://www.broadbentfold.tameside.sch.uk/sites/www.broadbentfold.tameside.sch.uk/files/Religious%20Education%20Overview%20LTP.pdf
- Ofsted, School inspection toolkit and operating guide information, last updated 12 June 2026: https://www.gov.uk/government/publications/school-inspection-toolkit-operating-guide-and-information
- Ofsted education blog, September 2026 updates to education inspections, 12 June 2026: https://educationinspection.blog.gov.uk/2026/06/12/what-you-need-to-know-about-the-september-2026-updates-to-education-inspections/
- Reviewed source document: RE Learning Journey.pptx
[Design note]
EYFS content reduces duplication and aligns Nursery and Reception to Tameside F units.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RE Learning Journey.pptx.
[Sources]
- Tameside Metropolitan Borough Council, Religious Education and SACRE: https://www.tameside.gov.uk/Education/Religious-Education-and-SACRE
- Manchester, Salford, Stockport, Tameside and Trafford Agreed Syllabus for Religious Education 2022-2027, public extract: https://www.tameside.gov.uk/documents/d/guest/tameside-re-syllabus-extract_public_for-use-on-school-websites-pdf
- Broadbent Fold Primary School, Religious Education Overview, Agreed Syllabus for Tameside 2022-2027: https://www.broadbentfold.tameside.sch.uk/sites/www.broadbentfold.tameside.sch.uk/files/Religious%20Education%20Overview%20LTP.pdf
- Ofsted, School inspection toolkit and operating guide information, last updated 12 June 2026: https://www.gov.uk/government/publications/school-inspection-toolkit-operating-guide-and-information
- Ofsted education blog, September 2026 updates to education inspections, 12 June 2026: https://educationinspection.blog.gov.uk/2026/06/12/what-you-need-to-know-about-the-september-2026-updates-to-education-inspections/
- Reviewed source document: RE Learning Journey.pptx
[Design note]
Year 1 content is reduced while retaining Tameside agreed syllabus coverage and progression.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RE Learning Journey.pptx.
[Sources]
- Tameside Metropolitan Borough Council, Religious Education and SACRE: https://www.tameside.gov.uk/Education/Religious-Education-and-SACRE
- Manchester, Salford, Stockport, Tameside and Trafford Agreed Syllabus for Religious Education 2022-2027, public extract: https://www.tameside.gov.uk/documents/d/guest/tameside-re-syllabus-extract_public_for-use-on-school-websites-pdf
- Broadbent Fold Primary School, Religious Education Overview, Agreed Syllabus for Tameside 2022-2027: https://www.broadbentfold.tameside.sch.uk/sites/www.broadbentfold.tameside.sch.uk/files/Religious%20Education%20Overview%20LTP.pdf
- Ofsted, School inspection toolkit and operating guide information, last updated 12 June 2026: https://www.gov.uk/government/publications/school-inspection-toolkit-operating-guide-and-information
- Ofsted education blog, September 2026 updates to education inspections, 12 June 2026: https://educationinspection.blog.gov.uk/2026/06/12/what-you-need-to-know-about-the-september-2026-updates-to-education-inspections/
- Reviewed source document: RE Learning Journey.pptx
[Design note]
Year 2 content is reduced while retaining Tameside agreed syllabus coverage and progression.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RE Learning Journey.pptx.
[Sources]
- Tameside Metropolitan Borough Council, Religious Education and SACRE: https://www.tameside.gov.uk/Education/Religious-Education-and-SACRE
- Manchester, Salford, Stockport, Tameside and Trafford Agreed Syllabus for Religious Education 2022-2027, public extract: https://www.tameside.gov.uk/documents/d/guest/tameside-re-syllabus-extract_public_for-use-on-school-websites-pdf
- Broadbent Fold Primary School, Religious Education Overview, Agreed Syllabus for Tameside 2022-2027: https://www.broadbentfold.tameside.sch.uk/sites/www.broadbentfold.tameside.sch.uk/files/Religious%20Education%20Overview%20LTP.pdf
- Ofsted, School inspection toolkit and operating guide information, last updated 12 June 2026: https://www.gov.uk/government/publications/school-inspection-toolkit-operating-guide-and-information
- Ofsted education blog, September 2026 updates to education inspections, 12 June 2026: https://educationinspection.blog.gov.uk/2026/06/12/what-you-need-to-know-about-the-september-2026-updates-to-education-inspections/
- Reviewed source document: RE Learning Journey.pptx
[Design note]
Year 3 content is reduced while retaining Tameside agreed syllabus coverage and progression.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RE Learning Journey.pptx.
[Sources]
- Tameside Metropolitan Borough Council, Religious Education and SACRE: https://www.tameside.gov.uk/Education/Religious-Education-and-SACRE
- Manchester, Salford, Stockport, Tameside and Trafford Agreed Syllabus for Religious Education 2022-2027, public extract: https://www.tameside.gov.uk/documents/d/guest/tameside-re-syllabus-extract_public_for-use-on-school-websites-pdf
- Broadbent Fold Primary School, Religious Education Overview, Agreed Syllabus for Tameside 2022-2027: https://www.broadbentfold.tameside.sch.uk/sites/www.broadbentfold.tameside.sch.uk/files/Religious%20Education%20Overview%20LTP.pdf
- Ofsted, School inspection toolkit and operating guide information, last updated 12 June 2026: https://www.gov.uk/government/publications/school-inspection-toolkit-operating-guide-and-information
- Ofsted education blog, September 2026 updates to education inspections, 12 June 2026: https://educationinspection.blog.gov.uk/2026/06/12/what-you-need-to-know-about-the-september-2026-updates-to-education-inspections/
- Reviewed source document: RE Learning Journey.pptx
[Design note]
Year 4 content is reduced while retaining Tameside agreed syllabus coverage and progression.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RE Learning Journey.pptx.
[Sources]
- Tameside Metropolitan Borough Council, Religious Education and SACRE: https://www.tameside.gov.uk/Education/Religious-Education-and-SACRE
- Manchester, Salford, Stockport, Tameside and Trafford Agreed Syllabus for Religious Education 2022-2027, public extract: https://www.tameside.gov.uk/documents/d/guest/tameside-re-syllabus-extract_public_for-use-on-school-websites-pdf
- Broadbent Fold Primary School, Religious Education Overview, Agreed Syllabus for Tameside 2022-2027: https://www.broadbentfold.tameside.sch.uk/sites/www.broadbentfold.tameside.sch.uk/files/Religious%20Education%20Overview%20LTP.pdf
- Ofsted, School inspection toolkit and operating guide information, last updated 12 June 2026: https://www.gov.uk/government/publications/school-inspection-toolkit-operating-guide-and-information
- Ofsted education blog, September 2026 updates to education inspections, 12 June 2026: https://educationinspection.blog.gov.uk/2026/06/12/what-you-need-to-know-about-the-september-2026-updates-to-education-inspections/
- Reviewed source document: RE Learning Journey.pptx
[Design note]
Year 5 content is reduced while retaining Tameside agreed syllabus coverage and progression.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RE Learning Journey.pptx.
[Sources]
- Tameside Metropolitan Borough Council, Religious Education and SACRE: https://www.tameside.gov.uk/Education/Religious-Education-and-SACRE
- Manchester, Salford, Stockport, Tameside and Trafford Agreed Syllabus for Religious Education 2022-2027, public extract: https://www.tameside.gov.uk/documents/d/guest/tameside-re-syllabus-extract_public_for-use-on-school-websites-pdf
- Broadbent Fold Primary School, Religious Education Overview, Agreed Syllabus for Tameside 2022-2027: https://www.broadbentfold.tameside.sch.uk/sites/www.broadbentfold.tameside.sch.uk/files/Religious%20Education%20Overview%20LTP.pdf
- Ofsted, School inspection toolkit and operating guide information, last updated 12 June 2026: https://www.gov.uk/government/publications/school-inspection-toolkit-operating-guide-and-information
- Ofsted education blog, September 2026 updates to education inspections, 12 June 2026: https://educationinspection.blog.gov.uk/2026/06/12/what-you-need-to-know-about-the-september-2026-updates-to-education-inspections/
- Reviewed source document: RE Learning Journey.pptx
[Design note]
Year 6 content is reduced while retaining Tameside agreed syllabus coverage and progression.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RE Learning Journey.pptx.
[Sources]
- Tameside Metropolitan Borough Council, Religious Education and SACRE: https://www.tameside.gov.uk/Education/Religious-Education-and-SACRE
- Manchester, Salford, Stockport, Tameside and Trafford Agreed Syllabus for Religious Education 2022-2027, public extract: https://www.tameside.gov.uk/documents/d/guest/tameside-re-syllabus-extract_public_for-use-on-school-websites-pdf
- Broadbent Fold Primary School, Religious Education Overview, Agreed Syllabus for Tameside 2022-2027: https://www.broadbentfold.tameside.sch.uk/sites/www.broadbentfold.tameside.sch.uk/files/Religious%20Education%20Overview%20LTP.pdf
- Ofsted, School inspection toolkit and operating guide information, last updated 12 June 2026: https://www.gov.uk/government/publications/school-inspection-toolkit-operating-guide-and-information
- Ofsted education blog, September 2026 updates to education inspections, 12 June 2026: https://educationinspection.blog.gov.uk/2026/06/12/what-you-need-to-know-about-the-september-2026-updates-to-education-inspections/
- Reviewed source document: RE Learning Journey.pptx
[Design note]
Creates a single vocabulary spine to replace repeated termly vocabulary tables.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RE Learning Journey.pptx.
[Sources]
- Tameside Metropolitan Borough Council, Religious Education and SACRE: https://www.tameside.gov.uk/Education/Religious-Education-and-SACRE
- Manchester, Salford, Stockport, Tameside and Trafford Agreed Syllabus for Religious Education 2022-2027, public extract: https://www.tameside.gov.uk/documents/d/guest/tameside-re-syllabus-extract_public_for-use-on-school-websites-pdf
- Broadbent Fold Primary School, Religious Education Overview, Agreed Syllabus for Tameside 2022-2027: https://www.broadbentfold.tameside.sch.uk/sites/www.broadbentfold.tameside.sch.uk/files/Religious%20Education%20Overview%20LTP.pdf
- Ofsted, School inspection toolkit and operating guide information, last updated 12 June 2026: https://www.gov.uk/government/publications/school-inspection-toolkit-operating-guide-and-information
- Ofsted education blog, September 2026 updates to education inspections, 12 June 2026: https://educationinspection.blog.gov.uk/2026/06/12/what-you-need-to-know-about-the-september-2026-updates-to-education-inspections/
- Reviewed source document: RE Learning Journey.pptx
[Design note]
Final slide turns the reduced roadmap into an Ofsted-ready quality assurance prompt.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0" y="0"/>
            <a:ext cx="12191695" cy="548640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/>
          <p:nvPr/>
        </p:nvSpPr>
        <p:spPr>
          <a:xfrm>
            <a:off x="411480" y="155448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94360" y="4526280"/>
            <a:ext cx="7955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02020"/>
                </a:solidFill>
              </a:rPr>
              <a:t>Religious Education Road Map</a:t>
            </a:r>
            <a:endParaRPr lang="en-US" sz="3200" dirty="0"/>
          </a:p>
        </p:txBody>
      </p:sp>
      <p:sp>
        <p:nvSpPr>
          <p:cNvPr id="10" name="Shape 8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/>
          <p:nvPr/>
        </p:nvSpPr>
        <p:spPr>
          <a:xfrm>
            <a:off x="320040" y="6601968"/>
            <a:ext cx="6766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Religious Education Curriculum Road Map</a:t>
            </a:r>
            <a:endParaRPr lang="en-US" sz="75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18B17E3-9AC1-F74F-C83B-89BE043C37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2468804"/>
            <a:ext cx="1737511" cy="173751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CBA88B8-CE32-2DB4-ADFF-801560BFCB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80" y="1196338"/>
            <a:ext cx="8041321" cy="9144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78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Alignment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20040" y="987552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95959"/>
                </a:solidFill>
              </a:rPr>
              <a:t>RE is statutory and locally determined through the agreed syllabus</a:t>
            </a:r>
            <a:r>
              <a:rPr lang="en-US" sz="1050" dirty="0">
                <a:solidFill>
                  <a:srgbClr val="595959"/>
                </a:solidFill>
              </a:rPr>
              <a:t>.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411480" y="1417320"/>
            <a:ext cx="3703320" cy="169164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539496" y="1527048"/>
            <a:ext cx="344728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Tameside Agreed Syllabus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539496" y="1810512"/>
            <a:ext cx="3447288" cy="12344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The local RE syllabus is agreed by Tameside SACRE. This roadmap aligns with the Manchester, Salford, Stockport, Tameside and Trafford Agreed Syllabus for RE 2022-2027</a:t>
            </a:r>
            <a:r>
              <a:rPr lang="en-US" sz="835" dirty="0">
                <a:solidFill>
                  <a:srgbClr val="202020"/>
                </a:solidFill>
              </a:rPr>
              <a:t>.</a:t>
            </a:r>
            <a:endParaRPr lang="en-US" sz="835" dirty="0"/>
          </a:p>
        </p:txBody>
      </p:sp>
      <p:sp>
        <p:nvSpPr>
          <p:cNvPr id="9" name="Shape 7"/>
          <p:cNvSpPr/>
          <p:nvPr/>
        </p:nvSpPr>
        <p:spPr>
          <a:xfrm>
            <a:off x="4251960" y="1417320"/>
            <a:ext cx="3703320" cy="1691640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4379976" y="1527048"/>
            <a:ext cx="344728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Statutory entitlement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379976" y="1810512"/>
            <a:ext cx="3447288" cy="12344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All pupils must receive RE unless withdrawn by parents. The syllabus expects pupils to study Christianity and other principal religions and worldviews, including secular worldviews.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092440" y="1417320"/>
            <a:ext cx="3657600" cy="1691640"/>
          </a:xfrm>
          <a:prstGeom prst="roundRect">
            <a:avLst/>
          </a:prstGeom>
          <a:solidFill>
            <a:srgbClr val="FFF2CC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Text 11"/>
          <p:cNvSpPr/>
          <p:nvPr/>
        </p:nvSpPr>
        <p:spPr>
          <a:xfrm>
            <a:off x="8220456" y="1527048"/>
            <a:ext cx="34015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Ofsted 2026 curriculum and teaching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220456" y="1810512"/>
            <a:ext cx="3401568" cy="12344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A strong RE curriculum is ambitious, sequenced, inclusive and enables pupils to know more, remember more and use knowledge to discuss religion and worldviews with accuracy.</a:t>
            </a:r>
            <a:endParaRPr lang="en-US" sz="12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2134779"/>
              </p:ext>
            </p:extLst>
          </p:nvPr>
        </p:nvGraphicFramePr>
        <p:xfrm>
          <a:off x="685800" y="3703320"/>
          <a:ext cx="10835640" cy="2148840"/>
        </p:xfrm>
        <a:graphic>
          <a:graphicData uri="http://schemas.openxmlformats.org/drawingml/2006/table">
            <a:tbl>
              <a:tblPr/>
              <a:tblGrid>
                <a:gridCol w="2423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12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Non-negotiable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How this roadmap secures it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Believing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Pupils study beliefs, teachings, sources of authority and ultimate questions.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Expressing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Pupils study worship, sacred places, celebrations, pilgrimage, art, architecture and expression.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Living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Pupils study identity, belonging, values, ethics, justice, care and ways of life.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Religion and worldviews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Christianity is revisited each phase, with Islam, Judaism, Hinduism and non-religious worldviews carefully sequenced.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6" name="Shape 13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Text 14"/>
          <p:cNvSpPr/>
          <p:nvPr/>
        </p:nvSpPr>
        <p:spPr>
          <a:xfrm>
            <a:off x="320040" y="6601968"/>
            <a:ext cx="6766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Religious Education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78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Subject Intent - Religious Education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502920" y="1348740"/>
            <a:ext cx="5349240" cy="416052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822960" y="1512059"/>
            <a:ext cx="50932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By Year 6, pupils will be able to</a:t>
            </a:r>
            <a:r>
              <a:rPr lang="en-US" sz="1000" b="1" dirty="0">
                <a:solidFill>
                  <a:srgbClr val="7030A0"/>
                </a:solidFill>
              </a:rPr>
              <a:t>: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758952" y="1846546"/>
            <a:ext cx="5093208" cy="3703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- use accurate vocabulary to explain beliefs, practices and sources of authority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- make sense of Christianity, Islam, Judaism, Hinduism and non-religious worldviews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- describe how people express faith, belonging, identity and values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- explain how beliefs influence action, choices and community life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- ask thoughtful questions, compare ideas and respectfully justify responses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- reflect on their own ideas without being directed towards any belief position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172200" y="1325880"/>
            <a:ext cx="5440680" cy="4160520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6355080" y="1559052"/>
            <a:ext cx="51846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Threshold concepts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355080" y="1842516"/>
            <a:ext cx="5184648" cy="3703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Make sense of beliefs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Understand key teachings, sources, concepts and questions of meaning.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Understand impact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Explain how beliefs shape worship, practice, lifestyle, values and community life.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Make connections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Compare ideas, evaluate responses and connect learning to wider human questions.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Respectful reflection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Discuss differences and disagreement with accuracy, curiosity and respect.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777240" y="5715000"/>
            <a:ext cx="1508760" cy="384048"/>
          </a:xfrm>
          <a:prstGeom prst="round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Text 11"/>
          <p:cNvSpPr/>
          <p:nvPr/>
        </p:nvSpPr>
        <p:spPr>
          <a:xfrm>
            <a:off x="850392" y="5815584"/>
            <a:ext cx="13624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FFFFFF"/>
                </a:solidFill>
              </a:rPr>
              <a:t>Ambitious</a:t>
            </a:r>
            <a:endParaRPr lang="en-US" sz="830" dirty="0"/>
          </a:p>
        </p:txBody>
      </p:sp>
      <p:sp>
        <p:nvSpPr>
          <p:cNvPr id="14" name="Shape 12"/>
          <p:cNvSpPr/>
          <p:nvPr/>
        </p:nvSpPr>
        <p:spPr>
          <a:xfrm>
            <a:off x="2606040" y="5715000"/>
            <a:ext cx="1463040" cy="384048"/>
          </a:xfrm>
          <a:prstGeom prst="roundRect">
            <a:avLst/>
          </a:prstGeom>
          <a:solidFill>
            <a:srgbClr val="70AD47"/>
          </a:solidFill>
          <a:ln w="12700">
            <a:solidFill>
              <a:srgbClr val="70AD4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/>
          <p:nvPr/>
        </p:nvSpPr>
        <p:spPr>
          <a:xfrm>
            <a:off x="2679192" y="5815584"/>
            <a:ext cx="131673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FFFFFF"/>
                </a:solidFill>
              </a:rPr>
              <a:t>Inclusive</a:t>
            </a:r>
            <a:endParaRPr lang="en-US" sz="830" dirty="0"/>
          </a:p>
        </p:txBody>
      </p:sp>
      <p:sp>
        <p:nvSpPr>
          <p:cNvPr id="16" name="Shape 14"/>
          <p:cNvSpPr/>
          <p:nvPr/>
        </p:nvSpPr>
        <p:spPr>
          <a:xfrm>
            <a:off x="4434840" y="5715000"/>
            <a:ext cx="1600200" cy="384048"/>
          </a:xfrm>
          <a:prstGeom prst="round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/>
          <p:nvPr/>
        </p:nvSpPr>
        <p:spPr>
          <a:xfrm>
            <a:off x="4507992" y="5815584"/>
            <a:ext cx="145389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FFFFFF"/>
                </a:solidFill>
              </a:rPr>
              <a:t>Sequenced</a:t>
            </a:r>
            <a:endParaRPr lang="en-US" sz="830" dirty="0"/>
          </a:p>
        </p:txBody>
      </p:sp>
      <p:sp>
        <p:nvSpPr>
          <p:cNvPr id="18" name="Shape 16"/>
          <p:cNvSpPr/>
          <p:nvPr/>
        </p:nvSpPr>
        <p:spPr>
          <a:xfrm>
            <a:off x="6355080" y="5715000"/>
            <a:ext cx="2103120" cy="384048"/>
          </a:xfrm>
          <a:prstGeom prst="roundRect">
            <a:avLst/>
          </a:prstGeom>
          <a:solidFill>
            <a:srgbClr val="70AD47"/>
          </a:solidFill>
          <a:ln w="12700">
            <a:solidFill>
              <a:srgbClr val="70AD4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9" name="Text 17"/>
          <p:cNvSpPr/>
          <p:nvPr/>
        </p:nvSpPr>
        <p:spPr>
          <a:xfrm>
            <a:off x="6428232" y="5815584"/>
            <a:ext cx="19568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FFFFFF"/>
                </a:solidFill>
              </a:rPr>
              <a:t>Worldviews-rich</a:t>
            </a:r>
            <a:endParaRPr lang="en-US" sz="830" dirty="0"/>
          </a:p>
        </p:txBody>
      </p:sp>
      <p:sp>
        <p:nvSpPr>
          <p:cNvPr id="20" name="Shape 18"/>
          <p:cNvSpPr/>
          <p:nvPr/>
        </p:nvSpPr>
        <p:spPr>
          <a:xfrm>
            <a:off x="8823960" y="5715000"/>
            <a:ext cx="1737360" cy="384048"/>
          </a:xfrm>
          <a:prstGeom prst="round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Text 19"/>
          <p:cNvSpPr/>
          <p:nvPr/>
        </p:nvSpPr>
        <p:spPr>
          <a:xfrm>
            <a:off x="8897112" y="5815584"/>
            <a:ext cx="15910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FFFFFF"/>
                </a:solidFill>
              </a:rPr>
              <a:t>Respectful</a:t>
            </a:r>
            <a:endParaRPr lang="en-US" sz="830" dirty="0"/>
          </a:p>
        </p:txBody>
      </p:sp>
      <p:sp>
        <p:nvSpPr>
          <p:cNvPr id="22" name="Shape 20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3" name="Text 21"/>
          <p:cNvSpPr/>
          <p:nvPr/>
        </p:nvSpPr>
        <p:spPr>
          <a:xfrm>
            <a:off x="320040" y="6601968"/>
            <a:ext cx="6766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Religious Education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78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Learning Journey: EYFS to Year 6</a:t>
            </a:r>
            <a:endParaRPr lang="en-US" sz="2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4500370"/>
              </p:ext>
            </p:extLst>
          </p:nvPr>
        </p:nvGraphicFramePr>
        <p:xfrm>
          <a:off x="320040" y="1188720"/>
          <a:ext cx="11567160" cy="5568696"/>
        </p:xfrm>
        <a:graphic>
          <a:graphicData uri="http://schemas.openxmlformats.org/drawingml/2006/table">
            <a:tbl>
              <a:tblPr/>
              <a:tblGrid>
                <a:gridCol w="1051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74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4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66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Autumn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Summer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Nursery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F1 Which stories are special and why?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F3 What places are special and why?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F6 What is special about our world?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Reception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F2 What times are special and why?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F4 Which people are special and why?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F5 Being special: where do we belong?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 1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1.5 What makes some places sacred?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1.1 Who is a Christian and what do they believe?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1.7 What does it mean to belong to a faith community?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 2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1.6 How and why do we celebrate special and sacred times?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1.2 Who is a Muslim and what do they believe?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1.8 How should we care for others and the world?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 3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solidFill>
                          <a:srgbClr val="202020"/>
                        </a:solidFill>
                        <a:latin typeface="Aptos" pitchFamily="34" charset="0"/>
                        <a:ea typeface="Aptos" pitchFamily="34" charset="-122"/>
                        <a:cs typeface="Aptos" pitchFamily="34" charset="-12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L2.1 or L2.2 Beliefs about God / Bible for Christians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marL="0" indent="0">
                        <a:buNone/>
                      </a:pPr>
                      <a:endParaRPr lang="en-US" sz="1200" dirty="0">
                        <a:solidFill>
                          <a:srgbClr val="202020"/>
                        </a:solidFill>
                        <a:latin typeface="Aptos" pitchFamily="34" charset="0"/>
                        <a:ea typeface="Aptos" pitchFamily="34" charset="-122"/>
                        <a:cs typeface="Aptos" pitchFamily="34" charset="-12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solidFill>
                          <a:srgbClr val="202020"/>
                        </a:solidFill>
                        <a:latin typeface="Aptos" pitchFamily="34" charset="0"/>
                        <a:ea typeface="Aptos" pitchFamily="34" charset="-122"/>
                        <a:cs typeface="Aptos" pitchFamily="34" charset="-12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L2.5 / L2.5a Why are festivals important?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marL="0" indent="0">
                        <a:buNone/>
                      </a:pPr>
                      <a:endParaRPr lang="en-US" sz="1200" dirty="0">
                        <a:solidFill>
                          <a:srgbClr val="202020"/>
                        </a:solidFill>
                        <a:latin typeface="Aptos" pitchFamily="34" charset="0"/>
                        <a:ea typeface="Aptos" pitchFamily="34" charset="-122"/>
                        <a:cs typeface="Aptos" pitchFamily="34" charset="-12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solidFill>
                          <a:srgbClr val="202020"/>
                        </a:solidFill>
                        <a:latin typeface="Aptos" pitchFamily="34" charset="0"/>
                        <a:ea typeface="Aptos" pitchFamily="34" charset="-122"/>
                        <a:cs typeface="Aptos" pitchFamily="34" charset="-12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L2.7 What does it mean to be a Christian in Britain today?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marL="0" indent="0">
                        <a:buNone/>
                      </a:pP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 4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1.3 Who is Jewish and what do they believe?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L2.4 Why do people pray?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L2.9 Deciding what is right and wrong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 5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U2.1 or U2.2 Belief in God / values of Jesus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GB" sz="1200" dirty="0"/>
                        <a:t>L2.8 What does it mean to be a Hindu in Britain today? 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U2.4 Why go to a place of worship?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 6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U2.3 What do religions say when life gets hard?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GB" sz="1200" dirty="0"/>
                        <a:t>U2.6 What does it mean to be a Muslim in Britain today? 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U2.7 What matters most to Christians and Humanists?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320040" y="6601968"/>
            <a:ext cx="6766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Religious Education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78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Substantive Knowledge Progression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20040" y="987552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95959"/>
                </a:solidFill>
              </a:rPr>
              <a:t>What pupils know about religions, worldviews and key concepts</a:t>
            </a:r>
            <a:r>
              <a:rPr lang="en-US" sz="1050" dirty="0">
                <a:solidFill>
                  <a:srgbClr val="595959"/>
                </a:solidFill>
              </a:rPr>
              <a:t>.</a:t>
            </a:r>
            <a:endParaRPr lang="en-US" sz="105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8684492"/>
              </p:ext>
            </p:extLst>
          </p:nvPr>
        </p:nvGraphicFramePr>
        <p:xfrm>
          <a:off x="320040" y="1325880"/>
          <a:ext cx="11567160" cy="5029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6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6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46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38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Strand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EYFS/KS1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Lower KS2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Upper KS2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Beliefs and teachings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Special people, stories, celebrations; Christian and Muslim ideas introduced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Christianity and Judaism revisited through God, Jesus, Bible, prayer and festivals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Christianity, Islam, Hinduism, Humanism and non-religious worldviews explored through theism, ethics, suffering, racism and values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Practices and ways of life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Worship, sacred places, belonging, festivals and caring for others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Prayer, pilgrimage/journey, Christian practice in Britain, Jewish life and moral decision-making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Places of worship</a:t>
                      </a:r>
                      <a:r>
                        <a:rPr lang="en-US" sz="120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, community,  </a:t>
                      </a: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generosity, charity and humanist values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Sources and expression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Bible, Qur’an, symbols, rituals and places of worship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Scripture, prayer texts, festivals, artefacts, journeys, sacred architecture and story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Religious art, architecture, scripture, testimony, ethical argument and secular sources of authority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Values and commitments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Friendship, belonging, care, uniqueness and responsibility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Right/wrong, moral dilemmas, inspiration, prayer, community and belonging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Justice, equality, Ahimsa, Grace, Ummah, Humanism and integrity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Local and global context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Own family, school, celebrations and local community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Britain today and diverse religious communities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Religions and worldviews in local, national and global life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320040" y="6601968"/>
            <a:ext cx="6766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Religious Education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78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Disciplinary Knowledge Progression</a:t>
            </a:r>
            <a:endParaRPr lang="en-US" sz="2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0366782"/>
              </p:ext>
            </p:extLst>
          </p:nvPr>
        </p:nvGraphicFramePr>
        <p:xfrm>
          <a:off x="411480" y="1234440"/>
          <a:ext cx="11338560" cy="438912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08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08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089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778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Concept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EYFS/KS1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Lower KS2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Upper KS2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78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Make sense of beliefs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Retell, name, recognise and describe simple beliefs, stories, symbols and practices.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Describe, explain and connect beliefs, teachings, texts, figures and practices.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Explain similarities, differences, sources of authority and how beliefs are interpreted.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78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Understand impact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Identify how beliefs matter to people and influence celebrations, belonging and care.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Explain how beliefs affect prayer, worship, moral choices and community life.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Analyse how beliefs and worldviews shape identity, ethics, social action and responses to challenges.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78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Make connections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Talk about own ideas and ask simple questions with respect.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Compare viewpoints, give reasons and respond thoughtfully to big questions.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Evaluate responses, use evidence, justify views and disagree respectfully.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778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vocabulary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simple words such as belief, special, festival, sacred and worship.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subject vocabulary such as Trinity, prayer, pilgrimage, karma, morality and scripture.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precise terminology such as theist, atheist, agnostic, Humanist, worldview, justice, Ahimsa, Grace and Ummah.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Shape 4"/>
          <p:cNvSpPr/>
          <p:nvPr/>
        </p:nvSpPr>
        <p:spPr>
          <a:xfrm>
            <a:off x="594360" y="5715000"/>
            <a:ext cx="11018520" cy="758952"/>
          </a:xfrm>
          <a:prstGeom prst="roundRect">
            <a:avLst/>
          </a:prstGeom>
          <a:solidFill>
            <a:srgbClr val="DDEBF7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722376" y="5824728"/>
            <a:ext cx="1076248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Strong curriculum thread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722376" y="6108192"/>
            <a:ext cx="10762488" cy="3383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Every unit includes: enquiry question -&gt; prior knowledge -&gt; vocabulary -&gt; substantive knowledge -&gt; sources/practices -&gt; guided discussion -&gt; connection/evaluation -&gt; reflective response</a:t>
            </a:r>
            <a:r>
              <a:rPr lang="en-US" sz="835" dirty="0">
                <a:solidFill>
                  <a:srgbClr val="202020"/>
                </a:solidFill>
              </a:rPr>
              <a:t>.</a:t>
            </a:r>
            <a:endParaRPr lang="en-US" sz="835" dirty="0"/>
          </a:p>
        </p:txBody>
      </p:sp>
      <p:sp>
        <p:nvSpPr>
          <p:cNvPr id="10" name="Shape 7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320040" y="6601968"/>
            <a:ext cx="6766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Religious Education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" y="9144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274320" y="18288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780" dirty="0"/>
          </a:p>
        </p:txBody>
      </p:sp>
      <p:sp>
        <p:nvSpPr>
          <p:cNvPr id="4" name="Text 2"/>
          <p:cNvSpPr/>
          <p:nvPr/>
        </p:nvSpPr>
        <p:spPr>
          <a:xfrm>
            <a:off x="411480" y="749808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Teaching Sequence for Every RE Unit</a:t>
            </a:r>
            <a:endParaRPr lang="en-US" sz="2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7846143"/>
              </p:ext>
            </p:extLst>
          </p:nvPr>
        </p:nvGraphicFramePr>
        <p:xfrm>
          <a:off x="777240" y="1417320"/>
          <a:ext cx="10835640" cy="3931920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92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5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Stage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Purpose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5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1. Enquiry and prior knowledge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Introduce the key question and connect to prior learning.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5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2. Vocabulary and knowledge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Teach essential concepts, names, practices, sources and worldviews explicitly.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5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3. Encounter and explore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stories, texts, artefacts, images, visitors, visits or case studies.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5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4. Discuss and connect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Compare views, explain impact, ask questions and use evidence.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5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5. Reflect and respond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Pupils give reasoned responses, showing respect and clarity.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822960" y="5623560"/>
            <a:ext cx="10744200" cy="77724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5"/>
          <p:cNvSpPr/>
          <p:nvPr/>
        </p:nvSpPr>
        <p:spPr>
          <a:xfrm>
            <a:off x="950976" y="5733288"/>
            <a:ext cx="104881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Assessment focus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950976" y="6016752"/>
            <a:ext cx="10488168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Teachers check whether pupils can use vocabulary accurately, recall key knowledge, explain impact, make comparisons and justify a thoughtful response</a:t>
            </a:r>
            <a:r>
              <a:rPr lang="en-US" sz="835" dirty="0">
                <a:solidFill>
                  <a:srgbClr val="202020"/>
                </a:solidFill>
              </a:rPr>
              <a:t>.</a:t>
            </a:r>
            <a:endParaRPr lang="en-US" sz="835" dirty="0"/>
          </a:p>
        </p:txBody>
      </p:sp>
      <p:sp>
        <p:nvSpPr>
          <p:cNvPr id="10" name="Shape 7"/>
          <p:cNvSpPr/>
          <p:nvPr/>
        </p:nvSpPr>
        <p:spPr>
          <a:xfrm>
            <a:off x="411480" y="662940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411480" y="6693408"/>
            <a:ext cx="6766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Religious Education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78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EYFS: Nursery and Reception</a:t>
            </a:r>
            <a:endParaRPr lang="en-US" sz="2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8575657"/>
              </p:ext>
            </p:extLst>
          </p:nvPr>
        </p:nvGraphicFramePr>
        <p:xfrm>
          <a:off x="411480" y="1234440"/>
          <a:ext cx="11384280" cy="2651760"/>
        </p:xfrm>
        <a:graphic>
          <a:graphicData uri="http://schemas.openxmlformats.org/drawingml/2006/table">
            <a:tbl>
              <a:tblPr/>
              <a:tblGrid>
                <a:gridCol w="1417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83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Autumn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Summer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3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Nursery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F1 Which stories are special and why?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Stories, special books and simple messages.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F3 What places are special and why?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Home, school, church, mosque and special spaces.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F6 What is special about our world?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Creation, wonder, care for plants, animals and people.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3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Reception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F2 Which people are special and why?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Family, friends, helpers, Jesus and other special people.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F4 What times are special and why?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Birthdays, Christmas, Diwali, Eid, Easter and celebrations.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F5 Being special: where do we belong?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Belonging, welcome, community and identity.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94360" y="4251960"/>
            <a:ext cx="11064240" cy="109728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722376" y="4361688"/>
            <a:ext cx="108082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Progression into Year 1</a:t>
            </a:r>
            <a:endParaRPr lang="en-US" sz="1200" dirty="0"/>
          </a:p>
        </p:txBody>
      </p:sp>
      <p:sp>
        <p:nvSpPr>
          <p:cNvPr id="6" name="Text 6"/>
          <p:cNvSpPr/>
          <p:nvPr/>
        </p:nvSpPr>
        <p:spPr>
          <a:xfrm>
            <a:off x="722376" y="4645152"/>
            <a:ext cx="10808208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Children move from personal experience and simple encounter into naming beliefs, sacred places, belonging and caring for others</a:t>
            </a:r>
            <a:r>
              <a:rPr lang="en-US" sz="835" dirty="0">
                <a:solidFill>
                  <a:srgbClr val="202020"/>
                </a:solidFill>
              </a:rPr>
              <a:t>.</a:t>
            </a:r>
            <a:endParaRPr lang="en-US" sz="835" dirty="0"/>
          </a:p>
        </p:txBody>
      </p:sp>
      <p:sp>
        <p:nvSpPr>
          <p:cNvPr id="10" name="Shape 7"/>
          <p:cNvSpPr/>
          <p:nvPr/>
        </p:nvSpPr>
        <p:spPr>
          <a:xfrm>
            <a:off x="594360" y="5532120"/>
            <a:ext cx="11064240" cy="640080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722376" y="5641848"/>
            <a:ext cx="108082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Vocabulary emphasis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722376" y="5925312"/>
            <a:ext cx="10808208" cy="1828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special, story, book, place, world, celebration, belong, family, friend, Christian, Muslim, Jewish, Hindu.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1"/>
          <p:cNvSpPr/>
          <p:nvPr/>
        </p:nvSpPr>
        <p:spPr>
          <a:xfrm>
            <a:off x="320040" y="6601968"/>
            <a:ext cx="6766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Religious Education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78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Year 1: Sacred places, Christian beliefs and belonging</a:t>
            </a:r>
            <a:endParaRPr lang="en-US" sz="2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6836886"/>
              </p:ext>
            </p:extLst>
          </p:nvPr>
        </p:nvGraphicFramePr>
        <p:xfrm>
          <a:off x="320040" y="1188720"/>
          <a:ext cx="11567160" cy="3429000"/>
        </p:xfrm>
        <a:graphic>
          <a:graphicData uri="http://schemas.openxmlformats.org/drawingml/2006/table">
            <a:tbl>
              <a:tblPr/>
              <a:tblGrid>
                <a:gridCol w="1417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Unit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Autumn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Summer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Enquiry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1.5 What makes some places sacred?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1.1 Who is a Christian and what do they believe?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1.7 What does it mean to belong to a faith community?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Knowledge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Church, mosque/synagogue features; sacred, holy, worship and respect.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God, Jesus, Bible, Christmas, Easter, parables and Christian ways of living.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Belonging, symbols, community, baptism/ceremonies and care for others.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Religions/worldviews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Christianity; Judaism and/or Islam.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Christianity.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Christianity, Judaism and Islam.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Outcome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Name and describe sacred places and features.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Describe simple Christian beliefs and stories.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Explain how people show belonging.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02920" y="4800600"/>
            <a:ext cx="5486400" cy="1051560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630936" y="4910328"/>
            <a:ext cx="5230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Disciplinary focus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630936" y="5193792"/>
            <a:ext cx="523036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Recognise, name and describe simple beliefs, places, symbols and practices; ask questions and make simple connections</a:t>
            </a:r>
            <a:r>
              <a:rPr lang="en-US" sz="835" dirty="0">
                <a:solidFill>
                  <a:srgbClr val="202020"/>
                </a:solidFill>
              </a:rPr>
              <a:t>.</a:t>
            </a:r>
            <a:endParaRPr lang="en-US" sz="835" dirty="0"/>
          </a:p>
        </p:txBody>
      </p:sp>
      <p:sp>
        <p:nvSpPr>
          <p:cNvPr id="6" name="Shape 7"/>
          <p:cNvSpPr/>
          <p:nvPr/>
        </p:nvSpPr>
        <p:spPr>
          <a:xfrm>
            <a:off x="6217920" y="4800600"/>
            <a:ext cx="5440680" cy="105156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6345936" y="4910328"/>
            <a:ext cx="51846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Core vocabulary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345936" y="5193792"/>
            <a:ext cx="518464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sacred, church, mosque, synagogue, God, Jesus, Bible, belong, community, symbol, worship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1"/>
          <p:cNvSpPr/>
          <p:nvPr/>
        </p:nvSpPr>
        <p:spPr>
          <a:xfrm>
            <a:off x="320040" y="6601968"/>
            <a:ext cx="6766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Religious Education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78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Year 2: Celebration, Muslim beliefs and care for the world</a:t>
            </a:r>
            <a:endParaRPr lang="en-US" sz="22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2344154"/>
              </p:ext>
            </p:extLst>
          </p:nvPr>
        </p:nvGraphicFramePr>
        <p:xfrm>
          <a:off x="320040" y="1188720"/>
          <a:ext cx="11567160" cy="3429000"/>
        </p:xfrm>
        <a:graphic>
          <a:graphicData uri="http://schemas.openxmlformats.org/drawingml/2006/table">
            <a:tbl>
              <a:tblPr/>
              <a:tblGrid>
                <a:gridCol w="1508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2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52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52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Unit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Autumn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Summer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Enquiry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1.6 How and why do we celebrate special and sacred times?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1.2 Who is a Muslim and what do they believe?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1.8 How should we care for others and the world?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Knowledge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Christmas, Eid and/or Hanukkah; festivals, remembrance, worship and community.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Allah, Prophet Muhammad, Qur’an, mosque, prayer and Ramadan/Eid.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Creation, charity, responsibility, kindness and care for people and planet.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Religions/worldviews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Christians, Muslims and/or Jewish people.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Islam.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Christians, Muslims and Jewish people.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Outcome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Explain simple reasons for celebration.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Describe key Muslim beliefs and practices.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Connect beliefs to care for others and the world.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02920" y="4800600"/>
            <a:ext cx="5486400" cy="1051560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630936" y="4910328"/>
            <a:ext cx="5230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Disciplinary focus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630936" y="5193792"/>
            <a:ext cx="523036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Describe beliefs and practices with growing accuracy; use examples and explain why actions matter</a:t>
            </a:r>
            <a:r>
              <a:rPr lang="en-US" sz="835" dirty="0">
                <a:solidFill>
                  <a:srgbClr val="202020"/>
                </a:solidFill>
              </a:rPr>
              <a:t>.</a:t>
            </a:r>
            <a:endParaRPr lang="en-US" sz="835" dirty="0"/>
          </a:p>
        </p:txBody>
      </p:sp>
      <p:sp>
        <p:nvSpPr>
          <p:cNvPr id="10" name="Shape 7"/>
          <p:cNvSpPr/>
          <p:nvPr/>
        </p:nvSpPr>
        <p:spPr>
          <a:xfrm>
            <a:off x="6217920" y="4800600"/>
            <a:ext cx="5440680" cy="105156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8"/>
          <p:cNvSpPr/>
          <p:nvPr/>
        </p:nvSpPr>
        <p:spPr>
          <a:xfrm>
            <a:off x="6345936" y="4910328"/>
            <a:ext cx="51846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Core vocabulary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345936" y="5193792"/>
            <a:ext cx="518464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festival, sacred, Eid, Ramadan, Allah, Qur’an, prophet, charity, creation, care, responsibility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1"/>
          <p:cNvSpPr/>
          <p:nvPr/>
        </p:nvSpPr>
        <p:spPr>
          <a:xfrm>
            <a:off x="320040" y="6601968"/>
            <a:ext cx="6766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Religious Education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78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Year 3: Festivals, Christian living and beliefs about God</a:t>
            </a:r>
            <a:endParaRPr lang="en-US" sz="22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5825879"/>
              </p:ext>
            </p:extLst>
          </p:nvPr>
        </p:nvGraphicFramePr>
        <p:xfrm>
          <a:off x="320040" y="1188720"/>
          <a:ext cx="11567160" cy="3557016"/>
        </p:xfrm>
        <a:graphic>
          <a:graphicData uri="http://schemas.openxmlformats.org/drawingml/2006/table">
            <a:tbl>
              <a:tblPr/>
              <a:tblGrid>
                <a:gridCol w="1417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Unit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Autumn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Summer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Enquiry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L2.1 or L2.2 What do people believe about God? / Why is the Bible important?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marL="0" indent="0">
                        <a:buNone/>
                      </a:pP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L2.5 / L2.5a Why are festivals important to religious communities?</a:t>
                      </a:r>
                    </a:p>
                    <a:p>
                      <a:pPr marL="0" indent="0">
                        <a:buNone/>
                      </a:pP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L2.7 What does it mean to be a Christian in Britain today?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marL="0" indent="0">
                        <a:buNone/>
                      </a:pP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Knowledge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Trinity, Allah, sacred texts, Bible structure, stories and authority.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solidFill>
                          <a:srgbClr val="202020"/>
                        </a:solidFill>
                        <a:latin typeface="Aptos" pitchFamily="34" charset="0"/>
                        <a:ea typeface="Aptos" pitchFamily="34" charset="-122"/>
                        <a:cs typeface="Aptos" pitchFamily="34" charset="-12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 Easter, Pesach, Eid/Diwali; meaning, memory, community and celebration.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marL="0" indent="0">
                        <a:buNone/>
                      </a:pP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Christian worship, home practice, church, prayer, service and community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Religions/worldviews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Christians and Hindus or Muslims; Christianity.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marL="0" indent="0">
                        <a:buNone/>
                      </a:pPr>
                      <a:endParaRPr lang="en-US" sz="1200" dirty="0">
                        <a:solidFill>
                          <a:srgbClr val="202020"/>
                        </a:solidFill>
                        <a:latin typeface="Aptos" pitchFamily="34" charset="0"/>
                        <a:ea typeface="Aptos" pitchFamily="34" charset="-122"/>
                        <a:cs typeface="Aptos" pitchFamily="34" charset="-12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Christians, Jews, Muslims and/or Hindus.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marL="0" indent="0">
                        <a:buNone/>
                      </a:pP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Christianity.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marL="0" indent="0">
                        <a:buNone/>
                      </a:pP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Outcome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Explain what sacred texts and beliefs teach.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marL="0" indent="0">
                        <a:buNone/>
                      </a:pPr>
                      <a:endParaRPr lang="en-US" sz="1200" dirty="0">
                        <a:solidFill>
                          <a:srgbClr val="202020"/>
                        </a:solidFill>
                        <a:latin typeface="Aptos" pitchFamily="34" charset="0"/>
                        <a:ea typeface="Aptos" pitchFamily="34" charset="-122"/>
                        <a:cs typeface="Aptos" pitchFamily="34" charset="-12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Explain how festivals show beliefs.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marL="0" indent="0">
                        <a:buNone/>
                      </a:pP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Describe how Christians live out faith.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marL="0" indent="0">
                        <a:buNone/>
                      </a:pP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02920" y="4800600"/>
            <a:ext cx="5486400" cy="1051560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630936" y="4910328"/>
            <a:ext cx="5230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Disciplinary focus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630936" y="5193792"/>
            <a:ext cx="523036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Describe and connect beliefs, practices and sources; give reasons and compare ideas respectfully</a:t>
            </a:r>
            <a:r>
              <a:rPr lang="en-US" sz="835" dirty="0">
                <a:solidFill>
                  <a:srgbClr val="202020"/>
                </a:solidFill>
              </a:rPr>
              <a:t>.</a:t>
            </a:r>
            <a:endParaRPr lang="en-US" sz="835" dirty="0"/>
          </a:p>
        </p:txBody>
      </p:sp>
      <p:sp>
        <p:nvSpPr>
          <p:cNvPr id="10" name="Shape 7"/>
          <p:cNvSpPr/>
          <p:nvPr/>
        </p:nvSpPr>
        <p:spPr>
          <a:xfrm>
            <a:off x="6217920" y="4800600"/>
            <a:ext cx="5440680" cy="105156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6345936" y="4910328"/>
            <a:ext cx="51846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Core vocabulary</a:t>
            </a:r>
            <a:endParaRPr lang="en-US" sz="1200" dirty="0"/>
          </a:p>
        </p:txBody>
      </p:sp>
      <p:sp>
        <p:nvSpPr>
          <p:cNvPr id="6" name="Text 9"/>
          <p:cNvSpPr/>
          <p:nvPr/>
        </p:nvSpPr>
        <p:spPr>
          <a:xfrm>
            <a:off x="6345936" y="5193792"/>
            <a:ext cx="518464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festival, Pesach, Easter, Diwali, Trinity, Bible, scripture, worship, community, faith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1"/>
          <p:cNvSpPr/>
          <p:nvPr/>
        </p:nvSpPr>
        <p:spPr>
          <a:xfrm>
            <a:off x="320040" y="6601968"/>
            <a:ext cx="6766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Religious Education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78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Year 4: Judaism, Jesus and moral choices</a:t>
            </a:r>
            <a:endParaRPr lang="en-US" sz="22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0045339"/>
              </p:ext>
            </p:extLst>
          </p:nvPr>
        </p:nvGraphicFramePr>
        <p:xfrm>
          <a:off x="320040" y="1188720"/>
          <a:ext cx="11567160" cy="3429000"/>
        </p:xfrm>
        <a:graphic>
          <a:graphicData uri="http://schemas.openxmlformats.org/drawingml/2006/table">
            <a:tbl>
              <a:tblPr/>
              <a:tblGrid>
                <a:gridCol w="1417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Unit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Autumn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Summer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Enquiry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latin typeface="Aptos" charset="0"/>
                          <a:ea typeface="Aptos" charset="0"/>
                          <a:cs typeface="Aptos" charset="0"/>
                        </a:rPr>
                        <a:t>1.3 Who is Jewish and what do they believe?</a:t>
                      </a: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latin typeface="Aptos" charset="0"/>
                          <a:ea typeface="Aptos" charset="0"/>
                          <a:cs typeface="Aptos" charset="0"/>
                        </a:rPr>
                        <a:t>L2.4 Why do people pray?</a:t>
                      </a: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L2.9 What can we learn about deciding right and wrong?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Knowledge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latin typeface="Aptos" charset="0"/>
                          <a:ea typeface="Aptos" charset="0"/>
                          <a:cs typeface="Aptos" charset="0"/>
                        </a:rPr>
                        <a:t>Torah, covenant, synagogue, Shabbat and Jewish beliefs.</a:t>
                      </a: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latin typeface="Aptos" charset="0"/>
                          <a:ea typeface="Aptos" charset="0"/>
                          <a:cs typeface="Aptos" charset="0"/>
                        </a:rPr>
                        <a:t>Prayer, reflection, worship, devotion and communication with God.</a:t>
                      </a: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Commandments, morality, temptation, fairness, Humanist/non-religious responses.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Religions/worldviews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latin typeface="Aptos" charset="0"/>
                          <a:ea typeface="Aptos" charset="0"/>
                          <a:cs typeface="Aptos" charset="0"/>
                        </a:rPr>
                        <a:t>Judaism</a:t>
                      </a: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latin typeface="Aptos" charset="0"/>
                          <a:ea typeface="Aptos" charset="0"/>
                          <a:cs typeface="Aptos" charset="0"/>
                        </a:rPr>
                        <a:t>Christianity, Islam and Judaism</a:t>
                      </a: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Christians, Jewish people and non-religious responses.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Outcome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latin typeface="Aptos" charset="0"/>
                          <a:ea typeface="Aptos" charset="0"/>
                          <a:cs typeface="Aptos" charset="0"/>
                        </a:rPr>
                        <a:t>Describe the key Jewish beliefs and practices.</a:t>
                      </a: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latin typeface="Aptos" charset="0"/>
                          <a:ea typeface="Aptos" charset="0"/>
                          <a:cs typeface="Aptos" charset="0"/>
                        </a:rPr>
                        <a:t>Explain why prayer is important to many believers.</a:t>
                      </a: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Compare religious and non-religious moral thinking.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487681" y="4841748"/>
            <a:ext cx="5486400" cy="1051560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630936" y="4910328"/>
            <a:ext cx="5230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Disciplinary focus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630936" y="5193792"/>
            <a:ext cx="523036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Explain how beliefs shape practice and behaviour; explore moral dilemmas and give reasoned responses</a:t>
            </a:r>
            <a:r>
              <a:rPr lang="en-US" sz="835" dirty="0">
                <a:solidFill>
                  <a:srgbClr val="202020"/>
                </a:solidFill>
              </a:rPr>
              <a:t>.</a:t>
            </a:r>
            <a:endParaRPr lang="en-US" sz="835" dirty="0"/>
          </a:p>
        </p:txBody>
      </p:sp>
      <p:sp>
        <p:nvSpPr>
          <p:cNvPr id="10" name="Shape 7"/>
          <p:cNvSpPr/>
          <p:nvPr/>
        </p:nvSpPr>
        <p:spPr>
          <a:xfrm>
            <a:off x="6217920" y="4800600"/>
            <a:ext cx="5440680" cy="105156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6345936" y="4910328"/>
            <a:ext cx="51846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Core vocabulary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345936" y="5193792"/>
            <a:ext cx="518464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journey, commitment, baptism, Bar Mitzvah, Jesus, Holy Week, forgiveness, morality, Humanist</a:t>
            </a:r>
            <a:endParaRPr lang="en-US" sz="1200" dirty="0"/>
          </a:p>
        </p:txBody>
      </p:sp>
      <p:sp>
        <p:nvSpPr>
          <p:cNvPr id="6" name="Shape 10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1"/>
          <p:cNvSpPr/>
          <p:nvPr/>
        </p:nvSpPr>
        <p:spPr>
          <a:xfrm>
            <a:off x="320040" y="6601968"/>
            <a:ext cx="6766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Religious Education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78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Year 5: God, Hinduism and worship</a:t>
            </a:r>
            <a:endParaRPr lang="en-US" sz="22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1210175"/>
              </p:ext>
            </p:extLst>
          </p:nvPr>
        </p:nvGraphicFramePr>
        <p:xfrm>
          <a:off x="320040" y="1188720"/>
          <a:ext cx="11567160" cy="3429000"/>
        </p:xfrm>
        <a:graphic>
          <a:graphicData uri="http://schemas.openxmlformats.org/drawingml/2006/table">
            <a:tbl>
              <a:tblPr/>
              <a:tblGrid>
                <a:gridCol w="1417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Unit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Autumn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Summer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Enquiry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latin typeface="Aptos" charset="0"/>
                          <a:ea typeface="Aptos" charset="0"/>
                          <a:cs typeface="Aptos" charset="0"/>
                        </a:rPr>
                        <a:t>U2.1 or U2.2  Why do some people believe that God exists?/ </a:t>
                      </a:r>
                      <a:r>
                        <a:rPr lang="en-US" sz="1200">
                          <a:latin typeface="Aptos" charset="0"/>
                          <a:ea typeface="Aptos" charset="0"/>
                          <a:cs typeface="Aptos" charset="0"/>
                        </a:rPr>
                        <a:t>What would Jesus do?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latin typeface="Aptos" charset="0"/>
                          <a:ea typeface="Aptos" charset="0"/>
                          <a:cs typeface="Aptos" charset="0"/>
                        </a:rPr>
                        <a:t>L2.8 What does it mean to be a Hindu in Britain today?</a:t>
                      </a: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U2.4 If God is everywhere, why go to a place of worship?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Knowledge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latin typeface="Aptos" charset="0"/>
                          <a:ea typeface="Aptos" charset="0"/>
                          <a:cs typeface="Aptos" charset="0"/>
                        </a:rPr>
                        <a:t>Theist, atheist, agnostic, belief, evidence, values of Jesus and ethical action</a:t>
                      </a: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latin typeface="Aptos" charset="0"/>
                          <a:ea typeface="Aptos" charset="0"/>
                          <a:cs typeface="Aptos" charset="0"/>
                        </a:rPr>
                        <a:t>Dharma, puja, mandir, murti, devotion and Hindu community like in Britain.</a:t>
                      </a: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Church, mandir, synagogue/mosque, worship, pilgrimage, community and sacred space.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Religions/worldviews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latin typeface="Aptos" charset="0"/>
                          <a:ea typeface="Aptos" charset="0"/>
                          <a:cs typeface="Aptos" charset="0"/>
                        </a:rPr>
                        <a:t>Christians and non-religious worldviews</a:t>
                      </a: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latin typeface="Aptos" charset="0"/>
                          <a:ea typeface="Aptos" charset="0"/>
                          <a:cs typeface="Aptos" charset="0"/>
                        </a:rPr>
                        <a:t>Hinduism</a:t>
                      </a: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Christians, Hindus, Jewish people and/or Muslims.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Outcome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latin typeface="Aptos" charset="0"/>
                          <a:ea typeface="Aptos" charset="0"/>
                          <a:cs typeface="Aptos" charset="0"/>
                        </a:rPr>
                        <a:t>Explain different views about God or Jesus’ values.</a:t>
                      </a: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latin typeface="Aptos" charset="0"/>
                          <a:ea typeface="Aptos" charset="0"/>
                          <a:cs typeface="Aptos" charset="0"/>
                        </a:rPr>
                        <a:t>Explain what it means to live as a Hindu in Britain today.</a:t>
                      </a: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Explain why places of worship still matter.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487681" y="4800600"/>
            <a:ext cx="5486400" cy="1051560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630936" y="4910328"/>
            <a:ext cx="5230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Disciplinary focus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630936" y="5193792"/>
            <a:ext cx="523036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Use evidence and examples to explain impact; compare views and begin to evaluate responses to big questions</a:t>
            </a:r>
            <a:r>
              <a:rPr lang="en-US" sz="835" dirty="0">
                <a:solidFill>
                  <a:srgbClr val="202020"/>
                </a:solidFill>
              </a:rPr>
              <a:t>.</a:t>
            </a:r>
            <a:endParaRPr lang="en-US" sz="835" dirty="0"/>
          </a:p>
        </p:txBody>
      </p:sp>
      <p:sp>
        <p:nvSpPr>
          <p:cNvPr id="10" name="Shape 7"/>
          <p:cNvSpPr/>
          <p:nvPr/>
        </p:nvSpPr>
        <p:spPr>
          <a:xfrm>
            <a:off x="6217920" y="4800600"/>
            <a:ext cx="5440680" cy="105156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6345936" y="4910328"/>
            <a:ext cx="51846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Core vocabulary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345936" y="5193792"/>
            <a:ext cx="518464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theist, atheist, agnostic, stewardship, climate, justice, sacred space, pilgrimage, worship, worldview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11"/>
          <p:cNvSpPr/>
          <p:nvPr/>
        </p:nvSpPr>
        <p:spPr>
          <a:xfrm>
            <a:off x="320040" y="6601968"/>
            <a:ext cx="6766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Religious Education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78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Year 6: Suffering, Islam and values</a:t>
            </a:r>
            <a:endParaRPr lang="en-US" sz="22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319508"/>
              </p:ext>
            </p:extLst>
          </p:nvPr>
        </p:nvGraphicFramePr>
        <p:xfrm>
          <a:off x="320040" y="1188720"/>
          <a:ext cx="11567160" cy="3429000"/>
        </p:xfrm>
        <a:graphic>
          <a:graphicData uri="http://schemas.openxmlformats.org/drawingml/2006/table">
            <a:tbl>
              <a:tblPr/>
              <a:tblGrid>
                <a:gridCol w="14993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012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Unit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Autumn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Summer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Enquiry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U2.3 What do religions say when life gets hard?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latin typeface="Aptos" charset="0"/>
                          <a:ea typeface="Aptos" charset="0"/>
                          <a:cs typeface="Aptos" charset="0"/>
                        </a:rPr>
                        <a:t>U2.6 What doe it mean to be a Muslim in Britain today?</a:t>
                      </a: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U2.7 What matters most to Christians and Humanists?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Knowledge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Suffering, hope, prayer, life after death, karma, moksha, resurrection and salvation.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latin typeface="Aptos" charset="0"/>
                          <a:ea typeface="Aptos" charset="0"/>
                          <a:cs typeface="Aptos" charset="0"/>
                        </a:rPr>
                        <a:t>Shahadah, salah, mosque, Qur’an, Ummah, identity and community</a:t>
                      </a: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Moral concepts, fairness, freedom, honesty, Humanist values and Christian values.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Religions/worldviews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Christians, Hindus and non-religious responses.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latin typeface="Aptos" charset="0"/>
                          <a:ea typeface="Aptos" charset="0"/>
                          <a:cs typeface="Aptos" charset="0"/>
                        </a:rPr>
                        <a:t>Islam</a:t>
                      </a: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Christians and Humanists.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Outcome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Compare responses to suffering and life after death.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latin typeface="Aptos" charset="0"/>
                          <a:ea typeface="Aptos" charset="0"/>
                          <a:cs typeface="Aptos" charset="0"/>
                        </a:rPr>
                        <a:t>Explain how beliefs influence Muslim life in Britain today.</a:t>
                      </a: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Evaluate what values matter most and justify responses.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02920" y="4800600"/>
            <a:ext cx="5486400" cy="1051560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630936" y="4910328"/>
            <a:ext cx="5230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Disciplinary focus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630936" y="5193792"/>
            <a:ext cx="523036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Analyse similarities and differences, use precise vocabulary, justify thoughtful responses and disagree respectfully</a:t>
            </a:r>
            <a:r>
              <a:rPr lang="en-US" sz="835" dirty="0">
                <a:solidFill>
                  <a:srgbClr val="202020"/>
                </a:solidFill>
              </a:rPr>
              <a:t>.</a:t>
            </a:r>
            <a:endParaRPr lang="en-US" sz="835" dirty="0"/>
          </a:p>
        </p:txBody>
      </p:sp>
      <p:sp>
        <p:nvSpPr>
          <p:cNvPr id="10" name="Shape 7"/>
          <p:cNvSpPr/>
          <p:nvPr/>
        </p:nvSpPr>
        <p:spPr>
          <a:xfrm>
            <a:off x="6217920" y="4800600"/>
            <a:ext cx="5440680" cy="105156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6345936" y="4910328"/>
            <a:ext cx="51846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Core vocabulary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345936" y="5193792"/>
            <a:ext cx="518464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suffering, salvation, resurrection, karma, moksha, racism, equality, dignity, Humanist, justice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1"/>
          <p:cNvSpPr/>
          <p:nvPr/>
        </p:nvSpPr>
        <p:spPr>
          <a:xfrm>
            <a:off x="320040" y="6601968"/>
            <a:ext cx="6766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Religious Education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78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Vocabulary Progression</a:t>
            </a:r>
            <a:endParaRPr lang="en-US" sz="22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7114476"/>
              </p:ext>
            </p:extLst>
          </p:nvPr>
        </p:nvGraphicFramePr>
        <p:xfrm>
          <a:off x="594360" y="1325880"/>
          <a:ext cx="11018520" cy="324612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89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92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Phase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Core vocabulary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92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EYFS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special, story, book, place, world, celebration, belong, family, friend, Christian, Muslim, Jewish, Hindu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92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KS1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sacred, worship, church, mosque, synagogue, Bible, Qur’an, Torah, God, Allah, prophet, festival, charity, responsibility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92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Lower KS2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Trinity, scripture, prayer, pilgrimage, commitment, moral dilemma, Humanist, karma, mandir, community, forgiveness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92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Upper KS2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worldview, theist, atheist, agnostic, stewardship, justice, equality, dignity, suffering, salvation, moksha, Humanism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731520" y="5074920"/>
            <a:ext cx="10744200" cy="86868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859536" y="5184648"/>
            <a:ext cx="104881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How vocabulary is secured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859536" y="5468112"/>
            <a:ext cx="10488168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Each unit identifies 8-12 core words. Teachers model precise vocabulary during teaching, pupil talk, written responses and retrieval activities.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320040" y="6601968"/>
            <a:ext cx="6766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Religious Education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78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What a Strong RE Curriculum Looks Like</a:t>
            </a:r>
            <a:endParaRPr lang="en-US" sz="22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6871935"/>
              </p:ext>
            </p:extLst>
          </p:nvPr>
        </p:nvGraphicFramePr>
        <p:xfrm>
          <a:off x="502920" y="1234440"/>
          <a:ext cx="11201400" cy="3703320"/>
        </p:xfrm>
        <a:graphic>
          <a:graphicData uri="http://schemas.openxmlformats.org/drawingml/2006/table">
            <a:tbl>
              <a:tblPr/>
              <a:tblGrid>
                <a:gridCol w="2194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06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172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Area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Strong evidence to look for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Curriculum design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The curriculum follows the Tameside Agreed Syllabus, with clear Believing, Expressing and Living progression across Christianity and other principal religions/worldviews.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Teaching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Lessons include vocabulary, explicit knowledge, sources/artefacts, discussion, comparison, reflection and respectful disagreement.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 outcomes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Pupils recall key knowledge, explain impact, compare ideas, use vocabulary and justify thoughtful responses.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Inclusion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All pupils access RE through carefully chosen examples, scaffolded language, visuals, discussion structures and respectful classroom routines.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Assessment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Leaders review pupil voice, books, retrieval, enquiry outcomes, vocabulary and whether pupils know more and remember more over time.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Shape 7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320040" y="6601968"/>
            <a:ext cx="6766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Religious Education Curriculum Road Map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db43824-a5fe-42a4-b014-0d50b4802d8c">
      <Terms xmlns="http://schemas.microsoft.com/office/infopath/2007/PartnerControls"/>
    </lcf76f155ced4ddcb4097134ff3c332f>
    <TaxCatchAll xmlns="14bae8ab-14a0-453e-af33-c7fbe6ee8658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D839F4BA4A62448FEDD2AEB447C2D6" ma:contentTypeVersion="16" ma:contentTypeDescription="Create a new document." ma:contentTypeScope="" ma:versionID="f6e4f3271c28226372225dc3702da8aa">
  <xsd:schema xmlns:xsd="http://www.w3.org/2001/XMLSchema" xmlns:xs="http://www.w3.org/2001/XMLSchema" xmlns:p="http://schemas.microsoft.com/office/2006/metadata/properties" xmlns:ns2="edb43824-a5fe-42a4-b014-0d50b4802d8c" xmlns:ns3="14bae8ab-14a0-453e-af33-c7fbe6ee8658" targetNamespace="http://schemas.microsoft.com/office/2006/metadata/properties" ma:root="true" ma:fieldsID="3ef405613c2f9b8d4bc9edd041172f1b" ns2:_="" ns3:_="">
    <xsd:import namespace="edb43824-a5fe-42a4-b014-0d50b4802d8c"/>
    <xsd:import namespace="14bae8ab-14a0-453e-af33-c7fbe6ee865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b43824-a5fe-42a4-b014-0d50b4802d8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ee90a1c-6484-4b97-8607-00254b61cbd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bae8ab-14a0-453e-af33-c7fbe6ee8658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a67e44f2-eb70-4ec5-8763-7883104344ec}" ma:internalName="TaxCatchAll" ma:showField="CatchAllData" ma:web="14bae8ab-14a0-453e-af33-c7fbe6ee865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3E49785-5B80-4261-9E23-D12D86F48303}">
  <ds:schemaRefs>
    <ds:schemaRef ds:uri="http://schemas.microsoft.com/office/2006/metadata/properties"/>
    <ds:schemaRef ds:uri="http://schemas.microsoft.com/office/infopath/2007/PartnerControls"/>
    <ds:schemaRef ds:uri="http://purl.org/dc/dcmitype/"/>
    <ds:schemaRef ds:uri="http://www.w3.org/XML/1998/namespace"/>
    <ds:schemaRef ds:uri="edb43824-a5fe-42a4-b014-0d50b4802d8c"/>
    <ds:schemaRef ds:uri="14bae8ab-14a0-453e-af33-c7fbe6ee8658"/>
    <ds:schemaRef ds:uri="http://schemas.microsoft.com/office/2006/documentManagement/types"/>
    <ds:schemaRef ds:uri="http://schemas.openxmlformats.org/package/2006/metadata/core-properties"/>
    <ds:schemaRef ds:uri="http://purl.org/dc/terms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27BBDE6E-626D-40A1-BB6C-777CE41DC6E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E479412-EFF6-4FAD-BE4D-FA9B84E9EA5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db43824-a5fe-42a4-b014-0d50b4802d8c"/>
    <ds:schemaRef ds:uri="14bae8ab-14a0-453e-af33-c7fbe6ee865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6648</Words>
  <Application>Microsoft Office PowerPoint</Application>
  <PresentationFormat>Widescreen</PresentationFormat>
  <Paragraphs>412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Aptos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Godley Primary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 Road Map - Reduced Tameside Ofsted Strong 2026</dc:title>
  <dc:subject>Reduced RE curriculum road map aligned to Tameside Agreed Syllabus and Ofsted 2026</dc:subject>
  <dc:creator>S Clawley (GP)</dc:creator>
  <cp:lastModifiedBy>S Clawley (GP)</cp:lastModifiedBy>
  <cp:revision>2</cp:revision>
  <cp:lastPrinted>2026-09-08T10:38:07Z</cp:lastPrinted>
  <dcterms:created xsi:type="dcterms:W3CDTF">2026-07-29T09:38:06Z</dcterms:created>
  <dcterms:modified xsi:type="dcterms:W3CDTF">2026-10-21T09:41:18Z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0x01010079D839F4BA4A62448FEDD2AEB447C2D6</vt:lpwstr>
  </property>
  <property fmtid="{D5CDD505-2E9C-101B-9397-08002B2CF9AE}" pid="3" name="MediaServiceImageTags">
    <vt:lpwstr/>
  </property>
</Properties>
</file>