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Layouts/slideLayout12.xml" ContentType="application/vnd.openxmlformats-officedocument.presentationml.slideLayout+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1" r:id="rId6"/>
    <p:sldId id="262" r:id="rId7"/>
    <p:sldId id="263" r:id="rId8"/>
    <p:sldId id="310" r:id="rId9"/>
    <p:sldId id="31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06EF5C-DE26-4CE2-8BC0-B71C62D80047}" type="datetimeFigureOut">
              <a:rPr lang="en-GB" smtClean="0"/>
              <a:t>21/10/2026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205482-0AF9-4CA1-B8F5-B8F73E533523}" type="slidenum">
              <a:rPr lang="en-GB" smtClean="0"/>
              <a:t>‹#›</a:t>
            </a:fld>
            <a:endParaRPr lang="en-GB"/>
          </a:p>
        </p:txBody>
      </p:sp>
    </p:spTree>
    <p:extLst>
      <p:ext uri="{BB962C8B-B14F-4D97-AF65-F5344CB8AC3E}">
        <p14:creationId xmlns:p14="http://schemas.microsoft.com/office/powerpoint/2010/main" val="2758696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Department for Education, National curriculum in England: English programmes of study: https://www.gov.uk/government/publications/national-curriculum-in-england-english-programmes-of-study/national-curriculum-in-england-english-programmes-of-study
- Ofsted, Strong foundations in the first years of school: https://www.gov.uk/government/publications/strong-foundations-in-the-first-years-of-school/strong-foundations-in-the-first-years-of-school
- Internal source: English Learning Journey.pptx
- Internal source: English_Road_Map_Strong_Foundations_Aligned_2026 1.pptx
- Internal source: Godley_English_Unit_Plans_Strong_Foundations_Aligned.docx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Department for Education, National curriculum in England: English programmes of study: https://www.gov.uk/government/publications/national-curriculum-in-england-english-programmes-of-study/national-curriculum-in-england-english-programmes-of-study
- Ofsted, Strong foundations in the first years of school: https://www.gov.uk/government/publications/strong-foundations-in-the-first-years-of-school/strong-foundations-in-the-first-years-of-school
- Internal source: English Learning Journey.pptx
- Internal source: English_Road_Map_Strong_Foundations_Aligned_2026 1.pptx
- Internal source: Godley_English_Unit_Plans_Strong_Foundations_Aligned.docx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Department for Education, National curriculum in England: English programmes of study: https://www.gov.uk/government/publications/national-curriculum-in-england-english-programmes-of-study/national-curriculum-in-england-english-programmes-of-study
- Ofsted, Strong foundations in the first years of school: https://www.gov.uk/government/publications/strong-foundations-in-the-first-years-of-school/strong-foundations-in-the-first-years-of-school
- Internal source: English Learning Journey.pptx
- Internal source: English_Road_Map_Strong_Foundations_Aligned_2026 1.pptx
- Internal source: Godley_English_Unit_Plans_Strong_Foundations_Aligned.docx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Department for Education, National curriculum in England: English programmes of study: https://www.gov.uk/government/publications/national-curriculum-in-england-english-programmes-of-study/national-curriculum-in-england-english-programmes-of-study
- Ofsted, Strong foundations in the first years of school: https://www.gov.uk/government/publications/strong-foundations-in-the-first-years-of-school/strong-foundations-in-the-first-years-of-school
- Internal source: English Learning Journey.pptx
- Internal source: English_Road_Map_Strong_Foundations_Aligned_2026 1.pptx
- Internal source: Godley_English_Unit_Plans_Strong_Foundations_Aligned.docx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Department for Education, National curriculum in England: English programmes of study: https://www.gov.uk/government/publications/national-curriculum-in-england-english-programmes-of-study/national-curriculum-in-england-english-programmes-of-study
- Ofsted, Strong foundations in the first years of school: https://www.gov.uk/government/publications/strong-foundations-in-the-first-years-of-school/strong-foundations-in-the-first-years-of-school
- Internal source: English Learning Journey.pptx
- Internal source: English_Road_Map_Strong_Foundations_Aligned_2026 1.pptx
- Internal source: Godley_English_Unit_Plans_Strong_Foundations_Aligned.docx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 Department for Education, National curriculum in England: English programmes of study: https://www.gov.uk/government/publications/national-curriculum-in-england-english-programmes-of-study/national-curriculum-in-england-english-programmes-of-study
- Ofsted, Strong foundations in the first years of school: https://www.gov.uk/government/publications/strong-foundations-in-the-first-years-of-school/strong-foundations-in-the-first-years-of-school
- Internal source: English Learning Journey.pptx
- Internal source: English_Road_Map_Strong_Foundations_Aligned_2026 1.pptx
- Internal source: Godley_English_Unit_Plans_Strong_Foundations_Aligned.docx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F39E3-5AA6-78C3-1CE0-6F00B4E7BBD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6EBB1C2B-281B-BF40-355F-EC0A037E187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9B69B98A-1703-AA9F-7113-CC2381A0FE3B}"/>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5" name="Footer Placeholder 4">
            <a:extLst>
              <a:ext uri="{FF2B5EF4-FFF2-40B4-BE49-F238E27FC236}">
                <a16:creationId xmlns:a16="http://schemas.microsoft.com/office/drawing/2014/main" id="{9C9A143A-E922-2532-69A1-208700C29E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98CE265-552D-4FE5-5028-B95042425162}"/>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32810888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6390-5714-F9AE-E4C7-8EA21DFC03E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90BEB84-E114-9D3F-5B11-56414D2A874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CF29053-878F-619A-E2E3-EA29B7E78E0B}"/>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5" name="Footer Placeholder 4">
            <a:extLst>
              <a:ext uri="{FF2B5EF4-FFF2-40B4-BE49-F238E27FC236}">
                <a16:creationId xmlns:a16="http://schemas.microsoft.com/office/drawing/2014/main" id="{2AAE1C9D-22BB-35CF-9DE2-6CDA15F44C7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A2E741-98A2-C7D9-A263-A431A8F48149}"/>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24811818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5927-8C72-82E5-CF6D-2251FFE8E64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1CA677F-0ABF-DA0D-6142-0C76D12A84F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4E37A14-7218-7D96-4B1A-0234E29416B0}"/>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5" name="Footer Placeholder 4">
            <a:extLst>
              <a:ext uri="{FF2B5EF4-FFF2-40B4-BE49-F238E27FC236}">
                <a16:creationId xmlns:a16="http://schemas.microsoft.com/office/drawing/2014/main" id="{C06EA934-DCFA-B923-8848-1D539CFCCA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F6CF81-D427-FDB2-E75C-2AF3EE9EC4CA}"/>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41169451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DF233-72BE-7A42-1F55-85AE62BC6B2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7B32099-4C67-3343-6754-4145F589104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FE44ECF-1C12-B148-8E1C-91738BE44DF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D8B21FCF-AFC2-1E06-4432-2E3DFC2971D2}"/>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6" name="Footer Placeholder 5">
            <a:extLst>
              <a:ext uri="{FF2B5EF4-FFF2-40B4-BE49-F238E27FC236}">
                <a16:creationId xmlns:a16="http://schemas.microsoft.com/office/drawing/2014/main" id="{91E65EF3-5C5C-00F9-D487-5DB034B993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B9ABFF6-89ED-49F7-F6F2-613ED2C7AB93}"/>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2163271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B74F7-48FD-3995-E34C-A2B88E03C841}"/>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1B5160C-B932-9144-B1B2-49E551441A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4CEBEF7-D1AC-3995-81F0-5F4420FD2D7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94BFC01F-AF19-885E-A0BC-E81E4502C5F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788A78A-82CA-1CD2-9DC3-4BCCB55B34A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F9AD9105-AB98-D008-D0AF-C19BF9812317}"/>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8" name="Footer Placeholder 7">
            <a:extLst>
              <a:ext uri="{FF2B5EF4-FFF2-40B4-BE49-F238E27FC236}">
                <a16:creationId xmlns:a16="http://schemas.microsoft.com/office/drawing/2014/main" id="{905E4BCE-6EB6-1207-DE53-C975C873F1B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000C36A-6CD2-64B8-A801-CA764356C6AC}"/>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2846421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8BDD9-649E-D3DE-128E-D190C72BE65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28B2B711-6076-C2AB-1096-209004098C98}"/>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4" name="Footer Placeholder 3">
            <a:extLst>
              <a:ext uri="{FF2B5EF4-FFF2-40B4-BE49-F238E27FC236}">
                <a16:creationId xmlns:a16="http://schemas.microsoft.com/office/drawing/2014/main" id="{9FD2200A-92B3-A211-B07C-B44329956A1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663EE4F-ECC3-3BC8-C021-D69C83527A92}"/>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1095914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AA40C66-8F5C-97F7-5F28-5C8C05F2B068}"/>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3" name="Footer Placeholder 2">
            <a:extLst>
              <a:ext uri="{FF2B5EF4-FFF2-40B4-BE49-F238E27FC236}">
                <a16:creationId xmlns:a16="http://schemas.microsoft.com/office/drawing/2014/main" id="{29190BCF-2F35-5ABC-E200-DF1B44AE615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7C2495E-924F-7408-C723-7AB6F8B40547}"/>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1999661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C4130-3CC4-76DF-4028-0918FC9C141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7054572-F221-FC44-4E83-EF84542FE4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9AA0E1F-1577-E3D1-06F7-F20451FAC6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06B48B3-8342-AB18-EAD3-F0E4DC11BE76}"/>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6" name="Footer Placeholder 5">
            <a:extLst>
              <a:ext uri="{FF2B5EF4-FFF2-40B4-BE49-F238E27FC236}">
                <a16:creationId xmlns:a16="http://schemas.microsoft.com/office/drawing/2014/main" id="{3FF548D3-4998-A83F-77B0-1A8DFE4C25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E5FB71F-BE12-B29B-FB70-9E8E256B4967}"/>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3289052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CCD6-0ED2-EEAE-6698-2D4494C61A2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BB3FA03-7551-8999-08C9-837D5A4CE3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B781BCE-9E59-0B1F-C1EB-D6D4DB3480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A5D1577-20B7-BFEE-EDD5-A6A23810F7AA}"/>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6" name="Footer Placeholder 5">
            <a:extLst>
              <a:ext uri="{FF2B5EF4-FFF2-40B4-BE49-F238E27FC236}">
                <a16:creationId xmlns:a16="http://schemas.microsoft.com/office/drawing/2014/main" id="{B8530118-C9F2-5DB7-CAB6-F5F99E33B21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924297-AF2F-F8CC-27F2-EB2EAC3C1B1C}"/>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330487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400EA-2AA8-399B-2B31-AEDACE1CF71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47BF2BA-0657-4541-318E-458A944A0DE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E2EF5A4-986D-469E-7BB5-05B0CCAEFDBB}"/>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5" name="Footer Placeholder 4">
            <a:extLst>
              <a:ext uri="{FF2B5EF4-FFF2-40B4-BE49-F238E27FC236}">
                <a16:creationId xmlns:a16="http://schemas.microsoft.com/office/drawing/2014/main" id="{8D231868-7A59-88F6-4EF3-E59AC46B41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ACE244-ECA7-2122-AE71-A0633B3017AD}"/>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3708473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4D9586B-DE0B-D209-7524-E7AFE14C8AB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BD50205A-1B4C-4C0C-AD11-E84BCF3832D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75480BE-69E4-7C71-7F9A-30D0B65C3BB2}"/>
              </a:ext>
            </a:extLst>
          </p:cNvPr>
          <p:cNvSpPr>
            <a:spLocks noGrp="1"/>
          </p:cNvSpPr>
          <p:nvPr>
            <p:ph type="dt" sz="half" idx="10"/>
          </p:nvPr>
        </p:nvSpPr>
        <p:spPr/>
        <p:txBody>
          <a:bodyPr/>
          <a:lstStyle/>
          <a:p>
            <a:fld id="{81EB0C62-E241-447B-9901-89B2B576943E}" type="datetimeFigureOut">
              <a:rPr lang="en-GB" smtClean="0"/>
              <a:t>21/10/2026</a:t>
            </a:fld>
            <a:endParaRPr lang="en-GB"/>
          </a:p>
        </p:txBody>
      </p:sp>
      <p:sp>
        <p:nvSpPr>
          <p:cNvPr id="5" name="Footer Placeholder 4">
            <a:extLst>
              <a:ext uri="{FF2B5EF4-FFF2-40B4-BE49-F238E27FC236}">
                <a16:creationId xmlns:a16="http://schemas.microsoft.com/office/drawing/2014/main" id="{4CEE146A-90AE-66AA-F7B9-AC39EC55C9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3FE99D-0991-914A-3329-6DB64C99DD72}"/>
              </a:ext>
            </a:extLst>
          </p:cNvPr>
          <p:cNvSpPr>
            <a:spLocks noGrp="1"/>
          </p:cNvSpPr>
          <p:nvPr>
            <p:ph type="sldNum" sz="quarter" idx="12"/>
          </p:nvPr>
        </p:nvSpPr>
        <p:spPr/>
        <p:txBody>
          <a:bodyPr/>
          <a:lstStyle/>
          <a:p>
            <a:fld id="{C73B8F25-9DF2-45F3-8A09-8D13EA2BC34C}" type="slidenum">
              <a:rPr lang="en-GB" smtClean="0"/>
              <a:t>‹#›</a:t>
            </a:fld>
            <a:endParaRPr lang="en-GB"/>
          </a:p>
        </p:txBody>
      </p:sp>
    </p:spTree>
    <p:extLst>
      <p:ext uri="{BB962C8B-B14F-4D97-AF65-F5344CB8AC3E}">
        <p14:creationId xmlns:p14="http://schemas.microsoft.com/office/powerpoint/2010/main" val="3689864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1073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1CBBE81-E723-D125-4AB6-22F3E77D78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D110C4B-CB42-8F27-1384-ECFC293E2C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8CBB5D0-B079-DCF1-C37A-2FF8DE5247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EB0C62-E241-447B-9901-89B2B576943E}" type="datetimeFigureOut">
              <a:rPr lang="en-GB" smtClean="0"/>
              <a:t>21/10/2026</a:t>
            </a:fld>
            <a:endParaRPr lang="en-GB"/>
          </a:p>
        </p:txBody>
      </p:sp>
      <p:sp>
        <p:nvSpPr>
          <p:cNvPr id="5" name="Footer Placeholder 4">
            <a:extLst>
              <a:ext uri="{FF2B5EF4-FFF2-40B4-BE49-F238E27FC236}">
                <a16:creationId xmlns:a16="http://schemas.microsoft.com/office/drawing/2014/main" id="{306F13D3-DCE3-06A0-C738-C370E765E7E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C708B8A-65D0-9FED-EDD7-BCB650BC1A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73B8F25-9DF2-45F3-8A09-8D13EA2BC34C}" type="slidenum">
              <a:rPr lang="en-GB" smtClean="0"/>
              <a:t>‹#›</a:t>
            </a:fld>
            <a:endParaRPr lang="en-GB"/>
          </a:p>
        </p:txBody>
      </p:sp>
    </p:spTree>
    <p:extLst>
      <p:ext uri="{BB962C8B-B14F-4D97-AF65-F5344CB8AC3E}">
        <p14:creationId xmlns:p14="http://schemas.microsoft.com/office/powerpoint/2010/main" val="10830853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9FCE7-4CD2-26CC-A91C-8FA009F41F80}"/>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1E810939-E82C-7C44-3C2B-E38182C0B05A}"/>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3281581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1133475"/>
            <a:ext cx="12191695" cy="6858000"/>
          </a:xfrm>
          <a:prstGeom prst="rect">
            <a:avLst/>
          </a:prstGeom>
          <a:solidFill>
            <a:srgbClr val="F5F1F8"/>
          </a:solidFill>
          <a:ln w="12700">
            <a:solidFill>
              <a:srgbClr val="F5F1F8"/>
            </a:solidFill>
            <a:prstDash val="solid"/>
          </a:ln>
        </p:spPr>
        <p:txBody>
          <a:bodyPr/>
          <a:lstStyle/>
          <a:p>
            <a:endParaRPr lang="en-GB"/>
          </a:p>
        </p:txBody>
      </p:sp>
      <p:sp>
        <p:nvSpPr>
          <p:cNvPr id="3" name="Shape 1"/>
          <p:cNvSpPr/>
          <p:nvPr/>
        </p:nvSpPr>
        <p:spPr>
          <a:xfrm>
            <a:off x="0" y="0"/>
            <a:ext cx="12191695" cy="347472"/>
          </a:xfrm>
          <a:prstGeom prst="rect">
            <a:avLst/>
          </a:prstGeom>
          <a:solidFill>
            <a:srgbClr val="7030A0"/>
          </a:solidFill>
          <a:ln w="12700">
            <a:solidFill>
              <a:srgbClr val="7030A0"/>
            </a:solidFill>
            <a:prstDash val="solid"/>
          </a:ln>
        </p:spPr>
        <p:txBody>
          <a:bodyPr/>
          <a:lstStyle/>
          <a:p>
            <a:endParaRPr lang="en-GB"/>
          </a:p>
        </p:txBody>
      </p:sp>
      <p:sp>
        <p:nvSpPr>
          <p:cNvPr id="4" name="Text 2"/>
          <p:cNvSpPr/>
          <p:nvPr/>
        </p:nvSpPr>
        <p:spPr>
          <a:xfrm>
            <a:off x="2737485" y="693230"/>
            <a:ext cx="6858000" cy="274320"/>
          </a:xfrm>
          <a:prstGeom prst="rect">
            <a:avLst/>
          </a:prstGeom>
          <a:noFill/>
          <a:ln/>
        </p:spPr>
        <p:txBody>
          <a:bodyPr wrap="square" lIns="0" tIns="0" rIns="0" bIns="0" rtlCol="0" anchor="ctr"/>
          <a:lstStyle/>
          <a:p>
            <a:pPr marL="0" indent="0">
              <a:buNone/>
            </a:pPr>
            <a:r>
              <a:rPr lang="en-US" sz="2400" b="1" kern="0" spc="120">
                <a:solidFill>
                  <a:srgbClr val="7030A0"/>
                </a:solidFill>
              </a:rPr>
              <a:t>GODLEY COMMUNITY PRIMARY ACADEMY</a:t>
            </a:r>
            <a:endParaRPr lang="en-US" sz="2400"/>
          </a:p>
        </p:txBody>
      </p:sp>
      <p:sp>
        <p:nvSpPr>
          <p:cNvPr id="5" name="Text 3"/>
          <p:cNvSpPr/>
          <p:nvPr/>
        </p:nvSpPr>
        <p:spPr>
          <a:xfrm>
            <a:off x="4389120" y="1088545"/>
            <a:ext cx="7498080" cy="1143000"/>
          </a:xfrm>
          <a:prstGeom prst="rect">
            <a:avLst/>
          </a:prstGeom>
          <a:noFill/>
          <a:ln/>
        </p:spPr>
        <p:txBody>
          <a:bodyPr wrap="square" lIns="0" tIns="0" rIns="0" bIns="0" rtlCol="0" anchor="ctr"/>
          <a:lstStyle/>
          <a:p>
            <a:pPr marL="0" indent="0">
              <a:buNone/>
            </a:pPr>
            <a:r>
              <a:rPr lang="en-US" sz="3000" b="1" dirty="0">
                <a:solidFill>
                  <a:srgbClr val="202020"/>
                </a:solidFill>
              </a:rPr>
              <a:t>English Road Map</a:t>
            </a:r>
            <a:endParaRPr lang="en-US" sz="3000" dirty="0"/>
          </a:p>
        </p:txBody>
      </p:sp>
      <p:sp>
        <p:nvSpPr>
          <p:cNvPr id="6" name="Text 4"/>
          <p:cNvSpPr/>
          <p:nvPr/>
        </p:nvSpPr>
        <p:spPr>
          <a:xfrm>
            <a:off x="594360" y="2500368"/>
            <a:ext cx="9701349" cy="548640"/>
          </a:xfrm>
          <a:prstGeom prst="rect">
            <a:avLst/>
          </a:prstGeom>
          <a:noFill/>
          <a:ln/>
        </p:spPr>
        <p:txBody>
          <a:bodyPr wrap="square" lIns="0" tIns="0" rIns="0" bIns="0" rtlCol="0" anchor="ctr"/>
          <a:lstStyle/>
          <a:p>
            <a:pPr marL="0" indent="0">
              <a:buNone/>
            </a:pPr>
            <a:r>
              <a:rPr lang="en-US" sz="1500" dirty="0">
                <a:solidFill>
                  <a:srgbClr val="595959"/>
                </a:solidFill>
              </a:rPr>
              <a:t>Reception to Year 6  |  Statutory coverage, coherent progression and Strong Foundations alignment</a:t>
            </a:r>
            <a:endParaRPr lang="en-US" sz="1500" dirty="0"/>
          </a:p>
        </p:txBody>
      </p:sp>
      <p:sp>
        <p:nvSpPr>
          <p:cNvPr id="7" name="Shape 5"/>
          <p:cNvSpPr/>
          <p:nvPr/>
        </p:nvSpPr>
        <p:spPr>
          <a:xfrm>
            <a:off x="4389120" y="3245113"/>
            <a:ext cx="2834640" cy="3108960"/>
          </a:xfrm>
          <a:prstGeom prst="roundRect">
            <a:avLst>
              <a:gd name="adj" fmla="val 2581"/>
            </a:avLst>
          </a:prstGeom>
          <a:solidFill>
            <a:srgbClr val="7030A0"/>
          </a:solidFill>
          <a:ln w="12700">
            <a:solidFill>
              <a:srgbClr val="7030A0"/>
            </a:solidFill>
            <a:prstDash val="solid"/>
          </a:ln>
        </p:spPr>
        <p:txBody>
          <a:bodyPr/>
          <a:lstStyle/>
          <a:p>
            <a:endParaRPr lang="en-GB"/>
          </a:p>
        </p:txBody>
      </p:sp>
      <p:sp>
        <p:nvSpPr>
          <p:cNvPr id="8" name="Text 6"/>
          <p:cNvSpPr/>
          <p:nvPr/>
        </p:nvSpPr>
        <p:spPr>
          <a:xfrm>
            <a:off x="4791891" y="3782760"/>
            <a:ext cx="2194560" cy="2011680"/>
          </a:xfrm>
          <a:prstGeom prst="rect">
            <a:avLst/>
          </a:prstGeom>
          <a:noFill/>
          <a:ln/>
        </p:spPr>
        <p:txBody>
          <a:bodyPr wrap="square" lIns="0" tIns="0" rIns="0" bIns="0" rtlCol="0" anchor="ctr"/>
          <a:lstStyle/>
          <a:p>
            <a:pPr marL="0" indent="0" algn="ctr">
              <a:buNone/>
            </a:pPr>
            <a:r>
              <a:rPr lang="en-US" sz="2600" b="1" dirty="0">
                <a:solidFill>
                  <a:srgbClr val="FFFFFF"/>
                </a:solidFill>
              </a:rPr>
              <a:t>READ</a:t>
            </a:r>
            <a:endParaRPr lang="en-US" sz="2600" dirty="0"/>
          </a:p>
          <a:p>
            <a:pPr marL="0" indent="0" algn="ctr">
              <a:buNone/>
            </a:pPr>
            <a:r>
              <a:rPr lang="en-US" sz="2600" b="1" dirty="0">
                <a:solidFill>
                  <a:srgbClr val="FFFFFF"/>
                </a:solidFill>
              </a:rPr>
              <a:t>SPEAK</a:t>
            </a:r>
            <a:endParaRPr lang="en-US" sz="2600" dirty="0"/>
          </a:p>
          <a:p>
            <a:pPr marL="0" indent="0" algn="ctr">
              <a:buNone/>
            </a:pPr>
            <a:r>
              <a:rPr lang="en-US" sz="2600" b="1" dirty="0">
                <a:solidFill>
                  <a:srgbClr val="FFFFFF"/>
                </a:solidFill>
              </a:rPr>
              <a:t>WRITE</a:t>
            </a:r>
            <a:endParaRPr lang="en-US" sz="2600" dirty="0"/>
          </a:p>
          <a:p>
            <a:pPr marL="0" indent="0" algn="ctr">
              <a:buNone/>
            </a:pPr>
            <a:r>
              <a:rPr lang="en-US" sz="2600" b="1" dirty="0">
                <a:solidFill>
                  <a:srgbClr val="FFFFFF"/>
                </a:solidFill>
              </a:rPr>
              <a:t>SHINE</a:t>
            </a:r>
            <a:endParaRPr lang="en-US" sz="2600" dirty="0"/>
          </a:p>
        </p:txBody>
      </p:sp>
      <p:sp>
        <p:nvSpPr>
          <p:cNvPr id="9" name="Text 7"/>
          <p:cNvSpPr/>
          <p:nvPr/>
        </p:nvSpPr>
        <p:spPr>
          <a:xfrm>
            <a:off x="594360" y="7025776"/>
            <a:ext cx="10789920" cy="228600"/>
          </a:xfrm>
          <a:prstGeom prst="rect">
            <a:avLst/>
          </a:prstGeom>
          <a:noFill/>
          <a:ln/>
        </p:spPr>
        <p:txBody>
          <a:bodyPr wrap="square" lIns="0" tIns="0" rIns="0" bIns="0" rtlCol="0" anchor="ctr"/>
          <a:lstStyle/>
          <a:p>
            <a:pPr marL="0" indent="0" algn="ctr">
              <a:buNone/>
            </a:pPr>
            <a:r>
              <a:rPr lang="en-US" sz="2400" b="1" dirty="0">
                <a:solidFill>
                  <a:srgbClr val="7030A0"/>
                </a:solidFill>
              </a:rPr>
              <a:t>EXCELLENCE  •  HAPPINESS AND NURTURE  •  POWERFUL LEARNING</a:t>
            </a:r>
            <a:endParaRPr lang="en-US" sz="2400" dirty="0"/>
          </a:p>
        </p:txBody>
      </p:sp>
      <p:pic>
        <p:nvPicPr>
          <p:cNvPr id="13" name="Picture 12" descr="A logo with sun and hills&#10;&#10;AI-generated content may be incorrect.">
            <a:extLst>
              <a:ext uri="{FF2B5EF4-FFF2-40B4-BE49-F238E27FC236}">
                <a16:creationId xmlns:a16="http://schemas.microsoft.com/office/drawing/2014/main" id="{7401D28F-6E0D-BE3A-267A-75833009D032}"/>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94360" y="1148715"/>
            <a:ext cx="1243965" cy="124396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10896"/>
          </a:xfrm>
          <a:prstGeom prst="rect">
            <a:avLst/>
          </a:prstGeom>
          <a:solidFill>
            <a:srgbClr val="7030A0"/>
          </a:solidFill>
          <a:ln w="12700">
            <a:solidFill>
              <a:srgbClr val="7030A0"/>
            </a:solidFill>
            <a:prstDash val="solid"/>
          </a:ln>
        </p:spPr>
        <p:txBody>
          <a:bodyPr/>
          <a:lstStyle/>
          <a:p>
            <a:endParaRPr lang="en-GB"/>
          </a:p>
        </p:txBody>
      </p:sp>
      <p:sp>
        <p:nvSpPr>
          <p:cNvPr id="3" name="Text 1"/>
          <p:cNvSpPr/>
          <p:nvPr/>
        </p:nvSpPr>
        <p:spPr>
          <a:xfrm>
            <a:off x="411480" y="73152"/>
            <a:ext cx="7863840" cy="146304"/>
          </a:xfrm>
          <a:prstGeom prst="rect">
            <a:avLst/>
          </a:prstGeom>
          <a:noFill/>
          <a:ln/>
        </p:spPr>
        <p:txBody>
          <a:bodyPr wrap="square" lIns="0" tIns="0" rIns="0" bIns="0" rtlCol="0" anchor="ctr"/>
          <a:lstStyle/>
          <a:p>
            <a:pPr marL="0" indent="0">
              <a:buNone/>
            </a:pPr>
            <a:r>
              <a:rPr lang="en-US" sz="800" b="1" kern="0" spc="40">
                <a:solidFill>
                  <a:srgbClr val="FFFFFF"/>
                </a:solidFill>
                <a:latin typeface="Aptos" pitchFamily="34" charset="0"/>
                <a:ea typeface="Aptos" pitchFamily="34" charset="-122"/>
                <a:cs typeface="Aptos" pitchFamily="34" charset="-120"/>
              </a:rPr>
              <a:t>EXCELLENCE  •  HAPPINESS AND NURTURE  •  POWERFUL LEARNING</a:t>
            </a:r>
            <a:endParaRPr lang="en-US" sz="800"/>
          </a:p>
        </p:txBody>
      </p:sp>
      <p:sp>
        <p:nvSpPr>
          <p:cNvPr id="4" name="Text 2"/>
          <p:cNvSpPr/>
          <p:nvPr/>
        </p:nvSpPr>
        <p:spPr>
          <a:xfrm>
            <a:off x="9372600" y="73152"/>
            <a:ext cx="2377440" cy="146304"/>
          </a:xfrm>
          <a:prstGeom prst="rect">
            <a:avLst/>
          </a:prstGeom>
          <a:noFill/>
          <a:ln/>
        </p:spPr>
        <p:txBody>
          <a:bodyPr wrap="square" lIns="0" tIns="0" rIns="0" bIns="0" rtlCol="0" anchor="ctr"/>
          <a:lstStyle/>
          <a:p>
            <a:pPr marL="0" indent="0" algn="r">
              <a:buNone/>
            </a:pPr>
            <a:r>
              <a:rPr lang="en-US" sz="800" b="1">
                <a:solidFill>
                  <a:srgbClr val="FFFFFF"/>
                </a:solidFill>
              </a:rPr>
              <a:t>ENGLISH CURRICULUM</a:t>
            </a:r>
            <a:endParaRPr lang="en-US" sz="800"/>
          </a:p>
        </p:txBody>
      </p:sp>
      <p:sp>
        <p:nvSpPr>
          <p:cNvPr id="5" name="Text 3"/>
          <p:cNvSpPr/>
          <p:nvPr/>
        </p:nvSpPr>
        <p:spPr>
          <a:xfrm>
            <a:off x="576072" y="512064"/>
            <a:ext cx="11247120" cy="384048"/>
          </a:xfrm>
          <a:prstGeom prst="rect">
            <a:avLst/>
          </a:prstGeom>
          <a:noFill/>
          <a:ln/>
        </p:spPr>
        <p:txBody>
          <a:bodyPr wrap="square" lIns="0" tIns="0" rIns="0" bIns="0" rtlCol="0" anchor="ctr"/>
          <a:lstStyle/>
          <a:p>
            <a:pPr marL="0" indent="0">
              <a:buNone/>
            </a:pPr>
            <a:r>
              <a:rPr lang="en-US" sz="2400" b="1">
                <a:solidFill>
                  <a:srgbClr val="202020"/>
                </a:solidFill>
              </a:rPr>
              <a:t>English intent and entitlement</a:t>
            </a:r>
            <a:endParaRPr lang="en-US" sz="2400"/>
          </a:p>
        </p:txBody>
      </p:sp>
      <p:sp>
        <p:nvSpPr>
          <p:cNvPr id="6" name="Text 4"/>
          <p:cNvSpPr/>
          <p:nvPr/>
        </p:nvSpPr>
        <p:spPr>
          <a:xfrm>
            <a:off x="589788" y="1005840"/>
            <a:ext cx="11109960" cy="256032"/>
          </a:xfrm>
          <a:prstGeom prst="rect">
            <a:avLst/>
          </a:prstGeom>
          <a:noFill/>
          <a:ln/>
        </p:spPr>
        <p:txBody>
          <a:bodyPr wrap="square" lIns="0" tIns="0" rIns="0" bIns="0" rtlCol="0" anchor="ctr"/>
          <a:lstStyle/>
          <a:p>
            <a:pPr marL="0" indent="0">
              <a:buNone/>
            </a:pPr>
            <a:r>
              <a:rPr lang="en-US" sz="1600">
                <a:solidFill>
                  <a:srgbClr val="595959"/>
                </a:solidFill>
              </a:rPr>
              <a:t>An ambitious, inclusive and text-led curriculum in which foundational fluency enables increasingly sophisticated communication.</a:t>
            </a:r>
            <a:endParaRPr lang="en-US" sz="1600"/>
          </a:p>
        </p:txBody>
      </p:sp>
      <p:sp>
        <p:nvSpPr>
          <p:cNvPr id="7" name="Shape 5"/>
          <p:cNvSpPr/>
          <p:nvPr/>
        </p:nvSpPr>
        <p:spPr>
          <a:xfrm>
            <a:off x="457200" y="1234440"/>
            <a:ext cx="11247120" cy="1"/>
          </a:xfrm>
          <a:prstGeom prst="line">
            <a:avLst/>
          </a:prstGeom>
          <a:noFill/>
          <a:ln w="12700">
            <a:solidFill>
              <a:srgbClr val="D8CBE0"/>
            </a:solidFill>
            <a:prstDash val="solid"/>
          </a:ln>
        </p:spPr>
        <p:txBody>
          <a:bodyPr/>
          <a:lstStyle/>
          <a:p>
            <a:endParaRPr lang="en-GB"/>
          </a:p>
        </p:txBody>
      </p:sp>
      <p:sp>
        <p:nvSpPr>
          <p:cNvPr id="8" name="Text 6"/>
          <p:cNvSpPr/>
          <p:nvPr/>
        </p:nvSpPr>
        <p:spPr>
          <a:xfrm>
            <a:off x="457200" y="6565392"/>
            <a:ext cx="5943600" cy="146304"/>
          </a:xfrm>
          <a:prstGeom prst="rect">
            <a:avLst/>
          </a:prstGeom>
          <a:noFill/>
          <a:ln/>
        </p:spPr>
        <p:txBody>
          <a:bodyPr wrap="square" lIns="0" tIns="0" rIns="0" bIns="0" rtlCol="0" anchor="ctr"/>
          <a:lstStyle/>
          <a:p>
            <a:pPr marL="0" indent="0">
              <a:buNone/>
            </a:pPr>
            <a:r>
              <a:rPr lang="en-US" sz="800">
                <a:solidFill>
                  <a:srgbClr val="777777"/>
                </a:solidFill>
              </a:rPr>
              <a:t>Godley Primary  |  Believe to Achieve, Shine Together</a:t>
            </a:r>
            <a:endParaRPr lang="en-US" sz="800"/>
          </a:p>
        </p:txBody>
      </p:sp>
      <p:sp>
        <p:nvSpPr>
          <p:cNvPr id="9" name="Text 7"/>
          <p:cNvSpPr/>
          <p:nvPr/>
        </p:nvSpPr>
        <p:spPr>
          <a:xfrm>
            <a:off x="11247120" y="6565392"/>
            <a:ext cx="457200" cy="146304"/>
          </a:xfrm>
          <a:prstGeom prst="rect">
            <a:avLst/>
          </a:prstGeom>
          <a:noFill/>
          <a:ln/>
        </p:spPr>
        <p:txBody>
          <a:bodyPr wrap="square" lIns="0" tIns="0" rIns="0" bIns="0" rtlCol="0" anchor="ctr"/>
          <a:lstStyle/>
          <a:p>
            <a:pPr marL="0" indent="0" algn="r">
              <a:buNone/>
            </a:pPr>
            <a:r>
              <a:rPr lang="en-US" sz="800">
                <a:solidFill>
                  <a:srgbClr val="777777"/>
                </a:solidFill>
              </a:rPr>
              <a:t>2</a:t>
            </a:r>
            <a:endParaRPr lang="en-US" sz="800"/>
          </a:p>
        </p:txBody>
      </p:sp>
      <p:sp>
        <p:nvSpPr>
          <p:cNvPr id="10" name="Shape 8"/>
          <p:cNvSpPr/>
          <p:nvPr/>
        </p:nvSpPr>
        <p:spPr>
          <a:xfrm>
            <a:off x="617220" y="1476375"/>
            <a:ext cx="3657600" cy="4343400"/>
          </a:xfrm>
          <a:prstGeom prst="roundRect">
            <a:avLst>
              <a:gd name="adj" fmla="val 1500"/>
            </a:avLst>
          </a:prstGeom>
          <a:solidFill>
            <a:srgbClr val="FFFFFF"/>
          </a:solidFill>
          <a:ln w="12700">
            <a:solidFill>
              <a:srgbClr val="D8CBE0"/>
            </a:solidFill>
            <a:prstDash val="solid"/>
          </a:ln>
          <a:effectLst>
            <a:outerShdw blurRad="15240" dist="5080" dir="2700000" algn="bl" rotWithShape="0">
              <a:srgbClr val="000000">
                <a:alpha val="10000"/>
              </a:srgbClr>
            </a:outerShdw>
          </a:effectLst>
        </p:spPr>
        <p:txBody>
          <a:bodyPr/>
          <a:lstStyle/>
          <a:p>
            <a:endParaRPr lang="en-GB"/>
          </a:p>
        </p:txBody>
      </p:sp>
      <p:sp>
        <p:nvSpPr>
          <p:cNvPr id="11" name="Shape 9"/>
          <p:cNvSpPr/>
          <p:nvPr/>
        </p:nvSpPr>
        <p:spPr>
          <a:xfrm>
            <a:off x="502920" y="1463040"/>
            <a:ext cx="73152" cy="4343400"/>
          </a:xfrm>
          <a:prstGeom prst="rect">
            <a:avLst/>
          </a:prstGeom>
          <a:solidFill>
            <a:srgbClr val="7030A0"/>
          </a:solidFill>
          <a:ln w="12700">
            <a:solidFill>
              <a:srgbClr val="7030A0"/>
            </a:solidFill>
            <a:prstDash val="solid"/>
          </a:ln>
        </p:spPr>
        <p:txBody>
          <a:bodyPr/>
          <a:lstStyle/>
          <a:p>
            <a:endParaRPr lang="en-GB"/>
          </a:p>
        </p:txBody>
      </p:sp>
      <p:sp>
        <p:nvSpPr>
          <p:cNvPr id="12" name="Text 10"/>
          <p:cNvSpPr/>
          <p:nvPr/>
        </p:nvSpPr>
        <p:spPr>
          <a:xfrm>
            <a:off x="667512" y="1581912"/>
            <a:ext cx="3364992" cy="182880"/>
          </a:xfrm>
          <a:prstGeom prst="rect">
            <a:avLst/>
          </a:prstGeom>
          <a:noFill/>
          <a:ln/>
        </p:spPr>
        <p:txBody>
          <a:bodyPr wrap="square" lIns="0" tIns="0" rIns="0" bIns="0" rtlCol="0" anchor="ctr"/>
          <a:lstStyle/>
          <a:p>
            <a:pPr marL="0" indent="0">
              <a:buNone/>
            </a:pPr>
            <a:r>
              <a:rPr lang="en-US" sz="1600" b="1" kern="0" spc="50">
                <a:solidFill>
                  <a:srgbClr val="7030A0"/>
                </a:solidFill>
              </a:rPr>
              <a:t>BY THE END OF YEAR 6</a:t>
            </a:r>
            <a:endParaRPr lang="en-US" sz="1600"/>
          </a:p>
        </p:txBody>
      </p:sp>
      <p:sp>
        <p:nvSpPr>
          <p:cNvPr id="13" name="Text 11"/>
          <p:cNvSpPr/>
          <p:nvPr/>
        </p:nvSpPr>
        <p:spPr>
          <a:xfrm>
            <a:off x="667512" y="2066163"/>
            <a:ext cx="3346704" cy="3867912"/>
          </a:xfrm>
          <a:prstGeom prst="rect">
            <a:avLst/>
          </a:prstGeom>
          <a:noFill/>
          <a:ln/>
        </p:spPr>
        <p:txBody>
          <a:bodyPr wrap="square" lIns="254" tIns="254" rIns="254" bIns="254" rtlCol="0" anchor="t">
            <a:normAutofit/>
          </a:bodyPr>
          <a:lstStyle/>
          <a:p>
            <a:pPr marL="285750" indent="-285750">
              <a:buFont typeface="Arial" panose="020B0604020202020204" pitchFamily="34" charset="0"/>
              <a:buChar char="•"/>
            </a:pPr>
            <a:r>
              <a:rPr lang="en-US" sz="1400">
                <a:solidFill>
                  <a:srgbClr val="202020"/>
                </a:solidFill>
              </a:rPr>
              <a:t>Pupils speak and listen confidently; read accurately, fluently and widely; comprehend and evaluate increasingly complex texts; write clearly and coherently for varied audiences and purposes; and transcribe with accurate spelling, punctuation and fluent handwriting.</a:t>
            </a:r>
            <a:endParaRPr lang="en-US" sz="1400"/>
          </a:p>
        </p:txBody>
      </p:sp>
      <p:sp>
        <p:nvSpPr>
          <p:cNvPr id="14" name="Shape 12"/>
          <p:cNvSpPr/>
          <p:nvPr/>
        </p:nvSpPr>
        <p:spPr>
          <a:xfrm>
            <a:off x="4343781" y="1463040"/>
            <a:ext cx="3657600" cy="4343400"/>
          </a:xfrm>
          <a:prstGeom prst="roundRect">
            <a:avLst>
              <a:gd name="adj" fmla="val 1500"/>
            </a:avLst>
          </a:prstGeom>
          <a:solidFill>
            <a:srgbClr val="FFFFFF"/>
          </a:solidFill>
          <a:ln w="12700">
            <a:solidFill>
              <a:srgbClr val="D8CBE0"/>
            </a:solidFill>
            <a:prstDash val="solid"/>
          </a:ln>
          <a:effectLst>
            <a:outerShdw blurRad="15240" dist="5080" dir="2700000" algn="bl" rotWithShape="0">
              <a:srgbClr val="000000">
                <a:alpha val="10000"/>
              </a:srgbClr>
            </a:outerShdw>
          </a:effectLst>
        </p:spPr>
        <p:txBody>
          <a:bodyPr/>
          <a:lstStyle/>
          <a:p>
            <a:endParaRPr lang="en-GB"/>
          </a:p>
        </p:txBody>
      </p:sp>
      <p:sp>
        <p:nvSpPr>
          <p:cNvPr id="15" name="Shape 13"/>
          <p:cNvSpPr/>
          <p:nvPr/>
        </p:nvSpPr>
        <p:spPr>
          <a:xfrm>
            <a:off x="4315968" y="1463040"/>
            <a:ext cx="73152" cy="4343400"/>
          </a:xfrm>
          <a:prstGeom prst="rect">
            <a:avLst/>
          </a:prstGeom>
          <a:solidFill>
            <a:srgbClr val="187B8C"/>
          </a:solidFill>
          <a:ln w="12700">
            <a:solidFill>
              <a:srgbClr val="187B8C"/>
            </a:solidFill>
            <a:prstDash val="solid"/>
          </a:ln>
        </p:spPr>
        <p:txBody>
          <a:bodyPr/>
          <a:lstStyle/>
          <a:p>
            <a:endParaRPr lang="en-GB"/>
          </a:p>
        </p:txBody>
      </p:sp>
      <p:sp>
        <p:nvSpPr>
          <p:cNvPr id="16" name="Text 14"/>
          <p:cNvSpPr/>
          <p:nvPr/>
        </p:nvSpPr>
        <p:spPr>
          <a:xfrm>
            <a:off x="4480560" y="1685162"/>
            <a:ext cx="3364992" cy="182880"/>
          </a:xfrm>
          <a:prstGeom prst="rect">
            <a:avLst/>
          </a:prstGeom>
          <a:noFill/>
          <a:ln/>
        </p:spPr>
        <p:txBody>
          <a:bodyPr wrap="square" lIns="0" tIns="0" rIns="0" bIns="0" rtlCol="0" anchor="ctr"/>
          <a:lstStyle/>
          <a:p>
            <a:pPr marL="0" indent="0">
              <a:buNone/>
            </a:pPr>
            <a:r>
              <a:rPr lang="en-US" sz="1600" b="1" kern="0" spc="50">
                <a:solidFill>
                  <a:srgbClr val="187B8C"/>
                </a:solidFill>
              </a:rPr>
              <a:t>GODLEY CURRICULUM PRINCIPLES</a:t>
            </a:r>
            <a:endParaRPr lang="en-US" sz="1600"/>
          </a:p>
        </p:txBody>
      </p:sp>
      <p:sp>
        <p:nvSpPr>
          <p:cNvPr id="17" name="Text 15"/>
          <p:cNvSpPr/>
          <p:nvPr/>
        </p:nvSpPr>
        <p:spPr>
          <a:xfrm>
            <a:off x="4480560" y="2078354"/>
            <a:ext cx="3346704" cy="3867912"/>
          </a:xfrm>
          <a:prstGeom prst="rect">
            <a:avLst/>
          </a:prstGeom>
          <a:noFill/>
          <a:ln/>
        </p:spPr>
        <p:txBody>
          <a:bodyPr wrap="square" lIns="254" tIns="254" rIns="254" bIns="254" rtlCol="0" anchor="t">
            <a:normAutofit/>
          </a:bodyPr>
          <a:lstStyle/>
          <a:p>
            <a:pPr marL="0" indent="0">
              <a:buNone/>
            </a:pPr>
            <a:r>
              <a:rPr lang="en-US" sz="1400">
                <a:solidFill>
                  <a:srgbClr val="202020"/>
                </a:solidFill>
              </a:rPr>
              <a:t>• Existing planned texts remain the core stimuli.</a:t>
            </a:r>
            <a:endParaRPr lang="en-US" sz="1400"/>
          </a:p>
          <a:p>
            <a:pPr marL="0" indent="0">
              <a:buNone/>
            </a:pPr>
            <a:r>
              <a:rPr lang="en-US" sz="1400">
                <a:solidFill>
                  <a:srgbClr val="202020"/>
                </a:solidFill>
              </a:rPr>
              <a:t>• Fiction, non-fiction and poetry recur with increasing depth.</a:t>
            </a:r>
            <a:endParaRPr lang="en-US" sz="1400"/>
          </a:p>
          <a:p>
            <a:pPr marL="0" indent="0">
              <a:buNone/>
            </a:pPr>
            <a:r>
              <a:rPr lang="en-US" sz="1400">
                <a:solidFill>
                  <a:srgbClr val="202020"/>
                </a:solidFill>
              </a:rPr>
              <a:t>• Oracy prepares thinking and writing.</a:t>
            </a:r>
            <a:endParaRPr lang="en-US" sz="1400"/>
          </a:p>
          <a:p>
            <a:pPr marL="0" indent="0">
              <a:buNone/>
            </a:pPr>
            <a:r>
              <a:rPr lang="en-US" sz="1400">
                <a:solidFill>
                  <a:srgbClr val="202020"/>
                </a:solidFill>
              </a:rPr>
              <a:t>• Grammar, punctuation and spelling are taught explicitly and applied.</a:t>
            </a:r>
            <a:endParaRPr lang="en-US" sz="1400"/>
          </a:p>
          <a:p>
            <a:pPr marL="0" indent="0">
              <a:buNone/>
            </a:pPr>
            <a:r>
              <a:rPr lang="en-US" sz="1400">
                <a:solidFill>
                  <a:srgbClr val="202020"/>
                </a:solidFill>
              </a:rPr>
              <a:t>• Reading combines decoding, fluency, comprehension and pleasure.</a:t>
            </a:r>
            <a:endParaRPr lang="en-US" sz="1400"/>
          </a:p>
          <a:p>
            <a:pPr marL="0" indent="0">
              <a:buNone/>
            </a:pPr>
            <a:r>
              <a:rPr lang="en-US" sz="1400">
                <a:solidFill>
                  <a:srgbClr val="202020"/>
                </a:solidFill>
              </a:rPr>
              <a:t>• Assessment identifies precise next steps.</a:t>
            </a:r>
            <a:endParaRPr lang="en-US" sz="1400"/>
          </a:p>
        </p:txBody>
      </p:sp>
      <p:sp>
        <p:nvSpPr>
          <p:cNvPr id="18" name="Shape 16"/>
          <p:cNvSpPr/>
          <p:nvPr/>
        </p:nvSpPr>
        <p:spPr>
          <a:xfrm>
            <a:off x="8129016" y="1463040"/>
            <a:ext cx="3566160" cy="4343400"/>
          </a:xfrm>
          <a:prstGeom prst="roundRect">
            <a:avLst>
              <a:gd name="adj" fmla="val 1538"/>
            </a:avLst>
          </a:prstGeom>
          <a:solidFill>
            <a:srgbClr val="FFFFFF"/>
          </a:solidFill>
          <a:ln w="12700">
            <a:solidFill>
              <a:srgbClr val="D8CBE0"/>
            </a:solidFill>
            <a:prstDash val="solid"/>
          </a:ln>
          <a:effectLst>
            <a:outerShdw blurRad="15240" dist="5080" dir="2700000" algn="bl" rotWithShape="0">
              <a:srgbClr val="000000">
                <a:alpha val="10000"/>
              </a:srgbClr>
            </a:outerShdw>
          </a:effectLst>
        </p:spPr>
        <p:txBody>
          <a:bodyPr/>
          <a:lstStyle/>
          <a:p>
            <a:endParaRPr lang="en-GB"/>
          </a:p>
        </p:txBody>
      </p:sp>
      <p:sp>
        <p:nvSpPr>
          <p:cNvPr id="19" name="Shape 17"/>
          <p:cNvSpPr/>
          <p:nvPr/>
        </p:nvSpPr>
        <p:spPr>
          <a:xfrm>
            <a:off x="8129016" y="1463040"/>
            <a:ext cx="73152" cy="4343400"/>
          </a:xfrm>
          <a:prstGeom prst="rect">
            <a:avLst/>
          </a:prstGeom>
          <a:solidFill>
            <a:srgbClr val="E8A317"/>
          </a:solidFill>
          <a:ln w="12700">
            <a:solidFill>
              <a:srgbClr val="E8A317"/>
            </a:solidFill>
            <a:prstDash val="solid"/>
          </a:ln>
        </p:spPr>
        <p:txBody>
          <a:bodyPr/>
          <a:lstStyle/>
          <a:p>
            <a:endParaRPr lang="en-GB"/>
          </a:p>
        </p:txBody>
      </p:sp>
      <p:sp>
        <p:nvSpPr>
          <p:cNvPr id="20" name="Text 18"/>
          <p:cNvSpPr/>
          <p:nvPr/>
        </p:nvSpPr>
        <p:spPr>
          <a:xfrm>
            <a:off x="8293608" y="1674495"/>
            <a:ext cx="3273552" cy="182880"/>
          </a:xfrm>
          <a:prstGeom prst="rect">
            <a:avLst/>
          </a:prstGeom>
          <a:noFill/>
          <a:ln/>
        </p:spPr>
        <p:txBody>
          <a:bodyPr wrap="square" lIns="0" tIns="0" rIns="0" bIns="0" rtlCol="0" anchor="ctr"/>
          <a:lstStyle/>
          <a:p>
            <a:pPr marL="0" indent="0">
              <a:buNone/>
            </a:pPr>
            <a:r>
              <a:rPr lang="en-US" sz="1600" b="1" kern="0" spc="50">
                <a:solidFill>
                  <a:srgbClr val="E8A317"/>
                </a:solidFill>
              </a:rPr>
              <a:t>STRONG FOUNDATIONS RESPONSE</a:t>
            </a:r>
            <a:endParaRPr lang="en-US" sz="1600"/>
          </a:p>
        </p:txBody>
      </p:sp>
      <p:sp>
        <p:nvSpPr>
          <p:cNvPr id="21" name="Text 19"/>
          <p:cNvSpPr/>
          <p:nvPr/>
        </p:nvSpPr>
        <p:spPr>
          <a:xfrm>
            <a:off x="8302752" y="2065401"/>
            <a:ext cx="3255264" cy="3867912"/>
          </a:xfrm>
          <a:prstGeom prst="rect">
            <a:avLst/>
          </a:prstGeom>
          <a:noFill/>
          <a:ln/>
        </p:spPr>
        <p:txBody>
          <a:bodyPr wrap="square" lIns="254" tIns="254" rIns="254" bIns="254" rtlCol="0" anchor="t">
            <a:normAutofit/>
          </a:bodyPr>
          <a:lstStyle/>
          <a:p>
            <a:pPr marL="285750" indent="-285750">
              <a:buFont typeface="Arial" panose="020B0604020202020204" pitchFamily="34" charset="0"/>
              <a:buChar char="•"/>
            </a:pPr>
            <a:r>
              <a:rPr lang="en-US" sz="1400">
                <a:solidFill>
                  <a:srgbClr val="202020"/>
                </a:solidFill>
              </a:rPr>
              <a:t>Reception and KS1 prioritise language, systematic phonics, repeated reading, pencil grip, letter formation, spelling, dictation and orally composed simple sentences. Complexity increases only when prerequisite knowledge is secure. Pupils needing more receive additional teaching and practice.</a:t>
            </a:r>
            <a:endParaRPr lang="en-US"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10896"/>
          </a:xfrm>
          <a:prstGeom prst="rect">
            <a:avLst/>
          </a:prstGeom>
          <a:solidFill>
            <a:srgbClr val="7030A0"/>
          </a:solidFill>
          <a:ln w="12700">
            <a:solidFill>
              <a:srgbClr val="7030A0"/>
            </a:solidFill>
            <a:prstDash val="solid"/>
          </a:ln>
        </p:spPr>
        <p:txBody>
          <a:bodyPr/>
          <a:lstStyle/>
          <a:p>
            <a:endParaRPr lang="en-GB"/>
          </a:p>
        </p:txBody>
      </p:sp>
      <p:sp>
        <p:nvSpPr>
          <p:cNvPr id="3" name="Text 1"/>
          <p:cNvSpPr/>
          <p:nvPr/>
        </p:nvSpPr>
        <p:spPr>
          <a:xfrm>
            <a:off x="411480" y="73152"/>
            <a:ext cx="7863840" cy="146304"/>
          </a:xfrm>
          <a:prstGeom prst="rect">
            <a:avLst/>
          </a:prstGeom>
          <a:noFill/>
          <a:ln/>
        </p:spPr>
        <p:txBody>
          <a:bodyPr wrap="square" lIns="0" tIns="0" rIns="0" bIns="0" rtlCol="0" anchor="ctr"/>
          <a:lstStyle/>
          <a:p>
            <a:pPr marL="0" indent="0">
              <a:buNone/>
            </a:pPr>
            <a:r>
              <a:rPr lang="en-US" sz="800" b="1" kern="0" spc="40">
                <a:solidFill>
                  <a:srgbClr val="FFFFFF"/>
                </a:solidFill>
                <a:latin typeface="Aptos" pitchFamily="34" charset="0"/>
                <a:ea typeface="Aptos" pitchFamily="34" charset="-122"/>
                <a:cs typeface="Aptos" pitchFamily="34" charset="-120"/>
              </a:rPr>
              <a:t>EXCELLENCE  •  HAPPINESS AND NURTURE  •  POWERFUL LEARNING</a:t>
            </a:r>
            <a:endParaRPr lang="en-US" sz="800"/>
          </a:p>
        </p:txBody>
      </p:sp>
      <p:sp>
        <p:nvSpPr>
          <p:cNvPr id="4" name="Text 2"/>
          <p:cNvSpPr/>
          <p:nvPr/>
        </p:nvSpPr>
        <p:spPr>
          <a:xfrm>
            <a:off x="9372600" y="73152"/>
            <a:ext cx="2377440" cy="146304"/>
          </a:xfrm>
          <a:prstGeom prst="rect">
            <a:avLst/>
          </a:prstGeom>
          <a:noFill/>
          <a:ln/>
        </p:spPr>
        <p:txBody>
          <a:bodyPr wrap="square" lIns="0" tIns="0" rIns="0" bIns="0" rtlCol="0" anchor="ctr"/>
          <a:lstStyle/>
          <a:p>
            <a:pPr marL="0" indent="0" algn="r">
              <a:buNone/>
            </a:pPr>
            <a:r>
              <a:rPr lang="en-US" sz="800" b="1">
                <a:solidFill>
                  <a:srgbClr val="FFFFFF"/>
                </a:solidFill>
              </a:rPr>
              <a:t>ENGLISH CURRICULUM</a:t>
            </a:r>
            <a:endParaRPr lang="en-US" sz="800"/>
          </a:p>
        </p:txBody>
      </p:sp>
      <p:sp>
        <p:nvSpPr>
          <p:cNvPr id="5" name="Text 3"/>
          <p:cNvSpPr/>
          <p:nvPr/>
        </p:nvSpPr>
        <p:spPr>
          <a:xfrm>
            <a:off x="640080" y="512064"/>
            <a:ext cx="11247120" cy="384048"/>
          </a:xfrm>
          <a:prstGeom prst="rect">
            <a:avLst/>
          </a:prstGeom>
          <a:noFill/>
          <a:ln/>
        </p:spPr>
        <p:txBody>
          <a:bodyPr wrap="square" lIns="0" tIns="0" rIns="0" bIns="0" rtlCol="0" anchor="ctr"/>
          <a:lstStyle/>
          <a:p>
            <a:pPr marL="0" indent="0">
              <a:buNone/>
            </a:pPr>
            <a:r>
              <a:rPr lang="en-US" sz="2400" b="1">
                <a:solidFill>
                  <a:srgbClr val="202020"/>
                </a:solidFill>
              </a:rPr>
              <a:t>Curriculum architecture</a:t>
            </a:r>
            <a:endParaRPr lang="en-US" sz="2400"/>
          </a:p>
        </p:txBody>
      </p:sp>
      <p:sp>
        <p:nvSpPr>
          <p:cNvPr id="6" name="Text 4"/>
          <p:cNvSpPr/>
          <p:nvPr/>
        </p:nvSpPr>
        <p:spPr>
          <a:xfrm>
            <a:off x="640080" y="1115568"/>
            <a:ext cx="11109960" cy="256032"/>
          </a:xfrm>
          <a:prstGeom prst="rect">
            <a:avLst/>
          </a:prstGeom>
          <a:noFill/>
          <a:ln/>
        </p:spPr>
        <p:txBody>
          <a:bodyPr wrap="square" lIns="0" tIns="0" rIns="0" bIns="0" rtlCol="0" anchor="ctr"/>
          <a:lstStyle/>
          <a:p>
            <a:pPr marL="0" indent="0">
              <a:buNone/>
            </a:pPr>
            <a:r>
              <a:rPr lang="en-US" sz="1600">
                <a:solidFill>
                  <a:srgbClr val="595959"/>
                </a:solidFill>
              </a:rPr>
              <a:t>Every half term links key text, spoken language, reading, transcription, spelling, grammar and punctuation, composition and purposeful outcomes</a:t>
            </a:r>
            <a:r>
              <a:rPr lang="en-US" sz="1050">
                <a:solidFill>
                  <a:srgbClr val="595959"/>
                </a:solidFill>
              </a:rPr>
              <a:t>.</a:t>
            </a:r>
            <a:endParaRPr lang="en-US" sz="1050"/>
          </a:p>
        </p:txBody>
      </p:sp>
      <p:sp>
        <p:nvSpPr>
          <p:cNvPr id="7" name="Shape 5"/>
          <p:cNvSpPr/>
          <p:nvPr/>
        </p:nvSpPr>
        <p:spPr>
          <a:xfrm>
            <a:off x="640080" y="1272157"/>
            <a:ext cx="11247120" cy="1"/>
          </a:xfrm>
          <a:prstGeom prst="line">
            <a:avLst/>
          </a:prstGeom>
          <a:noFill/>
          <a:ln w="12700">
            <a:solidFill>
              <a:srgbClr val="D8CBE0"/>
            </a:solidFill>
            <a:prstDash val="solid"/>
          </a:ln>
        </p:spPr>
        <p:txBody>
          <a:bodyPr/>
          <a:lstStyle/>
          <a:p>
            <a:endParaRPr lang="en-GB"/>
          </a:p>
        </p:txBody>
      </p:sp>
      <p:sp>
        <p:nvSpPr>
          <p:cNvPr id="8" name="Text 6"/>
          <p:cNvSpPr/>
          <p:nvPr/>
        </p:nvSpPr>
        <p:spPr>
          <a:xfrm>
            <a:off x="457200" y="6565392"/>
            <a:ext cx="5943600" cy="146304"/>
          </a:xfrm>
          <a:prstGeom prst="rect">
            <a:avLst/>
          </a:prstGeom>
          <a:noFill/>
          <a:ln/>
        </p:spPr>
        <p:txBody>
          <a:bodyPr wrap="square" lIns="0" tIns="0" rIns="0" bIns="0" rtlCol="0" anchor="ctr"/>
          <a:lstStyle/>
          <a:p>
            <a:pPr marL="0" indent="0">
              <a:buNone/>
            </a:pPr>
            <a:r>
              <a:rPr lang="en-US" sz="800">
                <a:solidFill>
                  <a:srgbClr val="777777"/>
                </a:solidFill>
              </a:rPr>
              <a:t>Godley Primary  |  Believe to Achieve, Shine Together</a:t>
            </a:r>
            <a:endParaRPr lang="en-US" sz="800"/>
          </a:p>
        </p:txBody>
      </p:sp>
      <p:sp>
        <p:nvSpPr>
          <p:cNvPr id="9" name="Text 7"/>
          <p:cNvSpPr/>
          <p:nvPr/>
        </p:nvSpPr>
        <p:spPr>
          <a:xfrm>
            <a:off x="11247120" y="6565392"/>
            <a:ext cx="457200" cy="146304"/>
          </a:xfrm>
          <a:prstGeom prst="rect">
            <a:avLst/>
          </a:prstGeom>
          <a:noFill/>
          <a:ln/>
        </p:spPr>
        <p:txBody>
          <a:bodyPr wrap="square" lIns="0" tIns="0" rIns="0" bIns="0" rtlCol="0" anchor="ctr"/>
          <a:lstStyle/>
          <a:p>
            <a:pPr marL="0" indent="0" algn="r">
              <a:buNone/>
            </a:pPr>
            <a:r>
              <a:rPr lang="en-US" sz="800">
                <a:solidFill>
                  <a:srgbClr val="777777"/>
                </a:solidFill>
              </a:rPr>
              <a:t>3</a:t>
            </a:r>
            <a:endParaRPr lang="en-US" sz="800"/>
          </a:p>
        </p:txBody>
      </p:sp>
      <p:sp>
        <p:nvSpPr>
          <p:cNvPr id="10" name="Shape 8"/>
          <p:cNvSpPr/>
          <p:nvPr/>
        </p:nvSpPr>
        <p:spPr>
          <a:xfrm>
            <a:off x="548640" y="1965960"/>
            <a:ext cx="1600200" cy="1600200"/>
          </a:xfrm>
          <a:prstGeom prst="ellipse">
            <a:avLst/>
          </a:prstGeom>
          <a:solidFill>
            <a:srgbClr val="7030A0"/>
          </a:solidFill>
          <a:ln w="25400">
            <a:solidFill>
              <a:srgbClr val="FFFFFF"/>
            </a:solidFill>
            <a:prstDash val="solid"/>
          </a:ln>
        </p:spPr>
        <p:txBody>
          <a:bodyPr/>
          <a:lstStyle/>
          <a:p>
            <a:endParaRPr lang="en-GB"/>
          </a:p>
        </p:txBody>
      </p:sp>
      <p:sp>
        <p:nvSpPr>
          <p:cNvPr id="11" name="Text 9"/>
          <p:cNvSpPr/>
          <p:nvPr/>
        </p:nvSpPr>
        <p:spPr>
          <a:xfrm>
            <a:off x="640080" y="2304288"/>
            <a:ext cx="1417320" cy="274320"/>
          </a:xfrm>
          <a:prstGeom prst="rect">
            <a:avLst/>
          </a:prstGeom>
          <a:noFill/>
          <a:ln/>
        </p:spPr>
        <p:txBody>
          <a:bodyPr wrap="square" lIns="0" tIns="0" rIns="0" bIns="0" rtlCol="0" anchor="ctr"/>
          <a:lstStyle/>
          <a:p>
            <a:pPr marL="0" indent="0" algn="ctr">
              <a:buNone/>
            </a:pPr>
            <a:r>
              <a:rPr lang="en-US" sz="1600" b="1">
                <a:solidFill>
                  <a:srgbClr val="FFFFFF"/>
                </a:solidFill>
              </a:rPr>
              <a:t>Key text</a:t>
            </a:r>
            <a:endParaRPr lang="en-US" sz="1600"/>
          </a:p>
        </p:txBody>
      </p:sp>
      <p:sp>
        <p:nvSpPr>
          <p:cNvPr id="12" name="Text 10"/>
          <p:cNvSpPr/>
          <p:nvPr/>
        </p:nvSpPr>
        <p:spPr>
          <a:xfrm>
            <a:off x="384048" y="3794760"/>
            <a:ext cx="1920240" cy="685800"/>
          </a:xfrm>
          <a:prstGeom prst="rect">
            <a:avLst/>
          </a:prstGeom>
          <a:noFill/>
          <a:ln/>
        </p:spPr>
        <p:txBody>
          <a:bodyPr wrap="square" lIns="0" tIns="0" rIns="0" bIns="0" rtlCol="0" anchor="t"/>
          <a:lstStyle/>
          <a:p>
            <a:pPr marL="0" indent="0" algn="ctr">
              <a:buNone/>
            </a:pPr>
            <a:r>
              <a:rPr lang="en-US" sz="1600">
                <a:solidFill>
                  <a:srgbClr val="202020"/>
                </a:solidFill>
              </a:rPr>
              <a:t>High quality text to drive learning</a:t>
            </a:r>
            <a:endParaRPr lang="en-US" sz="1600"/>
          </a:p>
        </p:txBody>
      </p:sp>
      <p:grpSp>
        <p:nvGrpSpPr>
          <p:cNvPr id="30" name="Group 29">
            <a:extLst>
              <a:ext uri="{FF2B5EF4-FFF2-40B4-BE49-F238E27FC236}">
                <a16:creationId xmlns:a16="http://schemas.microsoft.com/office/drawing/2014/main" id="{E42E8A15-1BA8-E531-A18A-F54847297D1C}"/>
              </a:ext>
            </a:extLst>
          </p:cNvPr>
          <p:cNvGrpSpPr/>
          <p:nvPr/>
        </p:nvGrpSpPr>
        <p:grpSpPr>
          <a:xfrm>
            <a:off x="2926080" y="1965960"/>
            <a:ext cx="1600200" cy="1600200"/>
            <a:chOff x="2926080" y="1965960"/>
            <a:chExt cx="1600200" cy="1600200"/>
          </a:xfrm>
        </p:grpSpPr>
        <p:sp>
          <p:nvSpPr>
            <p:cNvPr id="14" name="Shape 12"/>
            <p:cNvSpPr/>
            <p:nvPr/>
          </p:nvSpPr>
          <p:spPr>
            <a:xfrm>
              <a:off x="2926080" y="1965960"/>
              <a:ext cx="1600200" cy="1600200"/>
            </a:xfrm>
            <a:prstGeom prst="ellipse">
              <a:avLst/>
            </a:prstGeom>
            <a:solidFill>
              <a:srgbClr val="187B8C"/>
            </a:solidFill>
            <a:ln w="25400">
              <a:solidFill>
                <a:srgbClr val="FFFFFF"/>
              </a:solidFill>
              <a:prstDash val="solid"/>
            </a:ln>
          </p:spPr>
          <p:txBody>
            <a:bodyPr/>
            <a:lstStyle/>
            <a:p>
              <a:endParaRPr lang="en-GB"/>
            </a:p>
          </p:txBody>
        </p:sp>
        <p:sp>
          <p:nvSpPr>
            <p:cNvPr id="15" name="Text 13"/>
            <p:cNvSpPr/>
            <p:nvPr/>
          </p:nvSpPr>
          <p:spPr>
            <a:xfrm>
              <a:off x="3017520" y="2304288"/>
              <a:ext cx="1417320" cy="274320"/>
            </a:xfrm>
            <a:prstGeom prst="rect">
              <a:avLst/>
            </a:prstGeom>
            <a:noFill/>
            <a:ln/>
          </p:spPr>
          <p:txBody>
            <a:bodyPr wrap="square" lIns="0" tIns="0" rIns="0" bIns="0" rtlCol="0" anchor="ctr"/>
            <a:lstStyle/>
            <a:p>
              <a:pPr marL="0" indent="0" algn="ctr">
                <a:buNone/>
              </a:pPr>
              <a:r>
                <a:rPr lang="en-US" sz="1600" b="1">
                  <a:solidFill>
                    <a:srgbClr val="FFFFFF"/>
                  </a:solidFill>
                </a:rPr>
                <a:t>Read</a:t>
              </a:r>
              <a:endParaRPr lang="en-US" sz="1600"/>
            </a:p>
          </p:txBody>
        </p:sp>
      </p:grpSp>
      <p:sp>
        <p:nvSpPr>
          <p:cNvPr id="16" name="Text 14"/>
          <p:cNvSpPr/>
          <p:nvPr/>
        </p:nvSpPr>
        <p:spPr>
          <a:xfrm>
            <a:off x="2761488" y="3794760"/>
            <a:ext cx="1920240" cy="685800"/>
          </a:xfrm>
          <a:prstGeom prst="rect">
            <a:avLst/>
          </a:prstGeom>
          <a:noFill/>
          <a:ln/>
        </p:spPr>
        <p:txBody>
          <a:bodyPr wrap="square" lIns="0" tIns="0" rIns="0" bIns="0" rtlCol="0" anchor="t"/>
          <a:lstStyle/>
          <a:p>
            <a:pPr marL="0" indent="0" algn="ctr">
              <a:buNone/>
            </a:pPr>
            <a:r>
              <a:rPr lang="en-US" sz="1600">
                <a:solidFill>
                  <a:srgbClr val="202020"/>
                </a:solidFill>
              </a:rPr>
              <a:t>Decode/fluency + comprehension</a:t>
            </a:r>
            <a:endParaRPr lang="en-US" sz="1600"/>
          </a:p>
        </p:txBody>
      </p:sp>
      <p:grpSp>
        <p:nvGrpSpPr>
          <p:cNvPr id="31" name="Group 30">
            <a:extLst>
              <a:ext uri="{FF2B5EF4-FFF2-40B4-BE49-F238E27FC236}">
                <a16:creationId xmlns:a16="http://schemas.microsoft.com/office/drawing/2014/main" id="{7062D552-96B2-F50A-7409-1AE707134021}"/>
              </a:ext>
            </a:extLst>
          </p:cNvPr>
          <p:cNvGrpSpPr/>
          <p:nvPr/>
        </p:nvGrpSpPr>
        <p:grpSpPr>
          <a:xfrm>
            <a:off x="5303520" y="1965960"/>
            <a:ext cx="1600200" cy="1600200"/>
            <a:chOff x="5303520" y="1965960"/>
            <a:chExt cx="1600200" cy="1600200"/>
          </a:xfrm>
        </p:grpSpPr>
        <p:sp>
          <p:nvSpPr>
            <p:cNvPr id="18" name="Shape 16"/>
            <p:cNvSpPr/>
            <p:nvPr/>
          </p:nvSpPr>
          <p:spPr>
            <a:xfrm>
              <a:off x="5303520" y="1965960"/>
              <a:ext cx="1600200" cy="1600200"/>
            </a:xfrm>
            <a:prstGeom prst="ellipse">
              <a:avLst/>
            </a:prstGeom>
            <a:solidFill>
              <a:srgbClr val="7030A0"/>
            </a:solidFill>
            <a:ln w="25400">
              <a:solidFill>
                <a:srgbClr val="FFFFFF"/>
              </a:solidFill>
              <a:prstDash val="solid"/>
            </a:ln>
          </p:spPr>
          <p:txBody>
            <a:bodyPr/>
            <a:lstStyle/>
            <a:p>
              <a:endParaRPr lang="en-GB"/>
            </a:p>
          </p:txBody>
        </p:sp>
        <p:sp>
          <p:nvSpPr>
            <p:cNvPr id="19" name="Text 17"/>
            <p:cNvSpPr/>
            <p:nvPr/>
          </p:nvSpPr>
          <p:spPr>
            <a:xfrm>
              <a:off x="5394960" y="2304288"/>
              <a:ext cx="1417320" cy="274320"/>
            </a:xfrm>
            <a:prstGeom prst="rect">
              <a:avLst/>
            </a:prstGeom>
            <a:noFill/>
            <a:ln/>
          </p:spPr>
          <p:txBody>
            <a:bodyPr wrap="square" lIns="0" tIns="0" rIns="0" bIns="0" rtlCol="0" anchor="ctr"/>
            <a:lstStyle/>
            <a:p>
              <a:pPr marL="0" indent="0" algn="ctr">
                <a:buNone/>
              </a:pPr>
              <a:r>
                <a:rPr lang="en-US" sz="1600" b="1">
                  <a:solidFill>
                    <a:srgbClr val="FFFFFF"/>
                  </a:solidFill>
                </a:rPr>
                <a:t>Talk</a:t>
              </a:r>
            </a:p>
          </p:txBody>
        </p:sp>
      </p:grpSp>
      <p:sp>
        <p:nvSpPr>
          <p:cNvPr id="20" name="Text 18"/>
          <p:cNvSpPr/>
          <p:nvPr/>
        </p:nvSpPr>
        <p:spPr>
          <a:xfrm>
            <a:off x="5138928" y="3794760"/>
            <a:ext cx="1920240" cy="685800"/>
          </a:xfrm>
          <a:prstGeom prst="rect">
            <a:avLst/>
          </a:prstGeom>
          <a:noFill/>
          <a:ln/>
        </p:spPr>
        <p:txBody>
          <a:bodyPr wrap="square" lIns="0" tIns="0" rIns="0" bIns="0" rtlCol="0" anchor="t"/>
          <a:lstStyle/>
          <a:p>
            <a:pPr marL="0" indent="0" algn="ctr">
              <a:buNone/>
            </a:pPr>
            <a:r>
              <a:rPr lang="en-US" sz="1600">
                <a:solidFill>
                  <a:srgbClr val="202020"/>
                </a:solidFill>
              </a:rPr>
              <a:t>Oracy/spoken language - vocabulary, rehearsal, discussion</a:t>
            </a:r>
            <a:endParaRPr lang="en-US" sz="1600"/>
          </a:p>
        </p:txBody>
      </p:sp>
      <p:grpSp>
        <p:nvGrpSpPr>
          <p:cNvPr id="32" name="Group 31">
            <a:extLst>
              <a:ext uri="{FF2B5EF4-FFF2-40B4-BE49-F238E27FC236}">
                <a16:creationId xmlns:a16="http://schemas.microsoft.com/office/drawing/2014/main" id="{7DA80237-BDBC-AF04-8480-53466BA1AD96}"/>
              </a:ext>
            </a:extLst>
          </p:cNvPr>
          <p:cNvGrpSpPr/>
          <p:nvPr/>
        </p:nvGrpSpPr>
        <p:grpSpPr>
          <a:xfrm>
            <a:off x="7680960" y="1965960"/>
            <a:ext cx="1600200" cy="1600200"/>
            <a:chOff x="7680960" y="1965960"/>
            <a:chExt cx="1600200" cy="1600200"/>
          </a:xfrm>
        </p:grpSpPr>
        <p:sp>
          <p:nvSpPr>
            <p:cNvPr id="22" name="Shape 20"/>
            <p:cNvSpPr/>
            <p:nvPr/>
          </p:nvSpPr>
          <p:spPr>
            <a:xfrm>
              <a:off x="7680960" y="1965960"/>
              <a:ext cx="1600200" cy="1600200"/>
            </a:xfrm>
            <a:prstGeom prst="ellipse">
              <a:avLst/>
            </a:prstGeom>
            <a:solidFill>
              <a:srgbClr val="187B8C"/>
            </a:solidFill>
            <a:ln w="25400">
              <a:solidFill>
                <a:srgbClr val="FFFFFF"/>
              </a:solidFill>
              <a:prstDash val="solid"/>
            </a:ln>
          </p:spPr>
          <p:txBody>
            <a:bodyPr/>
            <a:lstStyle/>
            <a:p>
              <a:endParaRPr lang="en-GB"/>
            </a:p>
          </p:txBody>
        </p:sp>
        <p:sp>
          <p:nvSpPr>
            <p:cNvPr id="23" name="Text 21"/>
            <p:cNvSpPr/>
            <p:nvPr/>
          </p:nvSpPr>
          <p:spPr>
            <a:xfrm>
              <a:off x="7757160" y="2399704"/>
              <a:ext cx="1417320" cy="274320"/>
            </a:xfrm>
            <a:prstGeom prst="rect">
              <a:avLst/>
            </a:prstGeom>
            <a:noFill/>
            <a:ln/>
          </p:spPr>
          <p:txBody>
            <a:bodyPr wrap="square" lIns="0" tIns="0" rIns="0" bIns="0" rtlCol="0" anchor="ctr"/>
            <a:lstStyle/>
            <a:p>
              <a:pPr marL="0" indent="0" algn="ctr">
                <a:buNone/>
              </a:pPr>
              <a:r>
                <a:rPr lang="en-US" sz="1600" b="1">
                  <a:solidFill>
                    <a:srgbClr val="FFFFFF"/>
                  </a:solidFill>
                </a:rPr>
                <a:t>Teach</a:t>
              </a:r>
            </a:p>
            <a:p>
              <a:pPr marL="0" indent="0" algn="ctr">
                <a:buNone/>
              </a:pPr>
              <a:r>
                <a:rPr lang="en-US" sz="1600" b="1">
                  <a:solidFill>
                    <a:srgbClr val="FFFFFF"/>
                  </a:solidFill>
                </a:rPr>
                <a:t>(Skills burst)</a:t>
              </a:r>
            </a:p>
          </p:txBody>
        </p:sp>
      </p:grpSp>
      <p:sp>
        <p:nvSpPr>
          <p:cNvPr id="24" name="Text 22"/>
          <p:cNvSpPr/>
          <p:nvPr/>
        </p:nvSpPr>
        <p:spPr>
          <a:xfrm>
            <a:off x="7516368" y="3794760"/>
            <a:ext cx="1920240" cy="685800"/>
          </a:xfrm>
          <a:prstGeom prst="rect">
            <a:avLst/>
          </a:prstGeom>
          <a:noFill/>
          <a:ln/>
        </p:spPr>
        <p:txBody>
          <a:bodyPr wrap="square" lIns="0" tIns="0" rIns="0" bIns="0" rtlCol="0" anchor="t"/>
          <a:lstStyle/>
          <a:p>
            <a:pPr marL="0" indent="0" algn="ctr">
              <a:buNone/>
            </a:pPr>
            <a:r>
              <a:rPr lang="en-US" sz="1600">
                <a:solidFill>
                  <a:srgbClr val="202020"/>
                </a:solidFill>
              </a:rPr>
              <a:t>Transcription + SPaG</a:t>
            </a:r>
            <a:endParaRPr lang="en-US" sz="1600"/>
          </a:p>
        </p:txBody>
      </p:sp>
      <p:sp>
        <p:nvSpPr>
          <p:cNvPr id="26" name="Shape 24"/>
          <p:cNvSpPr/>
          <p:nvPr/>
        </p:nvSpPr>
        <p:spPr>
          <a:xfrm>
            <a:off x="10058400" y="1965960"/>
            <a:ext cx="1600200" cy="1600200"/>
          </a:xfrm>
          <a:prstGeom prst="ellipse">
            <a:avLst/>
          </a:prstGeom>
          <a:solidFill>
            <a:srgbClr val="7030A0"/>
          </a:solidFill>
          <a:ln w="25400">
            <a:solidFill>
              <a:srgbClr val="FFFFFF"/>
            </a:solidFill>
            <a:prstDash val="solid"/>
          </a:ln>
        </p:spPr>
        <p:txBody>
          <a:bodyPr/>
          <a:lstStyle/>
          <a:p>
            <a:endParaRPr lang="en-GB"/>
          </a:p>
        </p:txBody>
      </p:sp>
      <p:sp>
        <p:nvSpPr>
          <p:cNvPr id="27" name="Text 25"/>
          <p:cNvSpPr/>
          <p:nvPr/>
        </p:nvSpPr>
        <p:spPr>
          <a:xfrm>
            <a:off x="10149840" y="2304288"/>
            <a:ext cx="1417320" cy="274320"/>
          </a:xfrm>
          <a:prstGeom prst="rect">
            <a:avLst/>
          </a:prstGeom>
          <a:noFill/>
          <a:ln/>
        </p:spPr>
        <p:txBody>
          <a:bodyPr wrap="square" lIns="0" tIns="0" rIns="0" bIns="0" rtlCol="0" anchor="ctr"/>
          <a:lstStyle/>
          <a:p>
            <a:pPr marL="0" indent="0" algn="ctr">
              <a:buNone/>
            </a:pPr>
            <a:r>
              <a:rPr lang="en-US" sz="1600" b="1">
                <a:solidFill>
                  <a:srgbClr val="FFFFFF"/>
                </a:solidFill>
              </a:rPr>
              <a:t>Write</a:t>
            </a:r>
            <a:endParaRPr lang="en-US" sz="1600"/>
          </a:p>
        </p:txBody>
      </p:sp>
      <p:sp>
        <p:nvSpPr>
          <p:cNvPr id="28" name="Text 26"/>
          <p:cNvSpPr/>
          <p:nvPr/>
        </p:nvSpPr>
        <p:spPr>
          <a:xfrm>
            <a:off x="9893808" y="3794760"/>
            <a:ext cx="1920240" cy="685800"/>
          </a:xfrm>
          <a:prstGeom prst="rect">
            <a:avLst/>
          </a:prstGeom>
          <a:noFill/>
          <a:ln/>
        </p:spPr>
        <p:txBody>
          <a:bodyPr wrap="square" lIns="0" tIns="0" rIns="0" bIns="0" rtlCol="0" anchor="t"/>
          <a:lstStyle/>
          <a:p>
            <a:pPr marL="0" indent="0" algn="ctr">
              <a:buNone/>
            </a:pPr>
            <a:r>
              <a:rPr lang="en-US" sz="1600">
                <a:solidFill>
                  <a:srgbClr val="202020"/>
                </a:solidFill>
              </a:rPr>
              <a:t>Fiction/non-fiction/poetry outcome</a:t>
            </a:r>
            <a:endParaRPr lang="en-US" sz="1600"/>
          </a:p>
        </p:txBody>
      </p:sp>
      <p:sp>
        <p:nvSpPr>
          <p:cNvPr id="29" name="Text 27"/>
          <p:cNvSpPr/>
          <p:nvPr/>
        </p:nvSpPr>
        <p:spPr>
          <a:xfrm>
            <a:off x="975207" y="5288663"/>
            <a:ext cx="10241280" cy="594360"/>
          </a:xfrm>
          <a:prstGeom prst="rect">
            <a:avLst/>
          </a:prstGeom>
          <a:solidFill>
            <a:srgbClr val="F5F1F8"/>
          </a:solidFill>
          <a:ln>
            <a:solidFill>
              <a:srgbClr val="D8CBE0"/>
            </a:solidFill>
          </a:ln>
        </p:spPr>
        <p:txBody>
          <a:bodyPr wrap="square" lIns="1016" tIns="1016" rIns="1016" bIns="1016" rtlCol="0" anchor="ctr"/>
          <a:lstStyle/>
          <a:p>
            <a:pPr marL="0" indent="0" algn="ctr">
              <a:buNone/>
            </a:pPr>
            <a:r>
              <a:rPr lang="en-US" sz="1600" b="1">
                <a:solidFill>
                  <a:srgbClr val="7030A0"/>
                </a:solidFill>
              </a:rPr>
              <a:t>Assessment loop: check the precise knowledge taught → identify gaps → provide additional modelling and practice → revisit and apply independently</a:t>
            </a:r>
            <a:endParaRPr lang="en-US" sz="16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10896"/>
          </a:xfrm>
          <a:prstGeom prst="rect">
            <a:avLst/>
          </a:prstGeom>
          <a:solidFill>
            <a:srgbClr val="7030A0"/>
          </a:solidFill>
          <a:ln w="12700">
            <a:solidFill>
              <a:srgbClr val="7030A0"/>
            </a:solidFill>
            <a:prstDash val="solid"/>
          </a:ln>
        </p:spPr>
        <p:txBody>
          <a:bodyPr/>
          <a:lstStyle/>
          <a:p>
            <a:endParaRPr lang="en-GB"/>
          </a:p>
        </p:txBody>
      </p:sp>
      <p:sp>
        <p:nvSpPr>
          <p:cNvPr id="3" name="Text 1"/>
          <p:cNvSpPr/>
          <p:nvPr/>
        </p:nvSpPr>
        <p:spPr>
          <a:xfrm>
            <a:off x="411480" y="73152"/>
            <a:ext cx="7863840" cy="146304"/>
          </a:xfrm>
          <a:prstGeom prst="rect">
            <a:avLst/>
          </a:prstGeom>
          <a:noFill/>
          <a:ln/>
        </p:spPr>
        <p:txBody>
          <a:bodyPr wrap="square" lIns="0" tIns="0" rIns="0" bIns="0" rtlCol="0" anchor="ctr"/>
          <a:lstStyle/>
          <a:p>
            <a:pPr marL="0" indent="0">
              <a:buNone/>
            </a:pPr>
            <a:r>
              <a:rPr lang="en-US" sz="800" b="1" kern="0" spc="40">
                <a:solidFill>
                  <a:srgbClr val="FFFFFF"/>
                </a:solidFill>
                <a:latin typeface="Aptos" pitchFamily="34" charset="0"/>
                <a:ea typeface="Aptos" pitchFamily="34" charset="-122"/>
                <a:cs typeface="Aptos" pitchFamily="34" charset="-120"/>
              </a:rPr>
              <a:t>EXCELLENCE  •  HAPPINESS AND NURTURE  •  POWERFUL LEARNING</a:t>
            </a:r>
            <a:endParaRPr lang="en-US" sz="800"/>
          </a:p>
        </p:txBody>
      </p:sp>
      <p:sp>
        <p:nvSpPr>
          <p:cNvPr id="4" name="Text 2"/>
          <p:cNvSpPr/>
          <p:nvPr/>
        </p:nvSpPr>
        <p:spPr>
          <a:xfrm>
            <a:off x="9372600" y="73152"/>
            <a:ext cx="2377440" cy="146304"/>
          </a:xfrm>
          <a:prstGeom prst="rect">
            <a:avLst/>
          </a:prstGeom>
          <a:noFill/>
          <a:ln/>
        </p:spPr>
        <p:txBody>
          <a:bodyPr wrap="square" lIns="0" tIns="0" rIns="0" bIns="0" rtlCol="0" anchor="ctr"/>
          <a:lstStyle/>
          <a:p>
            <a:pPr marL="0" indent="0" algn="r">
              <a:buNone/>
            </a:pPr>
            <a:r>
              <a:rPr lang="en-US" sz="800" b="1">
                <a:solidFill>
                  <a:srgbClr val="FFFFFF"/>
                </a:solidFill>
              </a:rPr>
              <a:t>ENGLISH CURRICULUM</a:t>
            </a:r>
            <a:endParaRPr lang="en-US" sz="800"/>
          </a:p>
        </p:txBody>
      </p:sp>
      <p:sp>
        <p:nvSpPr>
          <p:cNvPr id="5" name="Text 3"/>
          <p:cNvSpPr/>
          <p:nvPr/>
        </p:nvSpPr>
        <p:spPr>
          <a:xfrm>
            <a:off x="438912" y="502920"/>
            <a:ext cx="11247120" cy="384048"/>
          </a:xfrm>
          <a:prstGeom prst="rect">
            <a:avLst/>
          </a:prstGeom>
          <a:noFill/>
          <a:ln/>
        </p:spPr>
        <p:txBody>
          <a:bodyPr wrap="square" lIns="0" tIns="0" rIns="0" bIns="0" rtlCol="0" anchor="ctr"/>
          <a:lstStyle/>
          <a:p>
            <a:pPr marL="0" indent="0">
              <a:buNone/>
            </a:pPr>
            <a:r>
              <a:rPr lang="en-US" sz="2400" b="1">
                <a:solidFill>
                  <a:srgbClr val="202020"/>
                </a:solidFill>
              </a:rPr>
              <a:t>Transcription and spelling progression</a:t>
            </a:r>
            <a:endParaRPr lang="en-US" sz="2400"/>
          </a:p>
        </p:txBody>
      </p:sp>
      <p:sp>
        <p:nvSpPr>
          <p:cNvPr id="6" name="Text 4"/>
          <p:cNvSpPr/>
          <p:nvPr/>
        </p:nvSpPr>
        <p:spPr>
          <a:xfrm>
            <a:off x="457200" y="932688"/>
            <a:ext cx="11109960" cy="256032"/>
          </a:xfrm>
          <a:prstGeom prst="rect">
            <a:avLst/>
          </a:prstGeom>
          <a:noFill/>
          <a:ln/>
        </p:spPr>
        <p:txBody>
          <a:bodyPr wrap="square" lIns="0" tIns="0" rIns="0" bIns="0" rtlCol="0" anchor="ctr"/>
          <a:lstStyle/>
          <a:p>
            <a:pPr marL="0" indent="0">
              <a:buNone/>
            </a:pPr>
            <a:r>
              <a:rPr lang="en-US" sz="1600">
                <a:solidFill>
                  <a:srgbClr val="595959"/>
                </a:solidFill>
              </a:rPr>
              <a:t>motor control and letter formation → phonics-led spelling/dictation → morphology and statutory patterns → fluent, accurate independent proofreading</a:t>
            </a:r>
            <a:endParaRPr lang="en-US" sz="1600"/>
          </a:p>
        </p:txBody>
      </p:sp>
      <p:sp>
        <p:nvSpPr>
          <p:cNvPr id="7" name="Shape 5"/>
          <p:cNvSpPr/>
          <p:nvPr/>
        </p:nvSpPr>
        <p:spPr>
          <a:xfrm>
            <a:off x="457200" y="1234440"/>
            <a:ext cx="11247120" cy="1"/>
          </a:xfrm>
          <a:prstGeom prst="line">
            <a:avLst/>
          </a:prstGeom>
          <a:noFill/>
          <a:ln w="12700">
            <a:solidFill>
              <a:srgbClr val="D8CBE0"/>
            </a:solidFill>
            <a:prstDash val="solid"/>
          </a:ln>
        </p:spPr>
        <p:txBody>
          <a:bodyPr/>
          <a:lstStyle/>
          <a:p>
            <a:endParaRPr lang="en-GB"/>
          </a:p>
        </p:txBody>
      </p:sp>
      <p:sp>
        <p:nvSpPr>
          <p:cNvPr id="8" name="Text 6"/>
          <p:cNvSpPr/>
          <p:nvPr/>
        </p:nvSpPr>
        <p:spPr>
          <a:xfrm>
            <a:off x="557784" y="6048755"/>
            <a:ext cx="5943600" cy="612649"/>
          </a:xfrm>
          <a:prstGeom prst="rect">
            <a:avLst/>
          </a:prstGeom>
          <a:noFill/>
          <a:ln/>
        </p:spPr>
        <p:txBody>
          <a:bodyPr wrap="square" lIns="0" tIns="0" rIns="0" bIns="0" rtlCol="0" anchor="ctr"/>
          <a:lstStyle/>
          <a:p>
            <a:pPr marL="0" indent="0">
              <a:buNone/>
            </a:pPr>
            <a:r>
              <a:rPr lang="en-US" b="1" dirty="0">
                <a:solidFill>
                  <a:srgbClr val="777777"/>
                </a:solidFill>
              </a:rPr>
              <a:t>Refer to National Curriculum – English Appendix 1</a:t>
            </a:r>
          </a:p>
          <a:p>
            <a:pPr marL="0" indent="0">
              <a:buNone/>
            </a:pPr>
            <a:r>
              <a:rPr lang="en-US" b="1" dirty="0">
                <a:solidFill>
                  <a:srgbClr val="777777"/>
                </a:solidFill>
              </a:rPr>
              <a:t> </a:t>
            </a:r>
          </a:p>
        </p:txBody>
      </p:sp>
      <p:sp>
        <p:nvSpPr>
          <p:cNvPr id="9" name="Text 7"/>
          <p:cNvSpPr/>
          <p:nvPr/>
        </p:nvSpPr>
        <p:spPr>
          <a:xfrm>
            <a:off x="11247120" y="6565392"/>
            <a:ext cx="457200" cy="146304"/>
          </a:xfrm>
          <a:prstGeom prst="rect">
            <a:avLst/>
          </a:prstGeom>
          <a:noFill/>
          <a:ln/>
        </p:spPr>
        <p:txBody>
          <a:bodyPr wrap="square" lIns="0" tIns="0" rIns="0" bIns="0" rtlCol="0" anchor="ctr"/>
          <a:lstStyle/>
          <a:p>
            <a:pPr marL="0" indent="0" algn="r">
              <a:buNone/>
            </a:pPr>
            <a:r>
              <a:rPr lang="en-US" sz="800">
                <a:solidFill>
                  <a:srgbClr val="777777"/>
                </a:solidFill>
              </a:rPr>
              <a:t>6</a:t>
            </a:r>
            <a:endParaRPr lang="en-US" sz="800"/>
          </a:p>
        </p:txBody>
      </p:sp>
      <p:sp>
        <p:nvSpPr>
          <p:cNvPr id="10" name="Shape 8"/>
          <p:cNvSpPr/>
          <p:nvPr/>
        </p:nvSpPr>
        <p:spPr>
          <a:xfrm>
            <a:off x="502920" y="1572768"/>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1" name="Text 9"/>
          <p:cNvSpPr/>
          <p:nvPr/>
        </p:nvSpPr>
        <p:spPr>
          <a:xfrm>
            <a:off x="576072"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Reception</a:t>
            </a:r>
            <a:endParaRPr lang="en-US" sz="1200"/>
          </a:p>
        </p:txBody>
      </p:sp>
      <p:sp>
        <p:nvSpPr>
          <p:cNvPr id="12" name="Text 10"/>
          <p:cNvSpPr/>
          <p:nvPr/>
        </p:nvSpPr>
        <p:spPr>
          <a:xfrm>
            <a:off x="612648"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US" sz="800">
                <a:solidFill>
                  <a:srgbClr val="202020"/>
                </a:solidFill>
              </a:rPr>
              <a:t>comfortable grip; gross/fine motor; pre-writing patterns</a:t>
            </a:r>
            <a:endParaRPr lang="en-US" sz="800"/>
          </a:p>
          <a:p>
            <a:pPr marL="171450" indent="-171450">
              <a:buFont typeface="Arial" panose="020B0604020202020204" pitchFamily="34" charset="0"/>
              <a:buChar char="•"/>
            </a:pPr>
            <a:r>
              <a:rPr lang="en-GB" sz="800">
                <a:solidFill>
                  <a:srgbClr val="202020"/>
                </a:solidFill>
              </a:rPr>
              <a:t>write recognisable letters, most of which are correctly formed</a:t>
            </a:r>
          </a:p>
          <a:p>
            <a:pPr marL="171450" indent="-171450">
              <a:buFont typeface="Arial" panose="020B0604020202020204" pitchFamily="34" charset="0"/>
              <a:buChar char="•"/>
            </a:pPr>
            <a:r>
              <a:rPr lang="en-GB" sz="800">
                <a:solidFill>
                  <a:srgbClr val="202020"/>
                </a:solidFill>
              </a:rPr>
              <a:t>spell words by identifying sounds in them and representing the sounds with a letter or letters</a:t>
            </a:r>
          </a:p>
          <a:p>
            <a:pPr marL="171450" indent="-171450">
              <a:buFont typeface="Arial" panose="020B0604020202020204" pitchFamily="34" charset="0"/>
              <a:buChar char="•"/>
            </a:pPr>
            <a:r>
              <a:rPr lang="en-GB" sz="800">
                <a:solidFill>
                  <a:srgbClr val="202020"/>
                </a:solidFill>
              </a:rPr>
              <a:t>write simple phrases and sentences that can be read by others</a:t>
            </a:r>
          </a:p>
          <a:p>
            <a:pPr marL="171450" indent="-171450">
              <a:buFont typeface="Arial" panose="020B0604020202020204" pitchFamily="34" charset="0"/>
              <a:buChar char="•"/>
            </a:pPr>
            <a:r>
              <a:rPr lang="en-GB" sz="800">
                <a:solidFill>
                  <a:srgbClr val="202020"/>
                </a:solidFill>
              </a:rPr>
              <a:t>Use finger spaces between words </a:t>
            </a:r>
            <a:endParaRPr lang="en-US" sz="800">
              <a:solidFill>
                <a:srgbClr val="202020"/>
              </a:solidFill>
            </a:endParaRPr>
          </a:p>
          <a:p>
            <a:pPr marL="0" indent="0">
              <a:buNone/>
            </a:pPr>
            <a:endParaRPr lang="en-US" sz="840"/>
          </a:p>
        </p:txBody>
      </p:sp>
      <p:sp>
        <p:nvSpPr>
          <p:cNvPr id="13" name="Shape 11"/>
          <p:cNvSpPr/>
          <p:nvPr/>
        </p:nvSpPr>
        <p:spPr>
          <a:xfrm>
            <a:off x="2157984" y="1572768"/>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4" name="Text 12"/>
          <p:cNvSpPr/>
          <p:nvPr/>
        </p:nvSpPr>
        <p:spPr>
          <a:xfrm>
            <a:off x="2231136"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Year 1</a:t>
            </a:r>
            <a:endParaRPr lang="en-US" sz="1200"/>
          </a:p>
        </p:txBody>
      </p:sp>
      <p:sp>
        <p:nvSpPr>
          <p:cNvPr id="15" name="Text 13"/>
          <p:cNvSpPr/>
          <p:nvPr/>
        </p:nvSpPr>
        <p:spPr>
          <a:xfrm>
            <a:off x="2267712" y="2148840"/>
            <a:ext cx="1261872" cy="3474720"/>
          </a:xfrm>
          <a:prstGeom prst="rect">
            <a:avLst/>
          </a:prstGeom>
          <a:noFill/>
          <a:ln/>
        </p:spPr>
        <p:txBody>
          <a:bodyPr wrap="square" lIns="254" tIns="254" rIns="254" bIns="254" rtlCol="0" anchor="ctr">
            <a:noAutofit/>
          </a:bodyPr>
          <a:lstStyle/>
          <a:p>
            <a:pPr marL="171450" indent="-171450">
              <a:buFont typeface="Arial" panose="020B0604020202020204" pitchFamily="34" charset="0"/>
              <a:buChar char="•"/>
            </a:pPr>
            <a:r>
              <a:rPr lang="en-US" sz="800">
                <a:solidFill>
                  <a:srgbClr val="202020"/>
                </a:solidFill>
              </a:rPr>
              <a:t>correct pencil grip </a:t>
            </a:r>
          </a:p>
          <a:p>
            <a:pPr marL="171450" indent="-171450">
              <a:buFont typeface="Arial" panose="020B0604020202020204" pitchFamily="34" charset="0"/>
              <a:buChar char="•"/>
            </a:pPr>
            <a:r>
              <a:rPr lang="en-US" sz="800">
                <a:solidFill>
                  <a:srgbClr val="202020"/>
                </a:solidFill>
              </a:rPr>
              <a:t>form all letters accurately including upper-case letters.</a:t>
            </a:r>
          </a:p>
          <a:p>
            <a:pPr marL="171450" indent="-171450">
              <a:buFont typeface="Arial" panose="020B0604020202020204" pitchFamily="34" charset="0"/>
              <a:buChar char="•"/>
            </a:pPr>
            <a:r>
              <a:rPr lang="en-US" sz="800">
                <a:solidFill>
                  <a:srgbClr val="202020"/>
                </a:solidFill>
              </a:rPr>
              <a:t>form digits accurately 0-9</a:t>
            </a:r>
          </a:p>
          <a:p>
            <a:pPr marL="171450" indent="-171450">
              <a:buFont typeface="Arial" panose="020B0604020202020204" pitchFamily="34" charset="0"/>
              <a:buChar char="•"/>
            </a:pPr>
            <a:r>
              <a:rPr lang="en-US" sz="800">
                <a:solidFill>
                  <a:srgbClr val="202020"/>
                </a:solidFill>
              </a:rPr>
              <a:t>know letter families </a:t>
            </a:r>
          </a:p>
          <a:p>
            <a:pPr marL="171450" indent="-171450">
              <a:buFont typeface="Arial" panose="020B0604020202020204" pitchFamily="34" charset="0"/>
              <a:buChar char="•"/>
            </a:pPr>
            <a:r>
              <a:rPr lang="en-US" sz="800">
                <a:solidFill>
                  <a:srgbClr val="202020"/>
                </a:solidFill>
              </a:rPr>
              <a:t>use spaces between words </a:t>
            </a:r>
          </a:p>
          <a:p>
            <a:pPr marL="171450" indent="-171450">
              <a:buFont typeface="Arial" panose="020B0604020202020204" pitchFamily="34" charset="0"/>
              <a:buChar char="•"/>
            </a:pPr>
            <a:r>
              <a:rPr lang="en-US" sz="800">
                <a:solidFill>
                  <a:srgbClr val="202020"/>
                </a:solidFill>
              </a:rPr>
              <a:t>spell words containing 40+ phonemes taught</a:t>
            </a:r>
          </a:p>
          <a:p>
            <a:pPr marL="171450" indent="-171450">
              <a:buFont typeface="Arial" panose="020B0604020202020204" pitchFamily="34" charset="0"/>
              <a:buChar char="•"/>
            </a:pPr>
            <a:r>
              <a:rPr lang="en-US" sz="800">
                <a:solidFill>
                  <a:srgbClr val="202020"/>
                </a:solidFill>
              </a:rPr>
              <a:t>know and use letter names</a:t>
            </a:r>
          </a:p>
          <a:p>
            <a:pPr marL="171450" indent="-171450">
              <a:buFont typeface="Arial" panose="020B0604020202020204" pitchFamily="34" charset="0"/>
              <a:buChar char="•"/>
            </a:pPr>
            <a:r>
              <a:rPr lang="en-US" sz="800">
                <a:solidFill>
                  <a:srgbClr val="202020"/>
                </a:solidFill>
              </a:rPr>
              <a:t>spell common exception words and days of the week</a:t>
            </a:r>
            <a:endParaRPr lang="en-US" sz="800"/>
          </a:p>
          <a:p>
            <a:pPr marL="171450" indent="-171450">
              <a:buFont typeface="Arial" panose="020B0604020202020204" pitchFamily="34" charset="0"/>
              <a:buChar char="•"/>
            </a:pPr>
            <a:r>
              <a:rPr lang="en-US" sz="800">
                <a:solidFill>
                  <a:srgbClr val="202020"/>
                </a:solidFill>
              </a:rPr>
              <a:t>spell words with prefix and suffixes -</a:t>
            </a:r>
            <a:r>
              <a:rPr lang="en-US" sz="800" err="1">
                <a:solidFill>
                  <a:srgbClr val="202020"/>
                </a:solidFill>
              </a:rPr>
              <a:t>ing</a:t>
            </a:r>
            <a:r>
              <a:rPr lang="en-US" sz="800">
                <a:solidFill>
                  <a:srgbClr val="202020"/>
                </a:solidFill>
              </a:rPr>
              <a:t>/-ed/-er/-</a:t>
            </a:r>
            <a:r>
              <a:rPr lang="en-US" sz="800" err="1">
                <a:solidFill>
                  <a:srgbClr val="202020"/>
                </a:solidFill>
              </a:rPr>
              <a:t>est</a:t>
            </a:r>
            <a:r>
              <a:rPr lang="en-US" sz="800">
                <a:solidFill>
                  <a:srgbClr val="202020"/>
                </a:solidFill>
              </a:rPr>
              <a:t>; un-; </a:t>
            </a:r>
          </a:p>
          <a:p>
            <a:pPr marL="171450" indent="-171450">
              <a:buFont typeface="Arial" panose="020B0604020202020204" pitchFamily="34" charset="0"/>
              <a:buChar char="•"/>
            </a:pPr>
            <a:r>
              <a:rPr lang="en-US" sz="800">
                <a:solidFill>
                  <a:srgbClr val="202020"/>
                </a:solidFill>
              </a:rPr>
              <a:t>spell compound words; spell plurals and verb endings</a:t>
            </a:r>
          </a:p>
          <a:p>
            <a:pPr marL="171450" indent="-171450">
              <a:buFont typeface="Arial" panose="020B0604020202020204" pitchFamily="34" charset="0"/>
              <a:buChar char="•"/>
            </a:pPr>
            <a:r>
              <a:rPr lang="en-US" sz="800">
                <a:solidFill>
                  <a:srgbClr val="202020"/>
                </a:solidFill>
              </a:rPr>
              <a:t>write from memory simple sentences dictated by the teacher that includes words using </a:t>
            </a:r>
            <a:r>
              <a:rPr lang="en-US" sz="800" err="1">
                <a:solidFill>
                  <a:srgbClr val="202020"/>
                </a:solidFill>
              </a:rPr>
              <a:t>gpcs</a:t>
            </a:r>
            <a:r>
              <a:rPr lang="en-US" sz="800">
                <a:solidFill>
                  <a:srgbClr val="202020"/>
                </a:solidFill>
              </a:rPr>
              <a:t> and common exception words. </a:t>
            </a:r>
            <a:endParaRPr lang="en-US" sz="800"/>
          </a:p>
        </p:txBody>
      </p:sp>
      <p:sp>
        <p:nvSpPr>
          <p:cNvPr id="16" name="Shape 14"/>
          <p:cNvSpPr/>
          <p:nvPr/>
        </p:nvSpPr>
        <p:spPr>
          <a:xfrm>
            <a:off x="3813048" y="1572768"/>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7" name="Text 15"/>
          <p:cNvSpPr/>
          <p:nvPr/>
        </p:nvSpPr>
        <p:spPr>
          <a:xfrm>
            <a:off x="3886200"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Year 2</a:t>
            </a:r>
            <a:endParaRPr lang="en-US" sz="1200"/>
          </a:p>
        </p:txBody>
      </p:sp>
      <p:sp>
        <p:nvSpPr>
          <p:cNvPr id="18" name="Text 16"/>
          <p:cNvSpPr/>
          <p:nvPr/>
        </p:nvSpPr>
        <p:spPr>
          <a:xfrm>
            <a:off x="3922776"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US" sz="800">
                <a:solidFill>
                  <a:srgbClr val="202020"/>
                </a:solidFill>
              </a:rPr>
              <a:t>Form lower-case, upper case and digits of the correct size and relative to one another</a:t>
            </a:r>
          </a:p>
          <a:p>
            <a:pPr marL="171450" indent="-171450">
              <a:buFont typeface="Arial" panose="020B0604020202020204" pitchFamily="34" charset="0"/>
              <a:buChar char="•"/>
            </a:pPr>
            <a:r>
              <a:rPr lang="en-US" sz="800">
                <a:solidFill>
                  <a:srgbClr val="202020"/>
                </a:solidFill>
              </a:rPr>
              <a:t>Start using diagonal and horizontal strikes to join letters and know with letters do not join. </a:t>
            </a:r>
          </a:p>
          <a:p>
            <a:pPr marL="171450" indent="-171450">
              <a:buFont typeface="Arial" panose="020B0604020202020204" pitchFamily="34" charset="0"/>
              <a:buChar char="•"/>
            </a:pPr>
            <a:r>
              <a:rPr lang="en-US" sz="800">
                <a:solidFill>
                  <a:srgbClr val="202020"/>
                </a:solidFill>
              </a:rPr>
              <a:t>Use spaces between words that reflect the size of the letters.</a:t>
            </a:r>
          </a:p>
          <a:p>
            <a:pPr marL="171450" indent="-171450">
              <a:buFont typeface="Arial" panose="020B0604020202020204" pitchFamily="34" charset="0"/>
              <a:buChar char="•"/>
            </a:pPr>
            <a:r>
              <a:rPr lang="en-US" sz="800">
                <a:solidFill>
                  <a:srgbClr val="202020"/>
                </a:solidFill>
              </a:rPr>
              <a:t>Segment and spell words with new graphemes.</a:t>
            </a:r>
          </a:p>
          <a:p>
            <a:pPr marL="171450" indent="-171450">
              <a:buFont typeface="Arial" panose="020B0604020202020204" pitchFamily="34" charset="0"/>
              <a:buChar char="•"/>
            </a:pPr>
            <a:r>
              <a:rPr lang="en-US" sz="800">
                <a:solidFill>
                  <a:srgbClr val="202020"/>
                </a:solidFill>
              </a:rPr>
              <a:t>Spell some common homophones </a:t>
            </a:r>
          </a:p>
          <a:p>
            <a:pPr marL="171450" indent="-171450">
              <a:buFont typeface="Arial" panose="020B0604020202020204" pitchFamily="34" charset="0"/>
              <a:buChar char="•"/>
            </a:pPr>
            <a:r>
              <a:rPr lang="en-US" sz="800">
                <a:solidFill>
                  <a:srgbClr val="202020"/>
                </a:solidFill>
              </a:rPr>
              <a:t>Spell common exception words</a:t>
            </a:r>
          </a:p>
          <a:p>
            <a:pPr marL="171450" indent="-171450">
              <a:buFont typeface="Arial" panose="020B0604020202020204" pitchFamily="34" charset="0"/>
              <a:buChar char="•"/>
            </a:pPr>
            <a:r>
              <a:rPr lang="en-US" sz="800">
                <a:solidFill>
                  <a:srgbClr val="202020"/>
                </a:solidFill>
              </a:rPr>
              <a:t>Spell contractions spell words with a singular possessive apostrophe</a:t>
            </a:r>
          </a:p>
          <a:p>
            <a:pPr marL="171450" indent="-171450">
              <a:buFont typeface="Arial" panose="020B0604020202020204" pitchFamily="34" charset="0"/>
              <a:buChar char="•"/>
            </a:pPr>
            <a:r>
              <a:rPr lang="en-US" sz="800">
                <a:solidFill>
                  <a:srgbClr val="202020"/>
                </a:solidFill>
              </a:rPr>
              <a:t>Spell suffixes – </a:t>
            </a:r>
            <a:r>
              <a:rPr lang="en-US" sz="800" err="1">
                <a:solidFill>
                  <a:srgbClr val="202020"/>
                </a:solidFill>
              </a:rPr>
              <a:t>ment</a:t>
            </a:r>
            <a:r>
              <a:rPr lang="en-US" sz="800">
                <a:solidFill>
                  <a:srgbClr val="202020"/>
                </a:solidFill>
              </a:rPr>
              <a:t>, less, full, less, </a:t>
            </a:r>
            <a:r>
              <a:rPr lang="en-US" sz="800" err="1">
                <a:solidFill>
                  <a:srgbClr val="202020"/>
                </a:solidFill>
              </a:rPr>
              <a:t>ly</a:t>
            </a:r>
            <a:endParaRPr lang="en-US" sz="800">
              <a:solidFill>
                <a:srgbClr val="202020"/>
              </a:solidFill>
            </a:endParaRPr>
          </a:p>
          <a:p>
            <a:pPr marL="171450" indent="-171450">
              <a:buFont typeface="Arial" panose="020B0604020202020204" pitchFamily="34" charset="0"/>
              <a:buChar char="•"/>
            </a:pPr>
            <a:r>
              <a:rPr lang="en-US" sz="800">
                <a:solidFill>
                  <a:srgbClr val="202020"/>
                </a:solidFill>
              </a:rPr>
              <a:t>Write dictated sentences including punctuation taught so far</a:t>
            </a:r>
            <a:endParaRPr lang="en-US" sz="800"/>
          </a:p>
        </p:txBody>
      </p:sp>
      <p:sp>
        <p:nvSpPr>
          <p:cNvPr id="19" name="Shape 17"/>
          <p:cNvSpPr/>
          <p:nvPr/>
        </p:nvSpPr>
        <p:spPr>
          <a:xfrm>
            <a:off x="5468112"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0" name="Text 18"/>
          <p:cNvSpPr/>
          <p:nvPr/>
        </p:nvSpPr>
        <p:spPr>
          <a:xfrm>
            <a:off x="5541264"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3</a:t>
            </a:r>
            <a:endParaRPr lang="en-US" sz="1200"/>
          </a:p>
        </p:txBody>
      </p:sp>
      <p:sp>
        <p:nvSpPr>
          <p:cNvPr id="21" name="Text 19"/>
          <p:cNvSpPr/>
          <p:nvPr/>
        </p:nvSpPr>
        <p:spPr>
          <a:xfrm>
            <a:off x="5577840" y="2148839"/>
            <a:ext cx="1261872" cy="3493007"/>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GB" sz="800">
                <a:solidFill>
                  <a:srgbClr val="202020"/>
                </a:solidFill>
              </a:rPr>
              <a:t>use the diagonal and horizontal strokes that are needed to join letters and understand which letters, when adjacent to one another, are best left un-joined</a:t>
            </a:r>
          </a:p>
          <a:p>
            <a:pPr marL="171450" indent="-171450">
              <a:buFont typeface="Arial" panose="020B0604020202020204" pitchFamily="34" charset="0"/>
              <a:buChar char="•"/>
            </a:pPr>
            <a:r>
              <a:rPr lang="en-GB" sz="800">
                <a:solidFill>
                  <a:srgbClr val="202020"/>
                </a:solidFill>
              </a:rPr>
              <a:t>Improve legibility, consistency and quality.</a:t>
            </a:r>
          </a:p>
          <a:p>
            <a:pPr marL="171450" indent="-171450">
              <a:buFont typeface="Arial" panose="020B0604020202020204" pitchFamily="34" charset="0"/>
              <a:buChar char="•"/>
            </a:pPr>
            <a:r>
              <a:rPr lang="en-US" sz="800">
                <a:solidFill>
                  <a:srgbClr val="202020"/>
                </a:solidFill>
              </a:rPr>
              <a:t>Use further prefixes/suffixes</a:t>
            </a:r>
          </a:p>
          <a:p>
            <a:pPr marL="171450" indent="-171450">
              <a:buFont typeface="Arial" panose="020B0604020202020204" pitchFamily="34" charset="0"/>
              <a:buChar char="•"/>
            </a:pPr>
            <a:r>
              <a:rPr lang="en-US" sz="800">
                <a:solidFill>
                  <a:srgbClr val="202020"/>
                </a:solidFill>
              </a:rPr>
              <a:t>Spell further homophones spell words that are often misspelt</a:t>
            </a:r>
          </a:p>
          <a:p>
            <a:pPr marL="171450" indent="-171450">
              <a:buFont typeface="Arial" panose="020B0604020202020204" pitchFamily="34" charset="0"/>
              <a:buChar char="•"/>
            </a:pPr>
            <a:r>
              <a:rPr lang="en-US" sz="800">
                <a:solidFill>
                  <a:srgbClr val="202020"/>
                </a:solidFill>
              </a:rPr>
              <a:t>Spell words with a possessive apostrophe plural</a:t>
            </a:r>
          </a:p>
          <a:p>
            <a:pPr marL="171450" indent="-171450">
              <a:buFont typeface="Arial" panose="020B0604020202020204" pitchFamily="34" charset="0"/>
              <a:buChar char="•"/>
            </a:pPr>
            <a:r>
              <a:rPr lang="en-US" sz="800">
                <a:solidFill>
                  <a:srgbClr val="202020"/>
                </a:solidFill>
              </a:rPr>
              <a:t>Write dictated sentences </a:t>
            </a:r>
            <a:endParaRPr lang="en-US" sz="800"/>
          </a:p>
          <a:p>
            <a:pPr marL="171450" indent="-171450">
              <a:buFont typeface="Arial" panose="020B0604020202020204" pitchFamily="34" charset="0"/>
              <a:buChar char="•"/>
            </a:pPr>
            <a:r>
              <a:rPr lang="en-US" sz="800">
                <a:solidFill>
                  <a:srgbClr val="202020"/>
                </a:solidFill>
              </a:rPr>
              <a:t>proofread spelling and punctuation </a:t>
            </a:r>
            <a:endParaRPr lang="en-US" sz="800"/>
          </a:p>
        </p:txBody>
      </p:sp>
      <p:sp>
        <p:nvSpPr>
          <p:cNvPr id="22" name="Shape 20"/>
          <p:cNvSpPr/>
          <p:nvPr/>
        </p:nvSpPr>
        <p:spPr>
          <a:xfrm>
            <a:off x="7123176"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3" name="Text 21"/>
          <p:cNvSpPr/>
          <p:nvPr/>
        </p:nvSpPr>
        <p:spPr>
          <a:xfrm>
            <a:off x="7196328"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4</a:t>
            </a:r>
            <a:endParaRPr lang="en-US" sz="1200"/>
          </a:p>
        </p:txBody>
      </p:sp>
      <p:sp>
        <p:nvSpPr>
          <p:cNvPr id="24" name="Text 22"/>
          <p:cNvSpPr/>
          <p:nvPr/>
        </p:nvSpPr>
        <p:spPr>
          <a:xfrm>
            <a:off x="7232904"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GB" sz="800"/>
              <a:t>Developing a clear, joined style, maintaining proper proportions for ascenders and descenders </a:t>
            </a:r>
          </a:p>
          <a:p>
            <a:pPr marL="171450" indent="-171450">
              <a:buFont typeface="Arial" panose="020B0604020202020204" pitchFamily="34" charset="0"/>
              <a:buChar char="•"/>
            </a:pPr>
            <a:r>
              <a:rPr lang="en-GB" sz="800">
                <a:solidFill>
                  <a:srgbClr val="202020"/>
                </a:solidFill>
              </a:rPr>
              <a:t>Develop handwriting fluency </a:t>
            </a:r>
          </a:p>
          <a:p>
            <a:pPr marL="171450" indent="-171450">
              <a:buFont typeface="Arial" panose="020B0604020202020204" pitchFamily="34" charset="0"/>
              <a:buChar char="•"/>
            </a:pPr>
            <a:r>
              <a:rPr lang="en-US" sz="800">
                <a:solidFill>
                  <a:srgbClr val="202020"/>
                </a:solidFill>
              </a:rPr>
              <a:t>Spell year 3/4 prefixes/suffixes; </a:t>
            </a:r>
          </a:p>
          <a:p>
            <a:pPr marL="171450" indent="-171450">
              <a:buFont typeface="Arial" panose="020B0604020202020204" pitchFamily="34" charset="0"/>
              <a:buChar char="•"/>
            </a:pPr>
            <a:r>
              <a:rPr lang="en-US" sz="800">
                <a:solidFill>
                  <a:srgbClr val="202020"/>
                </a:solidFill>
              </a:rPr>
              <a:t>Spell statutory words list</a:t>
            </a:r>
          </a:p>
          <a:p>
            <a:pPr marL="171450" indent="-171450">
              <a:buFont typeface="Arial" panose="020B0604020202020204" pitchFamily="34" charset="0"/>
              <a:buChar char="•"/>
            </a:pPr>
            <a:r>
              <a:rPr lang="en-US" sz="800">
                <a:solidFill>
                  <a:srgbClr val="202020"/>
                </a:solidFill>
              </a:rPr>
              <a:t>Write dictated sentences </a:t>
            </a:r>
            <a:endParaRPr lang="en-US" sz="800"/>
          </a:p>
          <a:p>
            <a:pPr marL="171450" indent="-171450">
              <a:buFont typeface="Arial" panose="020B0604020202020204" pitchFamily="34" charset="0"/>
              <a:buChar char="•"/>
            </a:pPr>
            <a:r>
              <a:rPr lang="en-US" sz="800">
                <a:solidFill>
                  <a:srgbClr val="202020"/>
                </a:solidFill>
              </a:rPr>
              <a:t>proofread and edit spelling</a:t>
            </a:r>
          </a:p>
          <a:p>
            <a:pPr marL="0" indent="0">
              <a:buNone/>
            </a:pPr>
            <a:endParaRPr lang="en-US" sz="840"/>
          </a:p>
        </p:txBody>
      </p:sp>
      <p:sp>
        <p:nvSpPr>
          <p:cNvPr id="25" name="Shape 23"/>
          <p:cNvSpPr/>
          <p:nvPr/>
        </p:nvSpPr>
        <p:spPr>
          <a:xfrm>
            <a:off x="8778240"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6" name="Text 24"/>
          <p:cNvSpPr/>
          <p:nvPr/>
        </p:nvSpPr>
        <p:spPr>
          <a:xfrm>
            <a:off x="8851392"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5</a:t>
            </a:r>
            <a:endParaRPr lang="en-US" sz="1200"/>
          </a:p>
        </p:txBody>
      </p:sp>
      <p:sp>
        <p:nvSpPr>
          <p:cNvPr id="27" name="Text 25"/>
          <p:cNvSpPr/>
          <p:nvPr/>
        </p:nvSpPr>
        <p:spPr>
          <a:xfrm>
            <a:off x="8887968"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GB" sz="800"/>
              <a:t>develop fluency, personal style, and writing stamina. </a:t>
            </a:r>
            <a:endParaRPr lang="en-GB" sz="800">
              <a:solidFill>
                <a:srgbClr val="202020"/>
              </a:solidFill>
            </a:endParaRPr>
          </a:p>
          <a:p>
            <a:pPr marL="171450" indent="-171450">
              <a:buFont typeface="Arial" panose="020B0604020202020204" pitchFamily="34" charset="0"/>
              <a:buChar char="•"/>
            </a:pPr>
            <a:r>
              <a:rPr lang="en-US" sz="800">
                <a:solidFill>
                  <a:srgbClr val="202020"/>
                </a:solidFill>
              </a:rPr>
              <a:t>y5/6 spellings</a:t>
            </a:r>
          </a:p>
          <a:p>
            <a:pPr marL="171450" indent="-171450">
              <a:buFont typeface="Arial" panose="020B0604020202020204" pitchFamily="34" charset="0"/>
              <a:buChar char="•"/>
            </a:pPr>
            <a:r>
              <a:rPr lang="en-US" sz="800">
                <a:solidFill>
                  <a:srgbClr val="202020"/>
                </a:solidFill>
              </a:rPr>
              <a:t>prefixes and suffices</a:t>
            </a:r>
          </a:p>
          <a:p>
            <a:pPr marL="171450" indent="-171450">
              <a:buFont typeface="Arial" panose="020B0604020202020204" pitchFamily="34" charset="0"/>
              <a:buChar char="•"/>
            </a:pPr>
            <a:r>
              <a:rPr lang="en-US" sz="800">
                <a:solidFill>
                  <a:srgbClr val="202020"/>
                </a:solidFill>
              </a:rPr>
              <a:t>silent letters</a:t>
            </a:r>
          </a:p>
          <a:p>
            <a:pPr marL="171450" indent="-171450">
              <a:buFont typeface="Arial" panose="020B0604020202020204" pitchFamily="34" charset="0"/>
              <a:buChar char="•"/>
            </a:pPr>
            <a:r>
              <a:rPr lang="en-US" sz="800">
                <a:solidFill>
                  <a:srgbClr val="202020"/>
                </a:solidFill>
              </a:rPr>
              <a:t>homophones and commonly confused words</a:t>
            </a:r>
          </a:p>
          <a:p>
            <a:pPr marL="171450" indent="-171450">
              <a:buFont typeface="Arial" panose="020B0604020202020204" pitchFamily="34" charset="0"/>
              <a:buChar char="•"/>
            </a:pPr>
            <a:r>
              <a:rPr lang="en-US" sz="800">
                <a:solidFill>
                  <a:srgbClr val="202020"/>
                </a:solidFill>
              </a:rPr>
              <a:t>use knowledge or morphology and etymology to spell words</a:t>
            </a:r>
          </a:p>
          <a:p>
            <a:pPr marL="171450" indent="-171450">
              <a:buFont typeface="Arial" panose="020B0604020202020204" pitchFamily="34" charset="0"/>
              <a:buChar char="•"/>
            </a:pPr>
            <a:r>
              <a:rPr lang="en-US" sz="800">
                <a:solidFill>
                  <a:srgbClr val="202020"/>
                </a:solidFill>
              </a:rPr>
              <a:t>write dictated sentences proofread independently</a:t>
            </a:r>
          </a:p>
          <a:p>
            <a:pPr marL="171450" indent="-171450">
              <a:buFont typeface="Arial" panose="020B0604020202020204" pitchFamily="34" charset="0"/>
              <a:buChar char="•"/>
            </a:pPr>
            <a:r>
              <a:rPr lang="en-US" sz="800">
                <a:solidFill>
                  <a:srgbClr val="202020"/>
                </a:solidFill>
              </a:rPr>
              <a:t>use a thesaurus</a:t>
            </a:r>
            <a:endParaRPr lang="en-US" sz="800"/>
          </a:p>
        </p:txBody>
      </p:sp>
      <p:sp>
        <p:nvSpPr>
          <p:cNvPr id="28" name="Shape 26"/>
          <p:cNvSpPr/>
          <p:nvPr/>
        </p:nvSpPr>
        <p:spPr>
          <a:xfrm>
            <a:off x="10433304"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9" name="Text 27"/>
          <p:cNvSpPr/>
          <p:nvPr/>
        </p:nvSpPr>
        <p:spPr>
          <a:xfrm>
            <a:off x="10506456"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6</a:t>
            </a:r>
            <a:endParaRPr lang="en-US" sz="1200"/>
          </a:p>
        </p:txBody>
      </p:sp>
      <p:sp>
        <p:nvSpPr>
          <p:cNvPr id="30" name="Text 28"/>
          <p:cNvSpPr/>
          <p:nvPr/>
        </p:nvSpPr>
        <p:spPr>
          <a:xfrm>
            <a:off x="10543032"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GB" sz="800"/>
              <a:t>develop fluency, personal style, and writing stamina. </a:t>
            </a:r>
            <a:r>
              <a:rPr lang="en-US" sz="800">
                <a:solidFill>
                  <a:srgbClr val="202020"/>
                </a:solidFill>
              </a:rPr>
              <a:t>sustain speed and legibility across curriculum</a:t>
            </a:r>
            <a:endParaRPr lang="en-GB" sz="800"/>
          </a:p>
          <a:p>
            <a:pPr marL="171450" indent="-171450">
              <a:buFont typeface="Arial" panose="020B0604020202020204" pitchFamily="34" charset="0"/>
              <a:buChar char="•"/>
            </a:pPr>
            <a:r>
              <a:rPr lang="en-US" sz="800">
                <a:solidFill>
                  <a:srgbClr val="202020"/>
                </a:solidFill>
              </a:rPr>
              <a:t>Y5/6 spellings</a:t>
            </a:r>
          </a:p>
          <a:p>
            <a:pPr marL="171450" indent="-171450">
              <a:buFont typeface="Arial" panose="020B0604020202020204" pitchFamily="34" charset="0"/>
              <a:buChar char="•"/>
            </a:pPr>
            <a:r>
              <a:rPr lang="en-US" sz="800">
                <a:solidFill>
                  <a:srgbClr val="202020"/>
                </a:solidFill>
              </a:rPr>
              <a:t>Prefixes and suffices</a:t>
            </a:r>
          </a:p>
          <a:p>
            <a:pPr marL="171450" indent="-171450">
              <a:buFont typeface="Arial" panose="020B0604020202020204" pitchFamily="34" charset="0"/>
              <a:buChar char="•"/>
            </a:pPr>
            <a:r>
              <a:rPr lang="en-US" sz="800">
                <a:solidFill>
                  <a:srgbClr val="202020"/>
                </a:solidFill>
              </a:rPr>
              <a:t>Silent letters</a:t>
            </a:r>
          </a:p>
          <a:p>
            <a:pPr marL="171450" indent="-171450">
              <a:buFont typeface="Arial" panose="020B0604020202020204" pitchFamily="34" charset="0"/>
              <a:buChar char="•"/>
            </a:pPr>
            <a:r>
              <a:rPr lang="en-US" sz="800">
                <a:solidFill>
                  <a:srgbClr val="202020"/>
                </a:solidFill>
              </a:rPr>
              <a:t>homophones and commonly confused words</a:t>
            </a:r>
          </a:p>
          <a:p>
            <a:pPr marL="171450" indent="-171450">
              <a:buFont typeface="Arial" panose="020B0604020202020204" pitchFamily="34" charset="0"/>
              <a:buChar char="•"/>
            </a:pPr>
            <a:r>
              <a:rPr lang="en-US" sz="800">
                <a:solidFill>
                  <a:srgbClr val="202020"/>
                </a:solidFill>
              </a:rPr>
              <a:t>Use knowledge or morphology and etymology to spell words</a:t>
            </a:r>
          </a:p>
          <a:p>
            <a:pPr marL="171450" indent="-171450">
              <a:buFont typeface="Arial" panose="020B0604020202020204" pitchFamily="34" charset="0"/>
              <a:buChar char="•"/>
            </a:pPr>
            <a:r>
              <a:rPr lang="en-US" sz="800">
                <a:solidFill>
                  <a:srgbClr val="202020"/>
                </a:solidFill>
              </a:rPr>
              <a:t>Write dictated sentences proofread independently</a:t>
            </a:r>
          </a:p>
          <a:p>
            <a:pPr marL="171450" indent="-171450">
              <a:buFont typeface="Arial" panose="020B0604020202020204" pitchFamily="34" charset="0"/>
              <a:buChar char="•"/>
            </a:pPr>
            <a:r>
              <a:rPr lang="en-US" sz="800">
                <a:solidFill>
                  <a:srgbClr val="202020"/>
                </a:solidFill>
              </a:rPr>
              <a:t>Use a thesaurus</a:t>
            </a:r>
            <a:endParaRPr lang="en-US" sz="800"/>
          </a:p>
          <a:p>
            <a:pPr marL="0" indent="0">
              <a:buNone/>
            </a:pPr>
            <a:endParaRPr lang="en-US" sz="840"/>
          </a:p>
        </p:txBody>
      </p:sp>
      <p:pic>
        <p:nvPicPr>
          <p:cNvPr id="33" name="Picture 32">
            <a:extLst>
              <a:ext uri="{FF2B5EF4-FFF2-40B4-BE49-F238E27FC236}">
                <a16:creationId xmlns:a16="http://schemas.microsoft.com/office/drawing/2014/main" id="{D5DAF707-3B3E-C382-B371-6B403AD0E6AE}"/>
              </a:ext>
            </a:extLst>
          </p:cNvPr>
          <p:cNvPicPr>
            <a:picLocks noChangeAspect="1"/>
          </p:cNvPicPr>
          <p:nvPr/>
        </p:nvPicPr>
        <p:blipFill>
          <a:blip r:embed="rId3"/>
          <a:stretch>
            <a:fillRect/>
          </a:stretch>
        </p:blipFill>
        <p:spPr>
          <a:xfrm>
            <a:off x="11162538" y="318516"/>
            <a:ext cx="947440" cy="98112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10896"/>
          </a:xfrm>
          <a:prstGeom prst="rect">
            <a:avLst/>
          </a:prstGeom>
          <a:solidFill>
            <a:srgbClr val="7030A0"/>
          </a:solidFill>
          <a:ln w="12700">
            <a:solidFill>
              <a:srgbClr val="7030A0"/>
            </a:solidFill>
            <a:prstDash val="solid"/>
          </a:ln>
        </p:spPr>
        <p:txBody>
          <a:bodyPr/>
          <a:lstStyle/>
          <a:p>
            <a:endParaRPr lang="en-GB"/>
          </a:p>
        </p:txBody>
      </p:sp>
      <p:sp>
        <p:nvSpPr>
          <p:cNvPr id="3" name="Text 1"/>
          <p:cNvSpPr/>
          <p:nvPr/>
        </p:nvSpPr>
        <p:spPr>
          <a:xfrm>
            <a:off x="411480" y="73152"/>
            <a:ext cx="7863840" cy="146304"/>
          </a:xfrm>
          <a:prstGeom prst="rect">
            <a:avLst/>
          </a:prstGeom>
          <a:noFill/>
          <a:ln/>
        </p:spPr>
        <p:txBody>
          <a:bodyPr wrap="square" lIns="0" tIns="0" rIns="0" bIns="0" rtlCol="0" anchor="ctr"/>
          <a:lstStyle/>
          <a:p>
            <a:pPr marL="0" indent="0">
              <a:buNone/>
            </a:pPr>
            <a:r>
              <a:rPr lang="en-US" sz="800" b="1" kern="0" spc="40">
                <a:solidFill>
                  <a:srgbClr val="FFFFFF"/>
                </a:solidFill>
                <a:latin typeface="Aptos" pitchFamily="34" charset="0"/>
                <a:ea typeface="Aptos" pitchFamily="34" charset="-122"/>
                <a:cs typeface="Aptos" pitchFamily="34" charset="-120"/>
              </a:rPr>
              <a:t>EXCELLENCE  •  HAPPINESS AND NURTURE  •  POWERFUL LEARNING</a:t>
            </a:r>
            <a:endParaRPr lang="en-US" sz="800"/>
          </a:p>
        </p:txBody>
      </p:sp>
      <p:sp>
        <p:nvSpPr>
          <p:cNvPr id="4" name="Text 2"/>
          <p:cNvSpPr/>
          <p:nvPr/>
        </p:nvSpPr>
        <p:spPr>
          <a:xfrm>
            <a:off x="9372600" y="73152"/>
            <a:ext cx="2377440" cy="146304"/>
          </a:xfrm>
          <a:prstGeom prst="rect">
            <a:avLst/>
          </a:prstGeom>
          <a:noFill/>
          <a:ln/>
        </p:spPr>
        <p:txBody>
          <a:bodyPr wrap="square" lIns="0" tIns="0" rIns="0" bIns="0" rtlCol="0" anchor="ctr"/>
          <a:lstStyle/>
          <a:p>
            <a:pPr marL="0" indent="0" algn="r">
              <a:buNone/>
            </a:pPr>
            <a:r>
              <a:rPr lang="en-US" sz="800" b="1">
                <a:solidFill>
                  <a:srgbClr val="FFFFFF"/>
                </a:solidFill>
              </a:rPr>
              <a:t>ENGLISH CURRICULUM</a:t>
            </a:r>
            <a:endParaRPr lang="en-US" sz="800"/>
          </a:p>
        </p:txBody>
      </p:sp>
      <p:sp>
        <p:nvSpPr>
          <p:cNvPr id="5" name="Text 3"/>
          <p:cNvSpPr/>
          <p:nvPr/>
        </p:nvSpPr>
        <p:spPr>
          <a:xfrm>
            <a:off x="438912" y="502920"/>
            <a:ext cx="11247120" cy="384048"/>
          </a:xfrm>
          <a:prstGeom prst="rect">
            <a:avLst/>
          </a:prstGeom>
          <a:noFill/>
          <a:ln/>
        </p:spPr>
        <p:txBody>
          <a:bodyPr wrap="square" lIns="0" tIns="0" rIns="0" bIns="0" rtlCol="0" anchor="ctr"/>
          <a:lstStyle/>
          <a:p>
            <a:pPr marL="0" indent="0">
              <a:buNone/>
            </a:pPr>
            <a:r>
              <a:rPr lang="en-US" sz="2400" b="1">
                <a:solidFill>
                  <a:srgbClr val="202020"/>
                </a:solidFill>
              </a:rPr>
              <a:t>Grammar and punctuation progression</a:t>
            </a:r>
            <a:endParaRPr lang="en-US" sz="2400"/>
          </a:p>
        </p:txBody>
      </p:sp>
      <p:sp>
        <p:nvSpPr>
          <p:cNvPr id="6" name="Text 4"/>
          <p:cNvSpPr/>
          <p:nvPr/>
        </p:nvSpPr>
        <p:spPr>
          <a:xfrm>
            <a:off x="457200" y="932688"/>
            <a:ext cx="11109960" cy="256032"/>
          </a:xfrm>
          <a:prstGeom prst="rect">
            <a:avLst/>
          </a:prstGeom>
          <a:noFill/>
          <a:ln/>
        </p:spPr>
        <p:txBody>
          <a:bodyPr wrap="square" lIns="0" tIns="0" rIns="0" bIns="0" rtlCol="0" anchor="ctr"/>
          <a:lstStyle/>
          <a:p>
            <a:pPr marL="0" indent="0">
              <a:buNone/>
            </a:pPr>
            <a:r>
              <a:rPr lang="en-US" sz="1600">
                <a:solidFill>
                  <a:srgbClr val="595959"/>
                </a:solidFill>
              </a:rPr>
              <a:t>simple sentence boundaries → coordination/subordination → paragraph cohesion and speech → deliberate control of register and advanced punctuation</a:t>
            </a:r>
            <a:endParaRPr lang="en-US" sz="1600"/>
          </a:p>
        </p:txBody>
      </p:sp>
      <p:sp>
        <p:nvSpPr>
          <p:cNvPr id="7" name="Shape 5"/>
          <p:cNvSpPr/>
          <p:nvPr/>
        </p:nvSpPr>
        <p:spPr>
          <a:xfrm>
            <a:off x="457200" y="1234440"/>
            <a:ext cx="11247120" cy="1"/>
          </a:xfrm>
          <a:prstGeom prst="line">
            <a:avLst/>
          </a:prstGeom>
          <a:noFill/>
          <a:ln w="12700">
            <a:solidFill>
              <a:srgbClr val="D8CBE0"/>
            </a:solidFill>
            <a:prstDash val="solid"/>
          </a:ln>
        </p:spPr>
        <p:txBody>
          <a:bodyPr/>
          <a:lstStyle/>
          <a:p>
            <a:endParaRPr lang="en-GB"/>
          </a:p>
        </p:txBody>
      </p:sp>
      <p:sp>
        <p:nvSpPr>
          <p:cNvPr id="8" name="Text 6"/>
          <p:cNvSpPr/>
          <p:nvPr/>
        </p:nvSpPr>
        <p:spPr>
          <a:xfrm>
            <a:off x="457200" y="6565392"/>
            <a:ext cx="5943600" cy="146304"/>
          </a:xfrm>
          <a:prstGeom prst="rect">
            <a:avLst/>
          </a:prstGeom>
          <a:noFill/>
          <a:ln/>
        </p:spPr>
        <p:txBody>
          <a:bodyPr wrap="square" lIns="0" tIns="0" rIns="0" bIns="0" rtlCol="0" anchor="ctr"/>
          <a:lstStyle/>
          <a:p>
            <a:pPr marL="0" indent="0">
              <a:buNone/>
            </a:pPr>
            <a:r>
              <a:rPr lang="en-US" sz="800">
                <a:solidFill>
                  <a:srgbClr val="777777"/>
                </a:solidFill>
              </a:rPr>
              <a:t>Godley Primary  |  Believe to Achieve, Shine Together</a:t>
            </a:r>
            <a:endParaRPr lang="en-US" sz="800"/>
          </a:p>
        </p:txBody>
      </p:sp>
      <p:sp>
        <p:nvSpPr>
          <p:cNvPr id="9" name="Text 7"/>
          <p:cNvSpPr/>
          <p:nvPr/>
        </p:nvSpPr>
        <p:spPr>
          <a:xfrm>
            <a:off x="11247120" y="6565392"/>
            <a:ext cx="457200" cy="146304"/>
          </a:xfrm>
          <a:prstGeom prst="rect">
            <a:avLst/>
          </a:prstGeom>
          <a:noFill/>
          <a:ln/>
        </p:spPr>
        <p:txBody>
          <a:bodyPr wrap="square" lIns="0" tIns="0" rIns="0" bIns="0" rtlCol="0" anchor="ctr"/>
          <a:lstStyle/>
          <a:p>
            <a:pPr marL="0" indent="0" algn="r">
              <a:buNone/>
            </a:pPr>
            <a:r>
              <a:rPr lang="en-US" sz="800">
                <a:solidFill>
                  <a:srgbClr val="777777"/>
                </a:solidFill>
              </a:rPr>
              <a:t>7</a:t>
            </a:r>
            <a:endParaRPr lang="en-US" sz="800"/>
          </a:p>
        </p:txBody>
      </p:sp>
      <p:sp>
        <p:nvSpPr>
          <p:cNvPr id="10" name="Shape 8"/>
          <p:cNvSpPr/>
          <p:nvPr/>
        </p:nvSpPr>
        <p:spPr>
          <a:xfrm>
            <a:off x="502920" y="1572768"/>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1" name="Text 9"/>
          <p:cNvSpPr/>
          <p:nvPr/>
        </p:nvSpPr>
        <p:spPr>
          <a:xfrm>
            <a:off x="576072"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Reception</a:t>
            </a:r>
            <a:endParaRPr lang="en-US" sz="1200"/>
          </a:p>
        </p:txBody>
      </p:sp>
      <p:sp>
        <p:nvSpPr>
          <p:cNvPr id="12" name="Text 10"/>
          <p:cNvSpPr/>
          <p:nvPr/>
        </p:nvSpPr>
        <p:spPr>
          <a:xfrm>
            <a:off x="612648" y="2313432"/>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US" sz="800">
                <a:solidFill>
                  <a:srgbClr val="202020"/>
                </a:solidFill>
              </a:rPr>
              <a:t>Speaking:</a:t>
            </a:r>
          </a:p>
          <a:p>
            <a:pPr marL="171450" indent="-171450">
              <a:buFont typeface="Arial" panose="020B0604020202020204" pitchFamily="34" charset="0"/>
              <a:buChar char="•"/>
            </a:pPr>
            <a:r>
              <a:rPr lang="en-US" sz="800">
                <a:solidFill>
                  <a:srgbClr val="202020"/>
                </a:solidFill>
              </a:rPr>
              <a:t>e</a:t>
            </a:r>
            <a:r>
              <a:rPr lang="en-GB" sz="800" err="1">
                <a:solidFill>
                  <a:srgbClr val="202020"/>
                </a:solidFill>
              </a:rPr>
              <a:t>xpress</a:t>
            </a:r>
            <a:r>
              <a:rPr lang="en-GB" sz="800">
                <a:solidFill>
                  <a:srgbClr val="202020"/>
                </a:solidFill>
              </a:rPr>
              <a:t> ideas in full sentences.</a:t>
            </a:r>
          </a:p>
          <a:p>
            <a:pPr marL="171450" indent="-171450">
              <a:buFont typeface="Arial" panose="020B0604020202020204" pitchFamily="34" charset="0"/>
              <a:buChar char="•"/>
            </a:pPr>
            <a:r>
              <a:rPr lang="en-GB" sz="800">
                <a:solidFill>
                  <a:srgbClr val="202020"/>
                </a:solidFill>
              </a:rPr>
              <a:t>Use past, present, and future tenses:</a:t>
            </a:r>
          </a:p>
          <a:p>
            <a:pPr marL="171450" indent="-171450">
              <a:buFont typeface="Arial" panose="020B0604020202020204" pitchFamily="34" charset="0"/>
              <a:buChar char="•"/>
            </a:pPr>
            <a:r>
              <a:rPr lang="en-GB" sz="800">
                <a:solidFill>
                  <a:srgbClr val="202020"/>
                </a:solidFill>
              </a:rPr>
              <a:t>Use conjunctions like and, but, because, or so to build complex sentences.</a:t>
            </a:r>
          </a:p>
          <a:p>
            <a:pPr marL="171450" indent="-171450">
              <a:buFont typeface="Arial" panose="020B0604020202020204" pitchFamily="34" charset="0"/>
              <a:buChar char="•"/>
            </a:pPr>
            <a:r>
              <a:rPr lang="en-GB" sz="800">
                <a:solidFill>
                  <a:srgbClr val="202020"/>
                </a:solidFill>
              </a:rPr>
              <a:t>Embed new vocabulary.</a:t>
            </a:r>
          </a:p>
          <a:p>
            <a:pPr marL="171450" indent="-171450">
              <a:buFont typeface="Arial" panose="020B0604020202020204" pitchFamily="34" charset="0"/>
              <a:buChar char="•"/>
            </a:pPr>
            <a:r>
              <a:rPr lang="en-US" sz="800">
                <a:solidFill>
                  <a:srgbClr val="202020"/>
                </a:solidFill>
              </a:rPr>
              <a:t>Notice print in books and identify capital letter and full stop</a:t>
            </a:r>
          </a:p>
          <a:p>
            <a:pPr marL="171450" indent="-171450">
              <a:buFont typeface="Arial" panose="020B0604020202020204" pitchFamily="34" charset="0"/>
              <a:buChar char="•"/>
            </a:pPr>
            <a:r>
              <a:rPr lang="en-US" sz="800">
                <a:solidFill>
                  <a:srgbClr val="202020"/>
                </a:solidFill>
              </a:rPr>
              <a:t>Use action words, naming words and describing words</a:t>
            </a:r>
          </a:p>
          <a:p>
            <a:pPr marL="171450" indent="-171450">
              <a:buFont typeface="Arial" panose="020B0604020202020204" pitchFamily="34" charset="0"/>
              <a:buChar char="•"/>
            </a:pPr>
            <a:r>
              <a:rPr lang="en-US" sz="800">
                <a:solidFill>
                  <a:srgbClr val="202020"/>
                </a:solidFill>
              </a:rPr>
              <a:t>Writing:</a:t>
            </a:r>
          </a:p>
          <a:p>
            <a:pPr marL="171450" indent="-171450">
              <a:buFont typeface="Arial" panose="020B0604020202020204" pitchFamily="34" charset="0"/>
              <a:buChar char="•"/>
            </a:pPr>
            <a:r>
              <a:rPr lang="en-US" sz="800">
                <a:solidFill>
                  <a:srgbClr val="202020"/>
                </a:solidFill>
              </a:rPr>
              <a:t>Use finger spaces between words; simple sentence order</a:t>
            </a:r>
          </a:p>
          <a:p>
            <a:pPr marL="171450" indent="-171450">
              <a:buFont typeface="Arial" panose="020B0604020202020204" pitchFamily="34" charset="0"/>
              <a:buChar char="•"/>
            </a:pPr>
            <a:r>
              <a:rPr lang="en-US" sz="800">
                <a:solidFill>
                  <a:srgbClr val="202020"/>
                </a:solidFill>
              </a:rPr>
              <a:t>Write a simple sentence</a:t>
            </a:r>
            <a:endParaRPr lang="en-US" sz="800"/>
          </a:p>
        </p:txBody>
      </p:sp>
      <p:sp>
        <p:nvSpPr>
          <p:cNvPr id="13" name="Shape 11"/>
          <p:cNvSpPr/>
          <p:nvPr/>
        </p:nvSpPr>
        <p:spPr>
          <a:xfrm>
            <a:off x="2157984" y="1572768"/>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4" name="Text 12"/>
          <p:cNvSpPr/>
          <p:nvPr/>
        </p:nvSpPr>
        <p:spPr>
          <a:xfrm>
            <a:off x="2231136"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Year 1</a:t>
            </a:r>
            <a:endParaRPr lang="en-US" sz="1200"/>
          </a:p>
        </p:txBody>
      </p:sp>
      <p:sp>
        <p:nvSpPr>
          <p:cNvPr id="15" name="Text 13"/>
          <p:cNvSpPr/>
          <p:nvPr/>
        </p:nvSpPr>
        <p:spPr>
          <a:xfrm>
            <a:off x="2267712"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US" sz="800">
                <a:solidFill>
                  <a:srgbClr val="202020"/>
                </a:solidFill>
              </a:rPr>
              <a:t>word, sentence, noun, verb</a:t>
            </a:r>
          </a:p>
          <a:p>
            <a:pPr marL="171450" indent="-171450">
              <a:buFont typeface="Arial" panose="020B0604020202020204" pitchFamily="34" charset="0"/>
              <a:buChar char="•"/>
            </a:pPr>
            <a:r>
              <a:rPr lang="en-US" sz="800">
                <a:solidFill>
                  <a:srgbClr val="202020"/>
                </a:solidFill>
              </a:rPr>
              <a:t> join words/clauses with and</a:t>
            </a:r>
          </a:p>
          <a:p>
            <a:pPr marL="171450" indent="-171450">
              <a:buFont typeface="Arial" panose="020B0604020202020204" pitchFamily="34" charset="0"/>
              <a:buChar char="•"/>
            </a:pPr>
            <a:r>
              <a:rPr lang="en-GB" sz="800">
                <a:solidFill>
                  <a:srgbClr val="202020"/>
                </a:solidFill>
              </a:rPr>
              <a:t>punctuate sentences using a capital letter and a full stop.</a:t>
            </a:r>
          </a:p>
          <a:p>
            <a:pPr marL="171450" indent="-171450">
              <a:buFont typeface="Arial" panose="020B0604020202020204" pitchFamily="34" charset="0"/>
              <a:buChar char="•"/>
            </a:pPr>
            <a:r>
              <a:rPr lang="en-GB" sz="800">
                <a:solidFill>
                  <a:srgbClr val="202020"/>
                </a:solidFill>
              </a:rPr>
              <a:t>Begin to use  question mark or exclamation mark</a:t>
            </a:r>
          </a:p>
          <a:p>
            <a:pPr marL="171450" indent="-171450">
              <a:buFont typeface="Arial" panose="020B0604020202020204" pitchFamily="34" charset="0"/>
              <a:buChar char="•"/>
            </a:pPr>
            <a:r>
              <a:rPr lang="en-GB" sz="800">
                <a:solidFill>
                  <a:srgbClr val="202020"/>
                </a:solidFill>
              </a:rPr>
              <a:t>use a capital letter for names of people, places, the days of the week, and the personal pronoun ‘I’</a:t>
            </a:r>
            <a:endParaRPr lang="en-US" sz="800"/>
          </a:p>
          <a:p>
            <a:pPr marL="171450" indent="-171450">
              <a:buFont typeface="Arial" panose="020B0604020202020204" pitchFamily="34" charset="0"/>
              <a:buChar char="•"/>
            </a:pPr>
            <a:r>
              <a:rPr lang="en-US" sz="800">
                <a:solidFill>
                  <a:srgbClr val="202020"/>
                </a:solidFill>
              </a:rPr>
              <a:t>begin past/present tense consistency</a:t>
            </a:r>
          </a:p>
          <a:p>
            <a:pPr marL="171450" indent="-171450">
              <a:buFont typeface="Arial" panose="020B0604020202020204" pitchFamily="34" charset="0"/>
              <a:buChar char="•"/>
            </a:pPr>
            <a:r>
              <a:rPr lang="en-US" sz="800">
                <a:solidFill>
                  <a:srgbClr val="202020"/>
                </a:solidFill>
              </a:rPr>
              <a:t>expanded noun phrases</a:t>
            </a:r>
            <a:endParaRPr lang="en-US" sz="800"/>
          </a:p>
        </p:txBody>
      </p:sp>
      <p:sp>
        <p:nvSpPr>
          <p:cNvPr id="16" name="Shape 14"/>
          <p:cNvSpPr/>
          <p:nvPr/>
        </p:nvSpPr>
        <p:spPr>
          <a:xfrm>
            <a:off x="3813048" y="1581913"/>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7" name="Text 15"/>
          <p:cNvSpPr/>
          <p:nvPr/>
        </p:nvSpPr>
        <p:spPr>
          <a:xfrm>
            <a:off x="3886200"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Year 2</a:t>
            </a:r>
            <a:endParaRPr lang="en-US" sz="1200"/>
          </a:p>
        </p:txBody>
      </p:sp>
      <p:sp>
        <p:nvSpPr>
          <p:cNvPr id="18" name="Text 16"/>
          <p:cNvSpPr/>
          <p:nvPr/>
        </p:nvSpPr>
        <p:spPr>
          <a:xfrm>
            <a:off x="3904488" y="2313432"/>
            <a:ext cx="1261872" cy="3572918"/>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GB" sz="800"/>
              <a:t>learn how to use sentences with different forms: statement, question, exclamation, command</a:t>
            </a:r>
            <a:r>
              <a:rPr lang="en-US" sz="800">
                <a:solidFill>
                  <a:srgbClr val="202020"/>
                </a:solidFill>
              </a:rPr>
              <a:t> nouns/adjectives/adverbs capital letters/full stops/?/!</a:t>
            </a:r>
          </a:p>
          <a:p>
            <a:pPr marL="171450" indent="-171450">
              <a:buFont typeface="Arial" panose="020B0604020202020204" pitchFamily="34" charset="0"/>
              <a:buChar char="•"/>
            </a:pPr>
            <a:r>
              <a:rPr lang="en-US" sz="800"/>
              <a:t>identify and understand the use of exclamation, marks, commas for lists and apostrophes for possession (not required in writing) </a:t>
            </a:r>
          </a:p>
          <a:p>
            <a:pPr marL="171450" indent="-171450">
              <a:buFont typeface="Arial" panose="020B0604020202020204" pitchFamily="34" charset="0"/>
              <a:buChar char="•"/>
            </a:pPr>
            <a:r>
              <a:rPr lang="en-US" sz="800">
                <a:solidFill>
                  <a:srgbClr val="202020"/>
                </a:solidFill>
              </a:rPr>
              <a:t>coordination (or, and but) and some subordination when, if, that, because</a:t>
            </a:r>
          </a:p>
          <a:p>
            <a:pPr marL="171450" indent="-171450">
              <a:buFont typeface="Arial" panose="020B0604020202020204" pitchFamily="34" charset="0"/>
              <a:buChar char="•"/>
            </a:pPr>
            <a:r>
              <a:rPr lang="en-US" sz="800">
                <a:solidFill>
                  <a:srgbClr val="202020"/>
                </a:solidFill>
              </a:rPr>
              <a:t> present/past tense mostly correct</a:t>
            </a:r>
          </a:p>
          <a:p>
            <a:pPr marL="171450" indent="-171450">
              <a:buFont typeface="Arial" panose="020B0604020202020204" pitchFamily="34" charset="0"/>
              <a:buChar char="•"/>
            </a:pPr>
            <a:r>
              <a:rPr lang="en-US" sz="800">
                <a:solidFill>
                  <a:srgbClr val="202020"/>
                </a:solidFill>
              </a:rPr>
              <a:t> use some features of standard written English</a:t>
            </a:r>
            <a:endParaRPr lang="en-US" sz="800"/>
          </a:p>
        </p:txBody>
      </p:sp>
      <p:sp>
        <p:nvSpPr>
          <p:cNvPr id="19" name="Shape 17"/>
          <p:cNvSpPr/>
          <p:nvPr/>
        </p:nvSpPr>
        <p:spPr>
          <a:xfrm>
            <a:off x="5504688"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0" name="Text 18"/>
          <p:cNvSpPr/>
          <p:nvPr/>
        </p:nvSpPr>
        <p:spPr>
          <a:xfrm>
            <a:off x="5541264"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3</a:t>
            </a:r>
            <a:endParaRPr lang="en-US" sz="1200"/>
          </a:p>
        </p:txBody>
      </p:sp>
      <p:sp>
        <p:nvSpPr>
          <p:cNvPr id="21" name="Text 19"/>
          <p:cNvSpPr/>
          <p:nvPr/>
        </p:nvSpPr>
        <p:spPr>
          <a:xfrm>
            <a:off x="5575554" y="2016253"/>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US" sz="800">
                <a:solidFill>
                  <a:srgbClr val="202020"/>
                </a:solidFill>
              </a:rPr>
              <a:t>nouns/pronouns for cohesion</a:t>
            </a:r>
          </a:p>
          <a:p>
            <a:pPr marL="171450" indent="-171450">
              <a:buFont typeface="Arial" panose="020B0604020202020204" pitchFamily="34" charset="0"/>
              <a:buChar char="•"/>
            </a:pPr>
            <a:r>
              <a:rPr lang="en-US" sz="800">
                <a:solidFill>
                  <a:srgbClr val="202020"/>
                </a:solidFill>
              </a:rPr>
              <a:t>commas in lists</a:t>
            </a:r>
          </a:p>
          <a:p>
            <a:pPr marL="171450" indent="-171450">
              <a:buFont typeface="Arial" panose="020B0604020202020204" pitchFamily="34" charset="0"/>
              <a:buChar char="•"/>
            </a:pPr>
            <a:r>
              <a:rPr lang="en-US" sz="800">
                <a:solidFill>
                  <a:srgbClr val="202020"/>
                </a:solidFill>
              </a:rPr>
              <a:t>apostrophes for contraction and singular possession </a:t>
            </a:r>
          </a:p>
          <a:p>
            <a:pPr marL="171450" indent="-171450">
              <a:buFont typeface="Arial" panose="020B0604020202020204" pitchFamily="34" charset="0"/>
              <a:buChar char="•"/>
            </a:pPr>
            <a:r>
              <a:rPr lang="en-US" sz="800">
                <a:solidFill>
                  <a:srgbClr val="202020"/>
                </a:solidFill>
              </a:rPr>
              <a:t>conjunctions to connect clauses </a:t>
            </a:r>
          </a:p>
          <a:p>
            <a:pPr marL="171450" indent="-171450">
              <a:buFont typeface="Arial" panose="020B0604020202020204" pitchFamily="34" charset="0"/>
              <a:buChar char="•"/>
            </a:pPr>
            <a:r>
              <a:rPr lang="en-US" sz="800">
                <a:solidFill>
                  <a:srgbClr val="202020"/>
                </a:solidFill>
              </a:rPr>
              <a:t>Exclamation ad commas in lists.</a:t>
            </a:r>
          </a:p>
          <a:p>
            <a:pPr marL="171450" indent="-171450">
              <a:buFont typeface="Arial" panose="020B0604020202020204" pitchFamily="34" charset="0"/>
              <a:buChar char="•"/>
            </a:pPr>
            <a:r>
              <a:rPr lang="en-US" sz="800">
                <a:solidFill>
                  <a:srgbClr val="202020"/>
                </a:solidFill>
              </a:rPr>
              <a:t>inverted commas to punctuate speech mostly correctly </a:t>
            </a:r>
          </a:p>
          <a:p>
            <a:pPr marL="171450" indent="-171450">
              <a:buFont typeface="Arial" panose="020B0604020202020204" pitchFamily="34" charset="0"/>
              <a:buChar char="•"/>
            </a:pPr>
            <a:r>
              <a:rPr lang="en-US" sz="800">
                <a:solidFill>
                  <a:srgbClr val="202020"/>
                </a:solidFill>
              </a:rPr>
              <a:t>use adverbs adjectives and prepositions </a:t>
            </a:r>
          </a:p>
          <a:p>
            <a:pPr marL="171450" indent="-171450">
              <a:buFont typeface="Arial" panose="020B0604020202020204" pitchFamily="34" charset="0"/>
              <a:buChar char="•"/>
            </a:pPr>
            <a:r>
              <a:rPr lang="en-US" sz="800">
                <a:solidFill>
                  <a:srgbClr val="202020"/>
                </a:solidFill>
              </a:rPr>
              <a:t>verb tense, person and subject verb agreement mostly correct</a:t>
            </a:r>
            <a:endParaRPr lang="en-US" sz="800"/>
          </a:p>
        </p:txBody>
      </p:sp>
      <p:sp>
        <p:nvSpPr>
          <p:cNvPr id="22" name="Shape 20"/>
          <p:cNvSpPr/>
          <p:nvPr/>
        </p:nvSpPr>
        <p:spPr>
          <a:xfrm>
            <a:off x="7123176"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3" name="Text 21"/>
          <p:cNvSpPr/>
          <p:nvPr/>
        </p:nvSpPr>
        <p:spPr>
          <a:xfrm>
            <a:off x="7196328"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4</a:t>
            </a:r>
            <a:endParaRPr lang="en-US" sz="1200"/>
          </a:p>
        </p:txBody>
      </p:sp>
      <p:sp>
        <p:nvSpPr>
          <p:cNvPr id="24" name="Text 22"/>
          <p:cNvSpPr/>
          <p:nvPr/>
        </p:nvSpPr>
        <p:spPr>
          <a:xfrm>
            <a:off x="7232904"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US" sz="800">
                <a:solidFill>
                  <a:srgbClr val="202020"/>
                </a:solidFill>
              </a:rPr>
              <a:t>expanded noun  and prepositional phrases</a:t>
            </a:r>
          </a:p>
          <a:p>
            <a:pPr marL="171450" indent="-171450">
              <a:buFont typeface="Arial" panose="020B0604020202020204" pitchFamily="34" charset="0"/>
              <a:buChar char="•"/>
            </a:pPr>
            <a:r>
              <a:rPr lang="en-US" sz="800">
                <a:solidFill>
                  <a:srgbClr val="202020"/>
                </a:solidFill>
              </a:rPr>
              <a:t>use fronted adverbials</a:t>
            </a:r>
          </a:p>
          <a:p>
            <a:pPr marL="171450" indent="-171450">
              <a:buFont typeface="Arial" panose="020B0604020202020204" pitchFamily="34" charset="0"/>
              <a:buChar char="•"/>
            </a:pPr>
            <a:r>
              <a:rPr lang="en-US" sz="800">
                <a:solidFill>
                  <a:srgbClr val="202020"/>
                </a:solidFill>
              </a:rPr>
              <a:t>commas after fronted adverbials</a:t>
            </a:r>
          </a:p>
          <a:p>
            <a:pPr marL="171450" indent="-171450">
              <a:buFont typeface="Arial" panose="020B0604020202020204" pitchFamily="34" charset="0"/>
              <a:buChar char="•"/>
            </a:pPr>
            <a:r>
              <a:rPr lang="en-US" sz="800">
                <a:solidFill>
                  <a:srgbClr val="202020"/>
                </a:solidFill>
              </a:rPr>
              <a:t>apostrophes for plural possession</a:t>
            </a:r>
          </a:p>
          <a:p>
            <a:pPr marL="171450" indent="-171450">
              <a:buFont typeface="Arial" panose="020B0604020202020204" pitchFamily="34" charset="0"/>
              <a:buChar char="•"/>
            </a:pPr>
            <a:r>
              <a:rPr lang="en-US" sz="800">
                <a:solidFill>
                  <a:srgbClr val="202020"/>
                </a:solidFill>
              </a:rPr>
              <a:t>inverted commas mostly correct</a:t>
            </a:r>
            <a:endParaRPr lang="en-US" sz="800"/>
          </a:p>
          <a:p>
            <a:pPr marL="171450" indent="-171450">
              <a:buFont typeface="Arial" panose="020B0604020202020204" pitchFamily="34" charset="0"/>
              <a:buChar char="•"/>
            </a:pPr>
            <a:r>
              <a:rPr lang="en-US" sz="800">
                <a:solidFill>
                  <a:srgbClr val="202020"/>
                </a:solidFill>
              </a:rPr>
              <a:t>verb tense, person and subject verb agreement  correct</a:t>
            </a:r>
            <a:endParaRPr lang="en-US" sz="800"/>
          </a:p>
          <a:p>
            <a:endParaRPr lang="en-US" sz="840"/>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p>
        </p:txBody>
      </p:sp>
      <p:sp>
        <p:nvSpPr>
          <p:cNvPr id="25" name="Shape 23"/>
          <p:cNvSpPr/>
          <p:nvPr/>
        </p:nvSpPr>
        <p:spPr>
          <a:xfrm>
            <a:off x="8778240"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6" name="Text 24"/>
          <p:cNvSpPr/>
          <p:nvPr/>
        </p:nvSpPr>
        <p:spPr>
          <a:xfrm>
            <a:off x="8851392"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5</a:t>
            </a:r>
            <a:endParaRPr lang="en-US" sz="1200"/>
          </a:p>
        </p:txBody>
      </p:sp>
      <p:sp>
        <p:nvSpPr>
          <p:cNvPr id="27" name="Text 25"/>
          <p:cNvSpPr/>
          <p:nvPr/>
        </p:nvSpPr>
        <p:spPr>
          <a:xfrm>
            <a:off x="8924544" y="2618994"/>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endParaRPr lang="en-US" sz="800">
              <a:solidFill>
                <a:srgbClr val="202020"/>
              </a:solidFill>
            </a:endParaRPr>
          </a:p>
          <a:p>
            <a:pPr marL="171450" indent="-171450">
              <a:buFont typeface="Arial" panose="020B0604020202020204" pitchFamily="34" charset="0"/>
              <a:buChar char="•"/>
            </a:pPr>
            <a:endParaRPr lang="en-US" sz="800">
              <a:solidFill>
                <a:srgbClr val="202020"/>
              </a:solidFill>
            </a:endParaRPr>
          </a:p>
          <a:p>
            <a:pPr marL="171450" indent="-171450">
              <a:buFont typeface="Arial" panose="020B0604020202020204" pitchFamily="34" charset="0"/>
              <a:buChar char="•"/>
            </a:pPr>
            <a:endParaRPr lang="en-US" sz="800">
              <a:solidFill>
                <a:srgbClr val="202020"/>
              </a:solidFill>
            </a:endParaRPr>
          </a:p>
          <a:p>
            <a:pPr marL="171450" indent="-171450">
              <a:buFont typeface="Arial" panose="020B0604020202020204" pitchFamily="34" charset="0"/>
              <a:buChar char="•"/>
            </a:pPr>
            <a:r>
              <a:rPr lang="en-US" sz="800">
                <a:solidFill>
                  <a:srgbClr val="202020"/>
                </a:solidFill>
              </a:rPr>
              <a:t>verb tense, person and subject verb agreement  consistent and matches the purpose of the writing</a:t>
            </a:r>
            <a:endParaRPr lang="en-US" sz="800"/>
          </a:p>
          <a:p>
            <a:pPr marL="171450" indent="-171450">
              <a:buFont typeface="Arial" panose="020B0604020202020204" pitchFamily="34" charset="0"/>
              <a:buChar char="•"/>
            </a:pPr>
            <a:r>
              <a:rPr lang="en-US" sz="800">
                <a:solidFill>
                  <a:srgbClr val="202020"/>
                </a:solidFill>
              </a:rPr>
              <a:t>parenthesis using brackets, dashes or commas</a:t>
            </a:r>
          </a:p>
          <a:p>
            <a:pPr marL="171450" indent="-171450">
              <a:buFont typeface="Arial" panose="020B0604020202020204" pitchFamily="34" charset="0"/>
              <a:buChar char="•"/>
            </a:pPr>
            <a:r>
              <a:rPr lang="en-US" sz="800">
                <a:solidFill>
                  <a:srgbClr val="202020"/>
                </a:solidFill>
              </a:rPr>
              <a:t>commas for clarity</a:t>
            </a:r>
          </a:p>
          <a:p>
            <a:pPr marL="171450" indent="-171450">
              <a:buFont typeface="Arial" panose="020B0604020202020204" pitchFamily="34" charset="0"/>
              <a:buChar char="•"/>
            </a:pPr>
            <a:r>
              <a:rPr lang="en-US" sz="800">
                <a:solidFill>
                  <a:srgbClr val="202020"/>
                </a:solidFill>
              </a:rPr>
              <a:t>use a range of sentence structures</a:t>
            </a:r>
          </a:p>
          <a:p>
            <a:pPr marL="171450" indent="-171450">
              <a:buFont typeface="Arial" panose="020B0604020202020204" pitchFamily="34" charset="0"/>
              <a:buChar char="•"/>
            </a:pPr>
            <a:r>
              <a:rPr lang="en-US" sz="800">
                <a:solidFill>
                  <a:srgbClr val="202020"/>
                </a:solidFill>
              </a:rPr>
              <a:t>relative clauses to extend sentences</a:t>
            </a:r>
          </a:p>
          <a:p>
            <a:pPr marL="171450" indent="-171450">
              <a:buFont typeface="Arial" panose="020B0604020202020204" pitchFamily="34" charset="0"/>
              <a:buChar char="•"/>
            </a:pPr>
            <a:r>
              <a:rPr lang="en-US" sz="800">
                <a:solidFill>
                  <a:srgbClr val="202020"/>
                </a:solidFill>
              </a:rPr>
              <a:t>hyphens to avoid ambiguity</a:t>
            </a: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solidFill>
                <a:srgbClr val="202020"/>
              </a:solidFill>
            </a:endParaRPr>
          </a:p>
          <a:p>
            <a:pPr marL="0" indent="0">
              <a:buNone/>
            </a:pPr>
            <a:endParaRPr lang="en-US" sz="840"/>
          </a:p>
        </p:txBody>
      </p:sp>
      <p:sp>
        <p:nvSpPr>
          <p:cNvPr id="28" name="Shape 26"/>
          <p:cNvSpPr/>
          <p:nvPr/>
        </p:nvSpPr>
        <p:spPr>
          <a:xfrm>
            <a:off x="10433304"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9" name="Text 27"/>
          <p:cNvSpPr/>
          <p:nvPr/>
        </p:nvSpPr>
        <p:spPr>
          <a:xfrm>
            <a:off x="10506456"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6</a:t>
            </a:r>
            <a:endParaRPr lang="en-US" sz="1200"/>
          </a:p>
        </p:txBody>
      </p:sp>
      <p:sp>
        <p:nvSpPr>
          <p:cNvPr id="30" name="Text 28"/>
          <p:cNvSpPr/>
          <p:nvPr/>
        </p:nvSpPr>
        <p:spPr>
          <a:xfrm>
            <a:off x="10616184" y="1606678"/>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US" sz="800">
                <a:solidFill>
                  <a:srgbClr val="202020"/>
                </a:solidFill>
              </a:rPr>
              <a:t>active/passive voice</a:t>
            </a:r>
          </a:p>
          <a:p>
            <a:pPr marL="171450" indent="-171450">
              <a:buFont typeface="Arial" panose="020B0604020202020204" pitchFamily="34" charset="0"/>
              <a:buChar char="•"/>
            </a:pPr>
            <a:r>
              <a:rPr lang="en-US" sz="800">
                <a:solidFill>
                  <a:srgbClr val="202020"/>
                </a:solidFill>
              </a:rPr>
              <a:t>modal verbs</a:t>
            </a:r>
          </a:p>
          <a:p>
            <a:pPr marL="171450" indent="-171450">
              <a:buFont typeface="Arial" panose="020B0604020202020204" pitchFamily="34" charset="0"/>
              <a:buChar char="•"/>
            </a:pPr>
            <a:r>
              <a:rPr lang="en-US" sz="800">
                <a:solidFill>
                  <a:srgbClr val="202020"/>
                </a:solidFill>
              </a:rPr>
              <a:t> semi-colon, colon and dash between independent clauses</a:t>
            </a:r>
          </a:p>
          <a:p>
            <a:pPr marL="171450" indent="-171450">
              <a:buFont typeface="Arial" panose="020B0604020202020204" pitchFamily="34" charset="0"/>
              <a:buChar char="•"/>
            </a:pPr>
            <a:r>
              <a:rPr lang="en-US" sz="800">
                <a:solidFill>
                  <a:srgbClr val="202020"/>
                </a:solidFill>
              </a:rPr>
              <a:t>verb tenses consistent and correct</a:t>
            </a:r>
          </a:p>
          <a:p>
            <a:pPr marL="171450" indent="-171450">
              <a:buFont typeface="Arial" panose="020B0604020202020204" pitchFamily="34" charset="0"/>
              <a:buChar char="•"/>
            </a:pPr>
            <a:r>
              <a:rPr lang="en-US" sz="800">
                <a:solidFill>
                  <a:srgbClr val="202020"/>
                </a:solidFill>
              </a:rPr>
              <a:t>use a range of punctuation taught at ks2</a:t>
            </a:r>
            <a:endParaRPr lang="en-US" sz="800"/>
          </a:p>
        </p:txBody>
      </p:sp>
      <p:pic>
        <p:nvPicPr>
          <p:cNvPr id="32" name="Picture 31">
            <a:extLst>
              <a:ext uri="{FF2B5EF4-FFF2-40B4-BE49-F238E27FC236}">
                <a16:creationId xmlns:a16="http://schemas.microsoft.com/office/drawing/2014/main" id="{F27B1A0B-7175-D5B6-7FFD-53CBB00476C8}"/>
              </a:ext>
            </a:extLst>
          </p:cNvPr>
          <p:cNvPicPr>
            <a:picLocks noChangeAspect="1"/>
          </p:cNvPicPr>
          <p:nvPr/>
        </p:nvPicPr>
        <p:blipFill>
          <a:blip r:embed="rId3"/>
          <a:stretch>
            <a:fillRect/>
          </a:stretch>
        </p:blipFill>
        <p:spPr>
          <a:xfrm>
            <a:off x="10969670" y="354231"/>
            <a:ext cx="944962" cy="981541"/>
          </a:xfrm>
          <a:prstGeom prst="rect">
            <a:avLst/>
          </a:prstGeom>
        </p:spPr>
      </p:pic>
      <p:sp>
        <p:nvSpPr>
          <p:cNvPr id="33" name="Text 6">
            <a:extLst>
              <a:ext uri="{FF2B5EF4-FFF2-40B4-BE49-F238E27FC236}">
                <a16:creationId xmlns:a16="http://schemas.microsoft.com/office/drawing/2014/main" id="{54B0458E-92AD-718B-5E33-9E7D0B3631E6}"/>
              </a:ext>
            </a:extLst>
          </p:cNvPr>
          <p:cNvSpPr/>
          <p:nvPr/>
        </p:nvSpPr>
        <p:spPr>
          <a:xfrm>
            <a:off x="557784" y="6156445"/>
            <a:ext cx="5943600" cy="612649"/>
          </a:xfrm>
          <a:prstGeom prst="rect">
            <a:avLst/>
          </a:prstGeom>
          <a:noFill/>
          <a:ln/>
        </p:spPr>
        <p:txBody>
          <a:bodyPr wrap="square" lIns="0" tIns="0" rIns="0" bIns="0" rtlCol="0" anchor="ctr"/>
          <a:lstStyle/>
          <a:p>
            <a:pPr marL="0" indent="0">
              <a:buNone/>
            </a:pPr>
            <a:r>
              <a:rPr lang="en-US" b="1" dirty="0">
                <a:solidFill>
                  <a:srgbClr val="777777"/>
                </a:solidFill>
              </a:rPr>
              <a:t>Refer to National Curriculum – English Appendix 2</a:t>
            </a:r>
          </a:p>
          <a:p>
            <a:pPr marL="0" indent="0">
              <a:buNone/>
            </a:pPr>
            <a:r>
              <a:rPr lang="en-US" b="1" dirty="0">
                <a:solidFill>
                  <a:srgbClr val="777777"/>
                </a:solidFill>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grpSp>
        <p:nvGrpSpPr>
          <p:cNvPr id="31" name="Group 30">
            <a:extLst>
              <a:ext uri="{FF2B5EF4-FFF2-40B4-BE49-F238E27FC236}">
                <a16:creationId xmlns:a16="http://schemas.microsoft.com/office/drawing/2014/main" id="{CD4D09FC-AE9C-709A-95D1-CDEFD0FB04B4}"/>
              </a:ext>
            </a:extLst>
          </p:cNvPr>
          <p:cNvGrpSpPr/>
          <p:nvPr/>
        </p:nvGrpSpPr>
        <p:grpSpPr>
          <a:xfrm>
            <a:off x="0" y="0"/>
            <a:ext cx="12191695" cy="310896"/>
            <a:chOff x="0" y="0"/>
            <a:chExt cx="12191695" cy="310896"/>
          </a:xfrm>
        </p:grpSpPr>
        <p:sp>
          <p:nvSpPr>
            <p:cNvPr id="2" name="Shape 0"/>
            <p:cNvSpPr/>
            <p:nvPr/>
          </p:nvSpPr>
          <p:spPr>
            <a:xfrm>
              <a:off x="0" y="0"/>
              <a:ext cx="12191695" cy="310896"/>
            </a:xfrm>
            <a:prstGeom prst="rect">
              <a:avLst/>
            </a:prstGeom>
            <a:solidFill>
              <a:srgbClr val="7030A0"/>
            </a:solidFill>
            <a:ln w="12700">
              <a:solidFill>
                <a:srgbClr val="7030A0"/>
              </a:solidFill>
              <a:prstDash val="solid"/>
            </a:ln>
          </p:spPr>
          <p:txBody>
            <a:bodyPr/>
            <a:lstStyle/>
            <a:p>
              <a:endParaRPr lang="en-GB"/>
            </a:p>
          </p:txBody>
        </p:sp>
        <p:sp>
          <p:nvSpPr>
            <p:cNvPr id="3" name="Text 1"/>
            <p:cNvSpPr/>
            <p:nvPr/>
          </p:nvSpPr>
          <p:spPr>
            <a:xfrm>
              <a:off x="411480" y="73152"/>
              <a:ext cx="7863840" cy="146304"/>
            </a:xfrm>
            <a:prstGeom prst="rect">
              <a:avLst/>
            </a:prstGeom>
            <a:noFill/>
            <a:ln/>
          </p:spPr>
          <p:txBody>
            <a:bodyPr wrap="square" lIns="0" tIns="0" rIns="0" bIns="0" rtlCol="0" anchor="ctr"/>
            <a:lstStyle/>
            <a:p>
              <a:pPr marL="0" indent="0">
                <a:buNone/>
              </a:pPr>
              <a:r>
                <a:rPr lang="en-US" sz="800" b="1" kern="0" spc="40">
                  <a:solidFill>
                    <a:srgbClr val="FFFFFF"/>
                  </a:solidFill>
                  <a:latin typeface="Aptos" pitchFamily="34" charset="0"/>
                  <a:ea typeface="Aptos" pitchFamily="34" charset="-122"/>
                  <a:cs typeface="Aptos" pitchFamily="34" charset="-120"/>
                </a:rPr>
                <a:t>EXCELLENCE  •  HAPPINESS AND NURTURE  •  POWERFUL LEARNING</a:t>
              </a:r>
              <a:endParaRPr lang="en-US" sz="800"/>
            </a:p>
          </p:txBody>
        </p:sp>
      </p:grpSp>
      <p:sp>
        <p:nvSpPr>
          <p:cNvPr id="4" name="Text 2"/>
          <p:cNvSpPr/>
          <p:nvPr/>
        </p:nvSpPr>
        <p:spPr>
          <a:xfrm>
            <a:off x="9372600" y="73152"/>
            <a:ext cx="2377440" cy="146304"/>
          </a:xfrm>
          <a:prstGeom prst="rect">
            <a:avLst/>
          </a:prstGeom>
          <a:noFill/>
          <a:ln/>
        </p:spPr>
        <p:txBody>
          <a:bodyPr wrap="square" lIns="0" tIns="0" rIns="0" bIns="0" rtlCol="0" anchor="ctr"/>
          <a:lstStyle/>
          <a:p>
            <a:pPr marL="0" indent="0" algn="r">
              <a:buNone/>
            </a:pPr>
            <a:r>
              <a:rPr lang="en-US" sz="800" b="1">
                <a:solidFill>
                  <a:srgbClr val="FFFFFF"/>
                </a:solidFill>
              </a:rPr>
              <a:t>ENGLISH CURRICULUM</a:t>
            </a:r>
            <a:endParaRPr lang="en-US" sz="800"/>
          </a:p>
        </p:txBody>
      </p:sp>
      <p:sp>
        <p:nvSpPr>
          <p:cNvPr id="5" name="Text 3"/>
          <p:cNvSpPr/>
          <p:nvPr/>
        </p:nvSpPr>
        <p:spPr>
          <a:xfrm>
            <a:off x="438912" y="502920"/>
            <a:ext cx="11247120" cy="384048"/>
          </a:xfrm>
          <a:prstGeom prst="rect">
            <a:avLst/>
          </a:prstGeom>
          <a:noFill/>
          <a:ln/>
        </p:spPr>
        <p:txBody>
          <a:bodyPr wrap="square" lIns="0" tIns="0" rIns="0" bIns="0" rtlCol="0" anchor="ctr"/>
          <a:lstStyle/>
          <a:p>
            <a:pPr marL="0" indent="0">
              <a:buNone/>
            </a:pPr>
            <a:r>
              <a:rPr lang="en-US" sz="2400" b="1">
                <a:solidFill>
                  <a:srgbClr val="202020"/>
                </a:solidFill>
              </a:rPr>
              <a:t>Writing composition progression</a:t>
            </a:r>
            <a:endParaRPr lang="en-US" sz="2400"/>
          </a:p>
        </p:txBody>
      </p:sp>
      <p:sp>
        <p:nvSpPr>
          <p:cNvPr id="6" name="Text 4"/>
          <p:cNvSpPr/>
          <p:nvPr/>
        </p:nvSpPr>
        <p:spPr>
          <a:xfrm>
            <a:off x="457200" y="932688"/>
            <a:ext cx="11109960" cy="256032"/>
          </a:xfrm>
          <a:prstGeom prst="rect">
            <a:avLst/>
          </a:prstGeom>
          <a:noFill/>
          <a:ln/>
        </p:spPr>
        <p:txBody>
          <a:bodyPr wrap="square" lIns="0" tIns="0" rIns="0" bIns="0" rtlCol="0" anchor="ctr"/>
          <a:lstStyle/>
          <a:p>
            <a:pPr marL="0" indent="0">
              <a:buNone/>
            </a:pPr>
            <a:r>
              <a:rPr lang="en-US" sz="1050">
                <a:solidFill>
                  <a:srgbClr val="595959"/>
                </a:solidFill>
              </a:rPr>
              <a:t>oral composition and readable sentences → coherent short texts → organised fiction/non-fiction → controlled viewpoint, cohesion, voice and effect</a:t>
            </a:r>
            <a:endParaRPr lang="en-US" sz="1050"/>
          </a:p>
        </p:txBody>
      </p:sp>
      <p:sp>
        <p:nvSpPr>
          <p:cNvPr id="7" name="Shape 5"/>
          <p:cNvSpPr/>
          <p:nvPr/>
        </p:nvSpPr>
        <p:spPr>
          <a:xfrm>
            <a:off x="457200" y="1234440"/>
            <a:ext cx="11247120" cy="1"/>
          </a:xfrm>
          <a:prstGeom prst="line">
            <a:avLst/>
          </a:prstGeom>
          <a:noFill/>
          <a:ln w="12700">
            <a:solidFill>
              <a:srgbClr val="D8CBE0"/>
            </a:solidFill>
            <a:prstDash val="solid"/>
          </a:ln>
        </p:spPr>
        <p:txBody>
          <a:bodyPr/>
          <a:lstStyle/>
          <a:p>
            <a:endParaRPr lang="en-GB"/>
          </a:p>
        </p:txBody>
      </p:sp>
      <p:sp>
        <p:nvSpPr>
          <p:cNvPr id="8" name="Text 6"/>
          <p:cNvSpPr/>
          <p:nvPr/>
        </p:nvSpPr>
        <p:spPr>
          <a:xfrm>
            <a:off x="457200" y="6565392"/>
            <a:ext cx="5943600" cy="146304"/>
          </a:xfrm>
          <a:prstGeom prst="rect">
            <a:avLst/>
          </a:prstGeom>
          <a:noFill/>
          <a:ln/>
        </p:spPr>
        <p:txBody>
          <a:bodyPr wrap="square" lIns="0" tIns="0" rIns="0" bIns="0" rtlCol="0" anchor="ctr"/>
          <a:lstStyle/>
          <a:p>
            <a:pPr marL="0" indent="0">
              <a:buNone/>
            </a:pPr>
            <a:r>
              <a:rPr lang="en-US" sz="800">
                <a:solidFill>
                  <a:srgbClr val="777777"/>
                </a:solidFill>
              </a:rPr>
              <a:t>Godley Primary  |  Believe to Achieve, Shine Together</a:t>
            </a:r>
            <a:endParaRPr lang="en-US" sz="800"/>
          </a:p>
        </p:txBody>
      </p:sp>
      <p:sp>
        <p:nvSpPr>
          <p:cNvPr id="9" name="Text 7"/>
          <p:cNvSpPr/>
          <p:nvPr/>
        </p:nvSpPr>
        <p:spPr>
          <a:xfrm>
            <a:off x="11247120" y="6565392"/>
            <a:ext cx="457200" cy="146304"/>
          </a:xfrm>
          <a:prstGeom prst="rect">
            <a:avLst/>
          </a:prstGeom>
          <a:noFill/>
          <a:ln/>
        </p:spPr>
        <p:txBody>
          <a:bodyPr wrap="square" lIns="0" tIns="0" rIns="0" bIns="0" rtlCol="0" anchor="ctr"/>
          <a:lstStyle/>
          <a:p>
            <a:pPr marL="0" indent="0" algn="r">
              <a:buNone/>
            </a:pPr>
            <a:r>
              <a:rPr lang="en-US" sz="800">
                <a:solidFill>
                  <a:srgbClr val="777777"/>
                </a:solidFill>
              </a:rPr>
              <a:t>8</a:t>
            </a:r>
            <a:endParaRPr lang="en-US" sz="800"/>
          </a:p>
        </p:txBody>
      </p:sp>
      <p:sp>
        <p:nvSpPr>
          <p:cNvPr id="10" name="Shape 8"/>
          <p:cNvSpPr/>
          <p:nvPr/>
        </p:nvSpPr>
        <p:spPr>
          <a:xfrm>
            <a:off x="502920" y="1572768"/>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1" name="Text 9"/>
          <p:cNvSpPr/>
          <p:nvPr/>
        </p:nvSpPr>
        <p:spPr>
          <a:xfrm>
            <a:off x="576072"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Reception</a:t>
            </a:r>
            <a:endParaRPr lang="en-US" sz="1200"/>
          </a:p>
        </p:txBody>
      </p:sp>
      <p:sp>
        <p:nvSpPr>
          <p:cNvPr id="12" name="Text 10"/>
          <p:cNvSpPr/>
          <p:nvPr/>
        </p:nvSpPr>
        <p:spPr>
          <a:xfrm>
            <a:off x="612648" y="2148840"/>
            <a:ext cx="1261872" cy="3474720"/>
          </a:xfrm>
          <a:prstGeom prst="rect">
            <a:avLst/>
          </a:prstGeom>
          <a:noFill/>
          <a:ln/>
        </p:spPr>
        <p:txBody>
          <a:bodyPr wrap="square" lIns="254" tIns="254" rIns="254" bIns="254" rtlCol="0" anchor="ctr">
            <a:normAutofit/>
          </a:bodyPr>
          <a:lstStyle/>
          <a:p>
            <a:pPr marL="0" indent="0">
              <a:buNone/>
            </a:pPr>
            <a:r>
              <a:rPr lang="en-US" sz="800">
                <a:solidFill>
                  <a:srgbClr val="202020"/>
                </a:solidFill>
              </a:rPr>
              <a:t>• make meaningful marks and adult scribing</a:t>
            </a:r>
            <a:endParaRPr lang="en-US" sz="800"/>
          </a:p>
          <a:p>
            <a:pPr marL="0" indent="0">
              <a:buNone/>
            </a:pPr>
            <a:r>
              <a:rPr lang="en-US" sz="800">
                <a:solidFill>
                  <a:srgbClr val="202020"/>
                </a:solidFill>
              </a:rPr>
              <a:t>• compose orally, hold and write a phrase</a:t>
            </a:r>
            <a:endParaRPr lang="en-US" sz="800"/>
          </a:p>
          <a:p>
            <a:pPr marL="0" indent="0">
              <a:buNone/>
            </a:pPr>
            <a:r>
              <a:rPr lang="en-US" sz="800">
                <a:solidFill>
                  <a:srgbClr val="202020"/>
                </a:solidFill>
              </a:rPr>
              <a:t>• simple recount or information sentences</a:t>
            </a:r>
            <a:endParaRPr lang="en-US" sz="800"/>
          </a:p>
        </p:txBody>
      </p:sp>
      <p:sp>
        <p:nvSpPr>
          <p:cNvPr id="13" name="Shape 11"/>
          <p:cNvSpPr/>
          <p:nvPr/>
        </p:nvSpPr>
        <p:spPr>
          <a:xfrm>
            <a:off x="2157984" y="1572768"/>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4" name="Text 12"/>
          <p:cNvSpPr/>
          <p:nvPr/>
        </p:nvSpPr>
        <p:spPr>
          <a:xfrm>
            <a:off x="2231136"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Year 1</a:t>
            </a:r>
            <a:endParaRPr lang="en-US" sz="1200"/>
          </a:p>
        </p:txBody>
      </p:sp>
      <p:sp>
        <p:nvSpPr>
          <p:cNvPr id="15" name="Text 13"/>
          <p:cNvSpPr/>
          <p:nvPr/>
        </p:nvSpPr>
        <p:spPr>
          <a:xfrm>
            <a:off x="2267712"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GB" sz="800"/>
              <a:t>write sentences by: </a:t>
            </a:r>
          </a:p>
          <a:p>
            <a:pPr marL="171450" indent="-171450">
              <a:buFont typeface="Arial" panose="020B0604020202020204" pitchFamily="34" charset="0"/>
              <a:buChar char="•"/>
            </a:pPr>
            <a:r>
              <a:rPr lang="en-GB" sz="800"/>
              <a:t>say out loud what they are going to write about. compose  a sentence orally before writing it. sequence sentences to form short narratives</a:t>
            </a:r>
          </a:p>
          <a:p>
            <a:pPr marL="171450" indent="-171450">
              <a:buFont typeface="Arial" panose="020B0604020202020204" pitchFamily="34" charset="0"/>
              <a:buChar char="•"/>
            </a:pPr>
            <a:r>
              <a:rPr lang="en-GB" sz="800"/>
              <a:t>re-reading what they have written to check that it makes sense. discuss what they have written with the teacher or other pupils.</a:t>
            </a:r>
          </a:p>
          <a:p>
            <a:pPr marL="171450" indent="-171450">
              <a:buFont typeface="Arial" panose="020B0604020202020204" pitchFamily="34" charset="0"/>
              <a:buChar char="•"/>
            </a:pPr>
            <a:r>
              <a:rPr lang="en-GB" sz="800"/>
              <a:t>read aloud their writing clearly enough to be heard by their peers and the teacher. </a:t>
            </a:r>
            <a:endParaRPr lang="en-US" sz="800"/>
          </a:p>
        </p:txBody>
      </p:sp>
      <p:sp>
        <p:nvSpPr>
          <p:cNvPr id="16" name="Shape 14"/>
          <p:cNvSpPr/>
          <p:nvPr/>
        </p:nvSpPr>
        <p:spPr>
          <a:xfrm>
            <a:off x="3854196" y="1536192"/>
            <a:ext cx="1481328" cy="4343400"/>
          </a:xfrm>
          <a:prstGeom prst="roundRect">
            <a:avLst>
              <a:gd name="adj" fmla="val 3086"/>
            </a:avLst>
          </a:prstGeom>
          <a:solidFill>
            <a:srgbClr val="F5F1F8"/>
          </a:solidFill>
          <a:ln w="15240">
            <a:solidFill>
              <a:srgbClr val="7030A0"/>
            </a:solidFill>
            <a:prstDash val="solid"/>
          </a:ln>
        </p:spPr>
        <p:txBody>
          <a:bodyPr/>
          <a:lstStyle/>
          <a:p>
            <a:endParaRPr lang="en-GB"/>
          </a:p>
        </p:txBody>
      </p:sp>
      <p:sp>
        <p:nvSpPr>
          <p:cNvPr id="17" name="Text 15"/>
          <p:cNvSpPr/>
          <p:nvPr/>
        </p:nvSpPr>
        <p:spPr>
          <a:xfrm>
            <a:off x="3886200" y="1737360"/>
            <a:ext cx="1335024" cy="228600"/>
          </a:xfrm>
          <a:prstGeom prst="rect">
            <a:avLst/>
          </a:prstGeom>
          <a:noFill/>
          <a:ln/>
        </p:spPr>
        <p:txBody>
          <a:bodyPr wrap="square" lIns="0" tIns="0" rIns="0" bIns="0" rtlCol="0" anchor="ctr"/>
          <a:lstStyle/>
          <a:p>
            <a:pPr marL="0" indent="0" algn="ctr">
              <a:buNone/>
            </a:pPr>
            <a:r>
              <a:rPr lang="en-US" sz="1200" b="1">
                <a:solidFill>
                  <a:srgbClr val="7030A0"/>
                </a:solidFill>
              </a:rPr>
              <a:t>Year 2</a:t>
            </a:r>
            <a:endParaRPr lang="en-US" sz="1200"/>
          </a:p>
        </p:txBody>
      </p:sp>
      <p:sp>
        <p:nvSpPr>
          <p:cNvPr id="18" name="Text 16"/>
          <p:cNvSpPr/>
          <p:nvPr/>
        </p:nvSpPr>
        <p:spPr>
          <a:xfrm>
            <a:off x="3922776" y="2148840"/>
            <a:ext cx="1261872" cy="3474720"/>
          </a:xfrm>
          <a:prstGeom prst="rect">
            <a:avLst/>
          </a:prstGeom>
          <a:noFill/>
          <a:ln/>
        </p:spPr>
        <p:txBody>
          <a:bodyPr wrap="square" lIns="254" tIns="254" rIns="254" bIns="254" rtlCol="0" anchor="ctr">
            <a:normAutofit/>
          </a:bodyPr>
          <a:lstStyle/>
          <a:p>
            <a:pPr marL="171450" indent="-171450">
              <a:buFont typeface="Arial" panose="020B0604020202020204" pitchFamily="34" charset="0"/>
              <a:buChar char="•"/>
            </a:pPr>
            <a:r>
              <a:rPr lang="en-GB" sz="800"/>
              <a:t>write narratives about personal experiences and those of others (real and fictional) </a:t>
            </a:r>
          </a:p>
          <a:p>
            <a:pPr marL="171450" indent="-171450">
              <a:buFont typeface="Arial" panose="020B0604020202020204" pitchFamily="34" charset="0"/>
              <a:buChar char="•"/>
            </a:pPr>
            <a:r>
              <a:rPr lang="en-GB" sz="800"/>
              <a:t>write about real events </a:t>
            </a:r>
          </a:p>
          <a:p>
            <a:pPr marL="171450" indent="-171450">
              <a:buFont typeface="Arial" panose="020B0604020202020204" pitchFamily="34" charset="0"/>
              <a:buChar char="•"/>
            </a:pPr>
            <a:r>
              <a:rPr lang="en-GB" sz="800"/>
              <a:t>write poetry</a:t>
            </a:r>
          </a:p>
          <a:p>
            <a:pPr marL="171450" indent="-171450">
              <a:buFont typeface="Arial" panose="020B0604020202020204" pitchFamily="34" charset="0"/>
              <a:buChar char="•"/>
            </a:pPr>
            <a:r>
              <a:rPr lang="en-GB" sz="800"/>
              <a:t>write for different purposes </a:t>
            </a:r>
          </a:p>
          <a:p>
            <a:pPr marL="171450" indent="-171450">
              <a:buFont typeface="Arial" panose="020B0604020202020204" pitchFamily="34" charset="0"/>
              <a:buChar char="•"/>
            </a:pPr>
            <a:r>
              <a:rPr lang="en-GB" sz="800"/>
              <a:t>plan or say out loud what they are going to write about </a:t>
            </a:r>
          </a:p>
          <a:p>
            <a:pPr marL="171450" indent="-171450">
              <a:buFont typeface="Arial" panose="020B0604020202020204" pitchFamily="34" charset="0"/>
              <a:buChar char="•"/>
            </a:pPr>
            <a:r>
              <a:rPr lang="en-GB" sz="800"/>
              <a:t>make simple additions, revisions and corrections to their own writing. </a:t>
            </a:r>
            <a:endParaRPr lang="en-US" sz="800"/>
          </a:p>
        </p:txBody>
      </p:sp>
      <p:sp>
        <p:nvSpPr>
          <p:cNvPr id="19" name="Shape 17"/>
          <p:cNvSpPr/>
          <p:nvPr/>
        </p:nvSpPr>
        <p:spPr>
          <a:xfrm>
            <a:off x="5468112"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0" name="Text 18"/>
          <p:cNvSpPr/>
          <p:nvPr/>
        </p:nvSpPr>
        <p:spPr>
          <a:xfrm>
            <a:off x="5541264"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3</a:t>
            </a:r>
            <a:endParaRPr lang="en-US" sz="1200"/>
          </a:p>
        </p:txBody>
      </p:sp>
      <p:sp>
        <p:nvSpPr>
          <p:cNvPr id="21" name="Text 19"/>
          <p:cNvSpPr/>
          <p:nvPr/>
        </p:nvSpPr>
        <p:spPr>
          <a:xfrm>
            <a:off x="5614416" y="2459482"/>
            <a:ext cx="1261872" cy="3474720"/>
          </a:xfrm>
          <a:prstGeom prst="rect">
            <a:avLst/>
          </a:prstGeom>
          <a:noFill/>
          <a:ln/>
        </p:spPr>
        <p:txBody>
          <a:bodyPr wrap="square" lIns="254" tIns="254" rIns="254" bIns="254" rtlCol="0" anchor="ctr">
            <a:noAutofit/>
          </a:bodyPr>
          <a:lstStyle/>
          <a:p>
            <a:pPr marL="171450" indent="-171450">
              <a:buFont typeface="Arial" panose="020B0604020202020204" pitchFamily="34" charset="0"/>
              <a:buChar char="•"/>
            </a:pPr>
            <a:r>
              <a:rPr lang="en-GB" sz="800"/>
              <a:t>plan writing by reading and  discussing model texts</a:t>
            </a:r>
          </a:p>
          <a:p>
            <a:pPr marL="171450" indent="-171450">
              <a:buFont typeface="Arial" panose="020B0604020202020204" pitchFamily="34" charset="0"/>
              <a:buChar char="•"/>
            </a:pPr>
            <a:r>
              <a:rPr lang="en-GB" sz="800"/>
              <a:t>compose and rehearse sentences orally </a:t>
            </a:r>
          </a:p>
          <a:p>
            <a:pPr marL="171450" indent="-171450">
              <a:buFont typeface="Arial" panose="020B0604020202020204" pitchFamily="34" charset="0"/>
              <a:buChar char="•"/>
            </a:pPr>
            <a:r>
              <a:rPr lang="en-GB" sz="800"/>
              <a:t>use a range of sentence structures and rich vocabulary.</a:t>
            </a:r>
          </a:p>
          <a:p>
            <a:pPr marL="171450" indent="-171450">
              <a:buFont typeface="Arial" panose="020B0604020202020204" pitchFamily="34" charset="0"/>
              <a:buChar char="•"/>
            </a:pPr>
            <a:r>
              <a:rPr lang="en-GB" sz="800"/>
              <a:t>organise paragraphs around a theme.</a:t>
            </a:r>
          </a:p>
          <a:p>
            <a:pPr marL="171450" indent="-171450">
              <a:buFont typeface="Arial" panose="020B0604020202020204" pitchFamily="34" charset="0"/>
              <a:buChar char="•"/>
            </a:pPr>
            <a:r>
              <a:rPr lang="en-GB" sz="800"/>
              <a:t>in narratives, create settings, characters and plot</a:t>
            </a:r>
          </a:p>
          <a:p>
            <a:pPr marL="171450" indent="-171450">
              <a:buFont typeface="Arial" panose="020B0604020202020204" pitchFamily="34" charset="0"/>
              <a:buChar char="•"/>
            </a:pPr>
            <a:r>
              <a:rPr lang="en-GB" sz="800"/>
              <a:t>in non-narrative material, use simple organisational devices</a:t>
            </a:r>
          </a:p>
          <a:p>
            <a:pPr marL="171450" indent="-171450">
              <a:buFont typeface="Arial" panose="020B0604020202020204" pitchFamily="34" charset="0"/>
              <a:buChar char="•"/>
            </a:pPr>
            <a:r>
              <a:rPr lang="en-GB" sz="800"/>
              <a:t>evaluate and edit writing </a:t>
            </a:r>
          </a:p>
          <a:p>
            <a:pPr marL="171450" indent="-171450">
              <a:buFont typeface="Arial" panose="020B0604020202020204" pitchFamily="34" charset="0"/>
              <a:buChar char="•"/>
            </a:pPr>
            <a:r>
              <a:rPr lang="en-GB" sz="800"/>
              <a:t>proof-read for spelling and punctuation errors</a:t>
            </a:r>
          </a:p>
          <a:p>
            <a:pPr marL="171450" indent="-171450">
              <a:buFont typeface="Arial" panose="020B0604020202020204" pitchFamily="34" charset="0"/>
              <a:buChar char="•"/>
            </a:pPr>
            <a:r>
              <a:rPr lang="en-GB" sz="800"/>
              <a:t>read aloud their own writing, to a group or the whole class, using appropriate intonation and controlling the tone and volume so that the meaning is clear.</a:t>
            </a:r>
            <a:endParaRPr lang="en-US" sz="800"/>
          </a:p>
        </p:txBody>
      </p:sp>
      <p:sp>
        <p:nvSpPr>
          <p:cNvPr id="22" name="Shape 20"/>
          <p:cNvSpPr/>
          <p:nvPr/>
        </p:nvSpPr>
        <p:spPr>
          <a:xfrm>
            <a:off x="7123176" y="1572768"/>
            <a:ext cx="1481328" cy="4343400"/>
          </a:xfrm>
          <a:prstGeom prst="roundRect">
            <a:avLst>
              <a:gd name="adj" fmla="val 3086"/>
            </a:avLst>
          </a:prstGeom>
          <a:solidFill>
            <a:srgbClr val="F1F6F7"/>
          </a:solidFill>
          <a:ln w="15240">
            <a:solidFill>
              <a:srgbClr val="187B8C"/>
            </a:solidFill>
            <a:prstDash val="solid"/>
          </a:ln>
        </p:spPr>
        <p:txBody>
          <a:bodyPr/>
          <a:lstStyle/>
          <a:p>
            <a:endParaRPr lang="en-GB"/>
          </a:p>
        </p:txBody>
      </p:sp>
      <p:sp>
        <p:nvSpPr>
          <p:cNvPr id="23" name="Text 21"/>
          <p:cNvSpPr/>
          <p:nvPr/>
        </p:nvSpPr>
        <p:spPr>
          <a:xfrm>
            <a:off x="7196328"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4</a:t>
            </a:r>
            <a:endParaRPr lang="en-US" sz="1200"/>
          </a:p>
        </p:txBody>
      </p:sp>
      <p:sp>
        <p:nvSpPr>
          <p:cNvPr id="24" name="Text 22"/>
          <p:cNvSpPr/>
          <p:nvPr/>
        </p:nvSpPr>
        <p:spPr>
          <a:xfrm>
            <a:off x="7232904" y="2481072"/>
            <a:ext cx="1261872" cy="3474720"/>
          </a:xfrm>
          <a:prstGeom prst="rect">
            <a:avLst/>
          </a:prstGeom>
          <a:noFill/>
          <a:ln/>
        </p:spPr>
        <p:txBody>
          <a:bodyPr wrap="square" lIns="254" tIns="254" rIns="254" bIns="254" rtlCol="0" anchor="ctr">
            <a:norm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plan writing by reading and  discussing model texts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compose and rehearse sentences orally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use a range of sentence structures and rich vocabulary.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organise paragraphs around a theme.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in narratives, create settings, characters and plot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in non-narrative material, use simple organisational devices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evaluate and edit writing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proof-read for spelling and punctuation errors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read aloud their own writing, to a group or the whole class, using appropriate intonation and controlling the tone and volume so that the meaning is clear.</a:t>
            </a:r>
            <a:endParaRPr kumimoji="0" lang="en-US" sz="800" b="0" i="0" u="none" strike="noStrike" kern="1200" cap="none" spc="0" normalizeH="0" baseline="0" noProof="0">
              <a:ln>
                <a:noFill/>
              </a:ln>
              <a:solidFill>
                <a:prstClr val="black"/>
              </a:solidFill>
              <a:effectLst/>
              <a:uLnTx/>
              <a:uFillTx/>
              <a:latin typeface="Aptos"/>
              <a:ea typeface="+mn-ea"/>
              <a:cs typeface="+mn-cs"/>
            </a:endParaRPr>
          </a:p>
          <a:p>
            <a:pPr marL="0" indent="0">
              <a:buNone/>
            </a:pPr>
            <a:endParaRPr lang="en-US" sz="840"/>
          </a:p>
        </p:txBody>
      </p:sp>
      <p:sp>
        <p:nvSpPr>
          <p:cNvPr id="25" name="Shape 23"/>
          <p:cNvSpPr/>
          <p:nvPr/>
        </p:nvSpPr>
        <p:spPr>
          <a:xfrm>
            <a:off x="8810244" y="1581913"/>
            <a:ext cx="1481328" cy="4343400"/>
          </a:xfrm>
          <a:prstGeom prst="roundRect">
            <a:avLst>
              <a:gd name="adj" fmla="val 3086"/>
            </a:avLst>
          </a:prstGeom>
          <a:solidFill>
            <a:srgbClr val="F1F6F7"/>
          </a:solidFill>
          <a:ln w="15240">
            <a:solidFill>
              <a:srgbClr val="187B8C"/>
            </a:solidFill>
            <a:prstDash val="solid"/>
          </a:ln>
        </p:spPr>
        <p:txBody>
          <a:bodyPr/>
          <a:lstStyle/>
          <a:p>
            <a:endParaRPr lang="en-GB" sz="700"/>
          </a:p>
          <a:p>
            <a:endParaRPr lang="en-GB" sz="800"/>
          </a:p>
          <a:p>
            <a:pPr marL="171450" indent="-171450">
              <a:buFont typeface="Arial" panose="020B0604020202020204" pitchFamily="34" charset="0"/>
              <a:buChar char="•"/>
            </a:pPr>
            <a:endParaRPr lang="en-GB" sz="800"/>
          </a:p>
          <a:p>
            <a:pPr marL="171450" indent="-171450">
              <a:buFont typeface="Arial" panose="020B0604020202020204" pitchFamily="34" charset="0"/>
              <a:buChar char="•"/>
            </a:pPr>
            <a:r>
              <a:rPr lang="en-GB" sz="800"/>
              <a:t>Plan their writing by identifying the audience for and purpose and selecting the appropriate form. </a:t>
            </a:r>
          </a:p>
          <a:p>
            <a:pPr marL="171450" indent="-171450">
              <a:buFont typeface="Arial" panose="020B0604020202020204" pitchFamily="34" charset="0"/>
              <a:buChar char="•"/>
            </a:pPr>
            <a:r>
              <a:rPr lang="en-GB" sz="800"/>
              <a:t>Use model texts </a:t>
            </a:r>
          </a:p>
          <a:p>
            <a:pPr marL="171450" indent="-171450">
              <a:buFont typeface="Arial" panose="020B0604020202020204" pitchFamily="34" charset="0"/>
              <a:buChar char="•"/>
            </a:pPr>
            <a:r>
              <a:rPr lang="en-GB" sz="800"/>
              <a:t>In writing narratives, consider how authors have developed characters and </a:t>
            </a:r>
          </a:p>
          <a:p>
            <a:pPr marL="171450" indent="-171450">
              <a:buFont typeface="Arial" panose="020B0604020202020204" pitchFamily="34" charset="0"/>
              <a:buChar char="•"/>
            </a:pPr>
            <a:r>
              <a:rPr lang="en-GB" sz="800"/>
              <a:t>Settings in what pupils have read, listened to or seen performed </a:t>
            </a:r>
          </a:p>
          <a:p>
            <a:pPr marL="171450" indent="-171450">
              <a:buFont typeface="Arial" panose="020B0604020202020204" pitchFamily="34" charset="0"/>
              <a:buChar char="•"/>
            </a:pPr>
            <a:r>
              <a:rPr lang="en-GB" sz="800"/>
              <a:t>Select appropriate grammar and vocabulary</a:t>
            </a:r>
          </a:p>
          <a:p>
            <a:pPr marL="171450" indent="-171450">
              <a:buFont typeface="Arial" panose="020B0604020202020204" pitchFamily="34" charset="0"/>
              <a:buChar char="•"/>
            </a:pPr>
            <a:r>
              <a:rPr lang="en-GB" sz="800"/>
              <a:t>In narratives, describe settings, characters and atmosphere and integrate dialogue to convey character and advance the action </a:t>
            </a:r>
          </a:p>
          <a:p>
            <a:pPr marL="171450" indent="-171450">
              <a:buFont typeface="Arial" panose="020B0604020202020204" pitchFamily="34" charset="0"/>
              <a:buChar char="•"/>
            </a:pPr>
            <a:r>
              <a:rPr lang="en-GB" sz="800"/>
              <a:t>Use a wide range of devices to build cohesion within and across paragraphs </a:t>
            </a:r>
          </a:p>
          <a:p>
            <a:pPr marL="171450" indent="-171450">
              <a:buFont typeface="Arial" panose="020B0604020202020204" pitchFamily="34" charset="0"/>
              <a:buChar char="•"/>
            </a:pPr>
            <a:r>
              <a:rPr lang="en-GB" sz="800"/>
              <a:t>Use further organisational and presentational devices to structure text  </a:t>
            </a:r>
          </a:p>
          <a:p>
            <a:pPr marL="171450" indent="-171450">
              <a:buFont typeface="Arial" panose="020B0604020202020204" pitchFamily="34" charset="0"/>
              <a:buChar char="•"/>
            </a:pPr>
            <a:r>
              <a:rPr lang="en-GB" sz="800"/>
              <a:t>Evaluate and edit by: </a:t>
            </a:r>
          </a:p>
          <a:p>
            <a:pPr marL="171450" indent="-171450">
              <a:buFont typeface="Arial" panose="020B0604020202020204" pitchFamily="34" charset="0"/>
              <a:buChar char="•"/>
            </a:pPr>
            <a:r>
              <a:rPr lang="en-GB" sz="800"/>
              <a:t> proof-read for spelling and punctuation errors</a:t>
            </a:r>
          </a:p>
        </p:txBody>
      </p:sp>
      <p:sp>
        <p:nvSpPr>
          <p:cNvPr id="26" name="Text 24"/>
          <p:cNvSpPr/>
          <p:nvPr/>
        </p:nvSpPr>
        <p:spPr>
          <a:xfrm>
            <a:off x="8851392"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5</a:t>
            </a:r>
            <a:endParaRPr lang="en-US" sz="1200"/>
          </a:p>
        </p:txBody>
      </p:sp>
      <p:sp>
        <p:nvSpPr>
          <p:cNvPr id="27" name="Text 25"/>
          <p:cNvSpPr/>
          <p:nvPr/>
        </p:nvSpPr>
        <p:spPr>
          <a:xfrm>
            <a:off x="8887968" y="2148840"/>
            <a:ext cx="1261872" cy="3474720"/>
          </a:xfrm>
          <a:prstGeom prst="rect">
            <a:avLst/>
          </a:prstGeom>
          <a:noFill/>
          <a:ln/>
        </p:spPr>
        <p:txBody>
          <a:bodyPr wrap="square" lIns="254" tIns="254" rIns="254" bIns="254" rtlCol="0" anchor="ctr">
            <a:normAutofit/>
          </a:bodyPr>
          <a:lstStyle/>
          <a:p>
            <a:pPr marL="0" indent="0">
              <a:buNone/>
            </a:pPr>
            <a:endParaRPr lang="en-US" sz="840"/>
          </a:p>
        </p:txBody>
      </p:sp>
      <p:sp>
        <p:nvSpPr>
          <p:cNvPr id="28" name="Shape 26"/>
          <p:cNvSpPr/>
          <p:nvPr/>
        </p:nvSpPr>
        <p:spPr>
          <a:xfrm>
            <a:off x="10433304" y="1572768"/>
            <a:ext cx="1481328" cy="4343400"/>
          </a:xfrm>
          <a:prstGeom prst="roundRect">
            <a:avLst>
              <a:gd name="adj" fmla="val 3086"/>
            </a:avLst>
          </a:prstGeom>
          <a:solidFill>
            <a:srgbClr val="F1F6F7"/>
          </a:solidFill>
          <a:ln w="15240">
            <a:solidFill>
              <a:srgbClr val="187B8C"/>
            </a:solidFill>
            <a:prstDash val="solid"/>
          </a:ln>
        </p:spPr>
        <p:txBody>
          <a:bodyPr/>
          <a:lstStyle/>
          <a:p>
            <a:pPr marL="171450" indent="-171450">
              <a:buFont typeface="Arial" panose="020B0604020202020204" pitchFamily="34" charset="0"/>
              <a:buChar char="•"/>
            </a:pPr>
            <a:endParaRPr lang="en-GB" sz="700"/>
          </a:p>
          <a:p>
            <a:pPr marL="171450" indent="-171450">
              <a:buFont typeface="Arial" panose="020B0604020202020204" pitchFamily="34" charset="0"/>
              <a:buChar char="•"/>
            </a:pPr>
            <a:endParaRPr lang="en-GB" sz="700"/>
          </a:p>
          <a:p>
            <a:pPr marL="171450" indent="-171450">
              <a:buFont typeface="Arial" panose="020B0604020202020204" pitchFamily="34" charset="0"/>
              <a:buChar char="•"/>
            </a:pPr>
            <a:endParaRPr lang="en-GB" sz="70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Plan their writing by identifying the audience for and purpose and selecting the appropriate form.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Use model texts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In writing narratives, consider how authors have developed characters and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Settings in what pupils have read, listened to or seen performed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Select appropriate grammar and vocabulary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In narratives, describe settings, characters and atmosphere and integrate dialogue to convey character and advance the action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Use a wide range of devices to build cohesion within and across paragraphs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Use further organisational and presentational devices to structure text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Evaluate and edit by: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800" b="0" i="0" u="none" strike="noStrike" kern="1200" cap="none" spc="0" normalizeH="0" baseline="0" noProof="0">
                <a:ln>
                  <a:noFill/>
                </a:ln>
                <a:solidFill>
                  <a:prstClr val="black"/>
                </a:solidFill>
                <a:effectLst/>
                <a:uLnTx/>
                <a:uFillTx/>
                <a:latin typeface="Aptos"/>
                <a:ea typeface="+mn-ea"/>
                <a:cs typeface="+mn-cs"/>
              </a:rPr>
              <a:t> proof-read for spelling and punctuation errors</a:t>
            </a:r>
          </a:p>
          <a:p>
            <a:endParaRPr lang="en-GB"/>
          </a:p>
        </p:txBody>
      </p:sp>
      <p:sp>
        <p:nvSpPr>
          <p:cNvPr id="29" name="Text 27"/>
          <p:cNvSpPr/>
          <p:nvPr/>
        </p:nvSpPr>
        <p:spPr>
          <a:xfrm>
            <a:off x="10506456" y="1737360"/>
            <a:ext cx="1335024" cy="228600"/>
          </a:xfrm>
          <a:prstGeom prst="rect">
            <a:avLst/>
          </a:prstGeom>
          <a:noFill/>
          <a:ln/>
        </p:spPr>
        <p:txBody>
          <a:bodyPr wrap="square" lIns="0" tIns="0" rIns="0" bIns="0" rtlCol="0" anchor="ctr"/>
          <a:lstStyle/>
          <a:p>
            <a:pPr marL="0" indent="0" algn="ctr">
              <a:buNone/>
            </a:pPr>
            <a:r>
              <a:rPr lang="en-US" sz="1200" b="1">
                <a:solidFill>
                  <a:srgbClr val="187B8C"/>
                </a:solidFill>
              </a:rPr>
              <a:t>Year 6</a:t>
            </a:r>
            <a:endParaRPr lang="en-US" sz="1200"/>
          </a:p>
        </p:txBody>
      </p:sp>
      <p:sp>
        <p:nvSpPr>
          <p:cNvPr id="30" name="Text 28"/>
          <p:cNvSpPr/>
          <p:nvPr/>
        </p:nvSpPr>
        <p:spPr>
          <a:xfrm>
            <a:off x="10543032" y="2148840"/>
            <a:ext cx="1261872" cy="3474720"/>
          </a:xfrm>
          <a:prstGeom prst="rect">
            <a:avLst/>
          </a:prstGeom>
          <a:noFill/>
          <a:ln/>
        </p:spPr>
        <p:txBody>
          <a:bodyPr wrap="square" lIns="254" tIns="254" rIns="254" bIns="254" rtlCol="0" anchor="ctr">
            <a:normAutofit/>
          </a:bodyPr>
          <a:lstStyle/>
          <a:p>
            <a:pPr marL="0" indent="0">
              <a:buNone/>
            </a:pPr>
            <a:r>
              <a:rPr lang="en-US" sz="840">
                <a:solidFill>
                  <a:srgbClr val="202020"/>
                </a:solidFill>
              </a:rPr>
              <a:t>•</a:t>
            </a:r>
            <a:endParaRPr lang="en-US" sz="840"/>
          </a:p>
        </p:txBody>
      </p:sp>
      <p:sp>
        <p:nvSpPr>
          <p:cNvPr id="33" name="Shape 24">
            <a:extLst>
              <a:ext uri="{FF2B5EF4-FFF2-40B4-BE49-F238E27FC236}">
                <a16:creationId xmlns:a16="http://schemas.microsoft.com/office/drawing/2014/main" id="{04F701C4-E1D8-7CEB-B579-901A94CAA130}"/>
              </a:ext>
            </a:extLst>
          </p:cNvPr>
          <p:cNvSpPr/>
          <p:nvPr/>
        </p:nvSpPr>
        <p:spPr>
          <a:xfrm>
            <a:off x="10772665" y="349758"/>
            <a:ext cx="1266444" cy="1147571"/>
          </a:xfrm>
          <a:prstGeom prst="ellipse">
            <a:avLst/>
          </a:prstGeom>
          <a:solidFill>
            <a:srgbClr val="7030A0"/>
          </a:solidFill>
          <a:ln w="25400">
            <a:solidFill>
              <a:srgbClr val="FFFFFF"/>
            </a:solidFill>
            <a:prstDash val="solid"/>
          </a:ln>
        </p:spPr>
        <p:txBody>
          <a:bodyPr/>
          <a:lstStyle/>
          <a:p>
            <a:endParaRPr lang="en-GB"/>
          </a:p>
        </p:txBody>
      </p:sp>
      <p:sp>
        <p:nvSpPr>
          <p:cNvPr id="34" name="Text 25">
            <a:extLst>
              <a:ext uri="{FF2B5EF4-FFF2-40B4-BE49-F238E27FC236}">
                <a16:creationId xmlns:a16="http://schemas.microsoft.com/office/drawing/2014/main" id="{3CFD0F8D-130B-A34D-680D-D0D507E61A44}"/>
              </a:ext>
            </a:extLst>
          </p:cNvPr>
          <p:cNvSpPr/>
          <p:nvPr/>
        </p:nvSpPr>
        <p:spPr>
          <a:xfrm>
            <a:off x="10800299" y="796606"/>
            <a:ext cx="1121708" cy="196726"/>
          </a:xfrm>
          <a:prstGeom prst="rect">
            <a:avLst/>
          </a:prstGeom>
          <a:noFill/>
          <a:ln/>
        </p:spPr>
        <p:txBody>
          <a:bodyPr wrap="square" lIns="0" tIns="0" rIns="0" bIns="0" rtlCol="0" anchor="ctr"/>
          <a:lstStyle/>
          <a:p>
            <a:pPr marL="0" indent="0" algn="ctr">
              <a:buNone/>
            </a:pPr>
            <a:r>
              <a:rPr lang="en-US" sz="1600" b="1" dirty="0">
                <a:solidFill>
                  <a:srgbClr val="FFFFFF"/>
                </a:solidFill>
              </a:rPr>
              <a:t>Write</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4320" y="521679"/>
            <a:ext cx="1648015" cy="461665"/>
          </a:xfrm>
          <a:prstGeom prst="rect">
            <a:avLst/>
          </a:prstGeom>
          <a:noFill/>
        </p:spPr>
        <p:txBody>
          <a:bodyPr wrap="none">
            <a:spAutoFit/>
          </a:bodyPr>
          <a:lstStyle/>
          <a:p>
            <a:pPr>
              <a:defRPr sz="2200" b="1">
                <a:solidFill>
                  <a:srgbClr val="7030A0"/>
                </a:solidFill>
              </a:defRPr>
            </a:pPr>
            <a:r>
              <a:rPr sz="2400"/>
              <a:t>KEY TEXTS</a:t>
            </a:r>
          </a:p>
        </p:txBody>
      </p:sp>
      <p:graphicFrame>
        <p:nvGraphicFramePr>
          <p:cNvPr id="3" name="Table 2"/>
          <p:cNvGraphicFramePr>
            <a:graphicFrameLocks noGrp="1"/>
          </p:cNvGraphicFramePr>
          <p:nvPr/>
        </p:nvGraphicFramePr>
        <p:xfrm>
          <a:off x="411480" y="1348431"/>
          <a:ext cx="11155680" cy="4709160"/>
        </p:xfrm>
        <a:graphic>
          <a:graphicData uri="http://schemas.openxmlformats.org/drawingml/2006/table">
            <a:tbl>
              <a:tblPr firstRow="1" bandRow="1">
                <a:tableStyleId>{5C22544A-7EE6-4342-B048-85BDC9FD1C3A}</a:tableStyleId>
              </a:tblPr>
              <a:tblGrid>
                <a:gridCol w="2788920">
                  <a:extLst>
                    <a:ext uri="{9D8B030D-6E8A-4147-A177-3AD203B41FA5}">
                      <a16:colId xmlns:a16="http://schemas.microsoft.com/office/drawing/2014/main" val="20000"/>
                    </a:ext>
                  </a:extLst>
                </a:gridCol>
                <a:gridCol w="2788920">
                  <a:extLst>
                    <a:ext uri="{9D8B030D-6E8A-4147-A177-3AD203B41FA5}">
                      <a16:colId xmlns:a16="http://schemas.microsoft.com/office/drawing/2014/main" val="20001"/>
                    </a:ext>
                  </a:extLst>
                </a:gridCol>
                <a:gridCol w="2788920">
                  <a:extLst>
                    <a:ext uri="{9D8B030D-6E8A-4147-A177-3AD203B41FA5}">
                      <a16:colId xmlns:a16="http://schemas.microsoft.com/office/drawing/2014/main" val="20002"/>
                    </a:ext>
                  </a:extLst>
                </a:gridCol>
                <a:gridCol w="2788920">
                  <a:extLst>
                    <a:ext uri="{9D8B030D-6E8A-4147-A177-3AD203B41FA5}">
                      <a16:colId xmlns:a16="http://schemas.microsoft.com/office/drawing/2014/main" val="20003"/>
                    </a:ext>
                  </a:extLst>
                </a:gridCol>
              </a:tblGrid>
              <a:tr h="571500">
                <a:tc>
                  <a:txBody>
                    <a:bodyPr/>
                    <a:lstStyle/>
                    <a:p>
                      <a:pPr>
                        <a:defRPr sz="1000"/>
                      </a:pPr>
                      <a:r>
                        <a:rPr sz="1200" dirty="0"/>
                        <a:t>Year Group</a:t>
                      </a:r>
                    </a:p>
                  </a:txBody>
                  <a:tcPr>
                    <a:solidFill>
                      <a:srgbClr val="7030A0"/>
                    </a:solidFill>
                  </a:tcPr>
                </a:tc>
                <a:tc>
                  <a:txBody>
                    <a:bodyPr/>
                    <a:lstStyle/>
                    <a:p>
                      <a:pPr>
                        <a:defRPr sz="1000"/>
                      </a:pPr>
                      <a:r>
                        <a:rPr sz="1200" dirty="0"/>
                        <a:t>Autumn</a:t>
                      </a:r>
                    </a:p>
                  </a:txBody>
                  <a:tcPr>
                    <a:solidFill>
                      <a:srgbClr val="7030A0"/>
                    </a:solidFill>
                  </a:tcPr>
                </a:tc>
                <a:tc>
                  <a:txBody>
                    <a:bodyPr/>
                    <a:lstStyle/>
                    <a:p>
                      <a:pPr>
                        <a:defRPr sz="1000"/>
                      </a:pPr>
                      <a:r>
                        <a:rPr sz="1200"/>
                        <a:t>Spring</a:t>
                      </a:r>
                    </a:p>
                  </a:txBody>
                  <a:tcPr>
                    <a:solidFill>
                      <a:srgbClr val="7030A0"/>
                    </a:solidFill>
                  </a:tcPr>
                </a:tc>
                <a:tc>
                  <a:txBody>
                    <a:bodyPr/>
                    <a:lstStyle/>
                    <a:p>
                      <a:pPr>
                        <a:defRPr sz="1000"/>
                      </a:pPr>
                      <a:r>
                        <a:rPr sz="1200"/>
                        <a:t>Summer</a:t>
                      </a:r>
                    </a:p>
                  </a:txBody>
                  <a:tcPr>
                    <a:solidFill>
                      <a:srgbClr val="7030A0"/>
                    </a:solidFill>
                  </a:tcPr>
                </a:tc>
                <a:extLst>
                  <a:ext uri="{0D108BD9-81ED-4DB2-BD59-A6C34878D82A}">
                    <a16:rowId xmlns:a16="http://schemas.microsoft.com/office/drawing/2014/main" val="10000"/>
                  </a:ext>
                </a:extLst>
              </a:tr>
              <a:tr h="571500">
                <a:tc>
                  <a:txBody>
                    <a:bodyPr/>
                    <a:lstStyle/>
                    <a:p>
                      <a:pPr>
                        <a:defRPr sz="1000"/>
                      </a:pPr>
                      <a:r>
                        <a:rPr sz="1200"/>
                        <a:t>EYFS</a:t>
                      </a:r>
                    </a:p>
                  </a:txBody>
                  <a:tcPr>
                    <a:solidFill>
                      <a:srgbClr val="187B8C"/>
                    </a:solidFill>
                  </a:tcPr>
                </a:tc>
                <a:tc>
                  <a:txBody>
                    <a:bodyPr/>
                    <a:lstStyle/>
                    <a:p>
                      <a:pPr>
                        <a:defRPr sz="1000"/>
                      </a:pPr>
                      <a:r>
                        <a:rPr sz="1200" dirty="0"/>
                        <a:t>Owl Babies / A New House for Mouse</a:t>
                      </a:r>
                      <a:r>
                        <a:rPr lang="en-GB" sz="1200" dirty="0"/>
                        <a:t>/ Whatever Next</a:t>
                      </a:r>
                      <a:endParaRPr sz="1200" dirty="0"/>
                    </a:p>
                  </a:txBody>
                  <a:tcPr>
                    <a:solidFill>
                      <a:srgbClr val="FFFFFF"/>
                    </a:solidFill>
                  </a:tcPr>
                </a:tc>
                <a:tc>
                  <a:txBody>
                    <a:bodyPr/>
                    <a:lstStyle/>
                    <a:p>
                      <a:pPr>
                        <a:defRPr sz="1000"/>
                      </a:pPr>
                      <a:r>
                        <a:rPr sz="1200" dirty="0"/>
                        <a:t>Monkey Puzzle /</a:t>
                      </a:r>
                      <a:r>
                        <a:rPr lang="en-GB" sz="1200" dirty="0"/>
                        <a:t>traditional tales</a:t>
                      </a:r>
                    </a:p>
                    <a:p>
                      <a:pPr>
                        <a:defRPr sz="1000"/>
                      </a:pPr>
                      <a:r>
                        <a:rPr lang="en-GB" sz="1200" dirty="0"/>
                        <a:t>First Poetry Book</a:t>
                      </a:r>
                      <a:endParaRPr sz="1200" dirty="0"/>
                    </a:p>
                  </a:txBody>
                  <a:tcPr>
                    <a:solidFill>
                      <a:srgbClr val="FFFFFF"/>
                    </a:solidFill>
                  </a:tcPr>
                </a:tc>
                <a:tc>
                  <a:txBody>
                    <a:bodyPr/>
                    <a:lstStyle/>
                    <a:p>
                      <a:pPr>
                        <a:defRPr sz="1000"/>
                      </a:pPr>
                      <a:r>
                        <a:rPr sz="1200"/>
                        <a:t>Emma Jane's Aeroplane / Everywhere Bear</a:t>
                      </a:r>
                    </a:p>
                  </a:txBody>
                  <a:tcPr>
                    <a:solidFill>
                      <a:srgbClr val="FFFFFF"/>
                    </a:solidFill>
                  </a:tcPr>
                </a:tc>
                <a:extLst>
                  <a:ext uri="{0D108BD9-81ED-4DB2-BD59-A6C34878D82A}">
                    <a16:rowId xmlns:a16="http://schemas.microsoft.com/office/drawing/2014/main" val="10001"/>
                  </a:ext>
                </a:extLst>
              </a:tr>
              <a:tr h="571500">
                <a:tc>
                  <a:txBody>
                    <a:bodyPr/>
                    <a:lstStyle/>
                    <a:p>
                      <a:pPr>
                        <a:defRPr sz="1000"/>
                      </a:pPr>
                      <a:r>
                        <a:rPr sz="1200"/>
                        <a:t>Y1</a:t>
                      </a:r>
                    </a:p>
                  </a:txBody>
                  <a:tcPr>
                    <a:solidFill>
                      <a:srgbClr val="187B8C"/>
                    </a:solidFill>
                  </a:tcPr>
                </a:tc>
                <a:tc>
                  <a:txBody>
                    <a:bodyPr/>
                    <a:lstStyle/>
                    <a:p>
                      <a:pPr>
                        <a:defRPr sz="1000"/>
                      </a:pPr>
                      <a:r>
                        <a:rPr sz="1200"/>
                        <a:t>Three Little Pigs / Peace at Last</a:t>
                      </a:r>
                    </a:p>
                  </a:txBody>
                  <a:tcPr>
                    <a:solidFill>
                      <a:srgbClr val="F2F2F2"/>
                    </a:solidFill>
                  </a:tcPr>
                </a:tc>
                <a:tc>
                  <a:txBody>
                    <a:bodyPr/>
                    <a:lstStyle/>
                    <a:p>
                      <a:pPr>
                        <a:defRPr sz="1000"/>
                      </a:pPr>
                      <a:r>
                        <a:rPr sz="1200"/>
                        <a:t>The Lorax</a:t>
                      </a:r>
                      <a:endParaRPr lang="en-GB" sz="1200"/>
                    </a:p>
                    <a:p>
                      <a:pPr>
                        <a:defRPr sz="1000"/>
                      </a:pPr>
                      <a:r>
                        <a:rPr lang="en-GB" sz="1200"/>
                        <a:t>A Great Big Cuddle </a:t>
                      </a:r>
                      <a:endParaRPr sz="1200"/>
                    </a:p>
                  </a:txBody>
                  <a:tcPr>
                    <a:solidFill>
                      <a:srgbClr val="F2F2F2"/>
                    </a:solidFill>
                  </a:tcPr>
                </a:tc>
                <a:tc>
                  <a:txBody>
                    <a:bodyPr/>
                    <a:lstStyle/>
                    <a:p>
                      <a:pPr>
                        <a:defRPr sz="1000"/>
                      </a:pPr>
                      <a:r>
                        <a:rPr sz="1200"/>
                        <a:t>Snail and the Whale / Beegu</a:t>
                      </a:r>
                    </a:p>
                  </a:txBody>
                  <a:tcPr>
                    <a:solidFill>
                      <a:srgbClr val="F2F2F2"/>
                    </a:solidFill>
                  </a:tcPr>
                </a:tc>
                <a:extLst>
                  <a:ext uri="{0D108BD9-81ED-4DB2-BD59-A6C34878D82A}">
                    <a16:rowId xmlns:a16="http://schemas.microsoft.com/office/drawing/2014/main" val="10002"/>
                  </a:ext>
                </a:extLst>
              </a:tr>
              <a:tr h="571500">
                <a:tc>
                  <a:txBody>
                    <a:bodyPr/>
                    <a:lstStyle/>
                    <a:p>
                      <a:pPr>
                        <a:defRPr sz="1000"/>
                      </a:pPr>
                      <a:r>
                        <a:rPr sz="1200"/>
                        <a:t>Y2</a:t>
                      </a:r>
                    </a:p>
                  </a:txBody>
                  <a:tcPr>
                    <a:solidFill>
                      <a:srgbClr val="187B8C"/>
                    </a:solidFill>
                  </a:tcPr>
                </a:tc>
                <a:tc>
                  <a:txBody>
                    <a:bodyPr/>
                    <a:lstStyle/>
                    <a:p>
                      <a:pPr>
                        <a:defRPr sz="1000"/>
                      </a:pPr>
                      <a:r>
                        <a:rPr sz="1200"/>
                        <a:t>Hodgeheg / Billy and the Beast</a:t>
                      </a:r>
                    </a:p>
                  </a:txBody>
                  <a:tcPr>
                    <a:solidFill>
                      <a:srgbClr val="FFFFFF"/>
                    </a:solidFill>
                  </a:tcPr>
                </a:tc>
                <a:tc>
                  <a:txBody>
                    <a:bodyPr/>
                    <a:lstStyle/>
                    <a:p>
                      <a:pPr>
                        <a:defRPr sz="1000"/>
                      </a:pPr>
                      <a:r>
                        <a:rPr sz="1200" dirty="0"/>
                        <a:t>Everest </a:t>
                      </a:r>
                      <a:endParaRPr lang="en-GB" sz="1200" dirty="0"/>
                    </a:p>
                    <a:p>
                      <a:pPr>
                        <a:defRPr sz="1000"/>
                      </a:pPr>
                      <a:r>
                        <a:rPr lang="en-GB" sz="1200" dirty="0"/>
                        <a:t>Please Mrs Butler</a:t>
                      </a:r>
                      <a:endParaRPr sz="1200" dirty="0"/>
                    </a:p>
                  </a:txBody>
                  <a:tcPr>
                    <a:solidFill>
                      <a:srgbClr val="FFFFFF"/>
                    </a:solidFill>
                  </a:tcPr>
                </a:tc>
                <a:tc>
                  <a:txBody>
                    <a:bodyPr/>
                    <a:lstStyle/>
                    <a:p>
                      <a:pPr>
                        <a:defRPr sz="1000"/>
                      </a:pPr>
                      <a:r>
                        <a:rPr sz="1200"/>
                        <a:t>Lila and the Secret of the Rain / Man on the Moon</a:t>
                      </a:r>
                    </a:p>
                  </a:txBody>
                  <a:tcPr>
                    <a:solidFill>
                      <a:srgbClr val="FFFFFF"/>
                    </a:solidFill>
                  </a:tcPr>
                </a:tc>
                <a:extLst>
                  <a:ext uri="{0D108BD9-81ED-4DB2-BD59-A6C34878D82A}">
                    <a16:rowId xmlns:a16="http://schemas.microsoft.com/office/drawing/2014/main" val="10003"/>
                  </a:ext>
                </a:extLst>
              </a:tr>
              <a:tr h="571500">
                <a:tc>
                  <a:txBody>
                    <a:bodyPr/>
                    <a:lstStyle/>
                    <a:p>
                      <a:pPr>
                        <a:defRPr sz="1000"/>
                      </a:pPr>
                      <a:r>
                        <a:rPr sz="1200"/>
                        <a:t>Y3</a:t>
                      </a:r>
                    </a:p>
                  </a:txBody>
                  <a:tcPr>
                    <a:solidFill>
                      <a:srgbClr val="187B8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US" sz="1200"/>
                        <a:t>Red in the City / Oliver Twist</a:t>
                      </a:r>
                    </a:p>
                    <a:p>
                      <a:pPr>
                        <a:defRPr sz="1000"/>
                      </a:pPr>
                      <a:endParaRPr lang="en-US" sz="1200"/>
                    </a:p>
                  </a:txBody>
                  <a:tcPr>
                    <a:solidFill>
                      <a:srgbClr val="F2F2F2"/>
                    </a:solidFill>
                  </a:tcPr>
                </a:tc>
                <a:tc>
                  <a:txBody>
                    <a:bodyPr/>
                    <a:lstStyle/>
                    <a:p>
                      <a:pPr>
                        <a:defRPr sz="1000"/>
                      </a:pPr>
                      <a:r>
                        <a:rPr lang="en-US" sz="1200" dirty="0"/>
                        <a:t>Our Tower </a:t>
                      </a:r>
                    </a:p>
                    <a:p>
                      <a:pPr>
                        <a:defRPr sz="1000"/>
                      </a:pPr>
                      <a:r>
                        <a:rPr lang="en-US" sz="1200" dirty="0"/>
                        <a:t>The Owl and the Pussy Cat </a:t>
                      </a:r>
                    </a:p>
                  </a:txBody>
                  <a:tcP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US" sz="1200"/>
                        <a:t>Fantastic Mr Fox / Stone Age Boy</a:t>
                      </a:r>
                    </a:p>
                    <a:p>
                      <a:pPr>
                        <a:defRPr sz="1000"/>
                      </a:pPr>
                      <a:endParaRPr lang="en-GB" sz="1200"/>
                    </a:p>
                  </a:txBody>
                  <a:tcPr>
                    <a:solidFill>
                      <a:srgbClr val="F2F2F2"/>
                    </a:solidFill>
                  </a:tcPr>
                </a:tc>
                <a:extLst>
                  <a:ext uri="{0D108BD9-81ED-4DB2-BD59-A6C34878D82A}">
                    <a16:rowId xmlns:a16="http://schemas.microsoft.com/office/drawing/2014/main" val="10004"/>
                  </a:ext>
                </a:extLst>
              </a:tr>
              <a:tr h="571500">
                <a:tc>
                  <a:txBody>
                    <a:bodyPr/>
                    <a:lstStyle/>
                    <a:p>
                      <a:pPr>
                        <a:defRPr sz="1000"/>
                      </a:pPr>
                      <a:r>
                        <a:rPr sz="1200"/>
                        <a:t>Y4</a:t>
                      </a:r>
                    </a:p>
                  </a:txBody>
                  <a:tcPr>
                    <a:solidFill>
                      <a:srgbClr val="187B8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200"/>
                        <a:t>The </a:t>
                      </a:r>
                      <a:r>
                        <a:rPr lang="en-GB" sz="1200" err="1"/>
                        <a:t>Minpins</a:t>
                      </a:r>
                      <a:r>
                        <a:rPr lang="en-GB" sz="1200"/>
                        <a:t> / Plague</a:t>
                      </a:r>
                    </a:p>
                  </a:txBody>
                  <a:tcPr>
                    <a:solidFill>
                      <a:srgbClr val="FFFFFF"/>
                    </a:solidFill>
                  </a:tcPr>
                </a:tc>
                <a:tc>
                  <a:txBody>
                    <a:bodyPr/>
                    <a:lstStyle/>
                    <a:p>
                      <a:pPr>
                        <a:defRPr sz="1000"/>
                      </a:pPr>
                      <a:r>
                        <a:rPr lang="en-GB" sz="1200" dirty="0"/>
                        <a:t>Trojan Horse</a:t>
                      </a:r>
                    </a:p>
                    <a:p>
                      <a:pPr>
                        <a:defRPr sz="1000"/>
                      </a:pPr>
                      <a:r>
                        <a:rPr lang="en-GB" sz="1200" dirty="0"/>
                        <a:t>Chocolate Cake – Michael Rosen</a:t>
                      </a:r>
                      <a:endParaRPr sz="1200" dirty="0"/>
                    </a:p>
                  </a:txBody>
                  <a:tcP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US" sz="1200"/>
                        <a:t>How to Stay Alive / Journey</a:t>
                      </a:r>
                    </a:p>
                    <a:p>
                      <a:pPr>
                        <a:defRPr sz="1000"/>
                      </a:pPr>
                      <a:endParaRPr sz="1200"/>
                    </a:p>
                  </a:txBody>
                  <a:tcPr>
                    <a:solidFill>
                      <a:srgbClr val="FFFFFF"/>
                    </a:solidFill>
                  </a:tcPr>
                </a:tc>
                <a:extLst>
                  <a:ext uri="{0D108BD9-81ED-4DB2-BD59-A6C34878D82A}">
                    <a16:rowId xmlns:a16="http://schemas.microsoft.com/office/drawing/2014/main" val="10005"/>
                  </a:ext>
                </a:extLst>
              </a:tr>
              <a:tr h="571500">
                <a:tc>
                  <a:txBody>
                    <a:bodyPr/>
                    <a:lstStyle/>
                    <a:p>
                      <a:pPr>
                        <a:defRPr sz="1000"/>
                      </a:pPr>
                      <a:r>
                        <a:rPr sz="1200"/>
                        <a:t>Y5</a:t>
                      </a:r>
                    </a:p>
                  </a:txBody>
                  <a:tcPr>
                    <a:solidFill>
                      <a:srgbClr val="187B8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200"/>
                        <a:t>Sky Song / Holes</a:t>
                      </a:r>
                    </a:p>
                  </a:txBody>
                  <a:tcP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200" dirty="0"/>
                        <a:t>Maze Runner </a:t>
                      </a:r>
                    </a:p>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200" dirty="0"/>
                        <a:t>Free Verse poetry </a:t>
                      </a:r>
                    </a:p>
                    <a:p>
                      <a:pPr marL="0" marR="0" lvl="0" indent="0" algn="l" defTabSz="914400" rtl="0" eaLnBrk="1" fontAlgn="auto" latinLnBrk="0" hangingPunct="1">
                        <a:lnSpc>
                          <a:spcPct val="100000"/>
                        </a:lnSpc>
                        <a:spcBef>
                          <a:spcPts val="0"/>
                        </a:spcBef>
                        <a:spcAft>
                          <a:spcPts val="0"/>
                        </a:spcAft>
                        <a:buClrTx/>
                        <a:buSzTx/>
                        <a:buFontTx/>
                        <a:buNone/>
                        <a:tabLst/>
                        <a:defRPr sz="1000"/>
                      </a:pPr>
                      <a:endParaRPr lang="en-GB" sz="1200" dirty="0"/>
                    </a:p>
                  </a:txBody>
                  <a:tcP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US" sz="1200" dirty="0"/>
                        <a:t>Running on the Roof of the World / Viking Boy</a:t>
                      </a:r>
                    </a:p>
                  </a:txBody>
                  <a:tcPr>
                    <a:solidFill>
                      <a:srgbClr val="F2F2F2"/>
                    </a:solidFill>
                  </a:tcPr>
                </a:tc>
                <a:extLst>
                  <a:ext uri="{0D108BD9-81ED-4DB2-BD59-A6C34878D82A}">
                    <a16:rowId xmlns:a16="http://schemas.microsoft.com/office/drawing/2014/main" val="10006"/>
                  </a:ext>
                </a:extLst>
              </a:tr>
              <a:tr h="571500">
                <a:tc>
                  <a:txBody>
                    <a:bodyPr/>
                    <a:lstStyle/>
                    <a:p>
                      <a:pPr>
                        <a:defRPr sz="1000"/>
                      </a:pPr>
                      <a:r>
                        <a:rPr sz="1200"/>
                        <a:t>Y6</a:t>
                      </a:r>
                    </a:p>
                  </a:txBody>
                  <a:tcPr>
                    <a:solidFill>
                      <a:srgbClr val="187B8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200"/>
                        <a:t>Rooftoppers / Treason</a:t>
                      </a:r>
                    </a:p>
                    <a:p>
                      <a:pPr>
                        <a:defRPr sz="1000"/>
                      </a:pPr>
                      <a:endParaRPr sz="1200"/>
                    </a:p>
                  </a:txBody>
                  <a:tcP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200"/>
                        <a:t>Stormbreaker </a:t>
                      </a:r>
                    </a:p>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200"/>
                        <a:t>The Lost Words – Robert McFarlane and Jackie Morris </a:t>
                      </a:r>
                    </a:p>
                  </a:txBody>
                  <a:tcP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200" dirty="0"/>
                        <a:t>Pandora / Playscripts</a:t>
                      </a:r>
                    </a:p>
                    <a:p>
                      <a:pPr>
                        <a:defRPr sz="1000"/>
                      </a:pPr>
                      <a:endParaRPr sz="1200" dirty="0"/>
                    </a:p>
                  </a:txBody>
                  <a:tcPr>
                    <a:solidFill>
                      <a:srgbClr val="FFFFFF"/>
                    </a:solidFill>
                  </a:tcPr>
                </a:tc>
                <a:extLst>
                  <a:ext uri="{0D108BD9-81ED-4DB2-BD59-A6C34878D82A}">
                    <a16:rowId xmlns:a16="http://schemas.microsoft.com/office/drawing/2014/main" val="10007"/>
                  </a:ext>
                </a:extLst>
              </a:tr>
            </a:tbl>
          </a:graphicData>
        </a:graphic>
      </p:graphicFrame>
      <p:grpSp>
        <p:nvGrpSpPr>
          <p:cNvPr id="6" name="Group 5">
            <a:extLst>
              <a:ext uri="{FF2B5EF4-FFF2-40B4-BE49-F238E27FC236}">
                <a16:creationId xmlns:a16="http://schemas.microsoft.com/office/drawing/2014/main" id="{F424C6DC-1F66-86E1-6C40-060FF3707426}"/>
              </a:ext>
            </a:extLst>
          </p:cNvPr>
          <p:cNvGrpSpPr/>
          <p:nvPr/>
        </p:nvGrpSpPr>
        <p:grpSpPr>
          <a:xfrm>
            <a:off x="0" y="0"/>
            <a:ext cx="12191695" cy="310896"/>
            <a:chOff x="0" y="0"/>
            <a:chExt cx="12191695" cy="310896"/>
          </a:xfrm>
        </p:grpSpPr>
        <p:sp>
          <p:nvSpPr>
            <p:cNvPr id="7" name="Shape 0">
              <a:extLst>
                <a:ext uri="{FF2B5EF4-FFF2-40B4-BE49-F238E27FC236}">
                  <a16:creationId xmlns:a16="http://schemas.microsoft.com/office/drawing/2014/main" id="{B1B45E32-0B41-3A7A-98B0-5323B1AC4E23}"/>
                </a:ext>
              </a:extLst>
            </p:cNvPr>
            <p:cNvSpPr/>
            <p:nvPr/>
          </p:nvSpPr>
          <p:spPr>
            <a:xfrm>
              <a:off x="0" y="0"/>
              <a:ext cx="12191695" cy="310896"/>
            </a:xfrm>
            <a:prstGeom prst="rect">
              <a:avLst/>
            </a:prstGeom>
            <a:solidFill>
              <a:srgbClr val="7030A0"/>
            </a:solidFill>
            <a:ln w="12700">
              <a:solidFill>
                <a:srgbClr val="7030A0"/>
              </a:solidFill>
              <a:prstDash val="solid"/>
            </a:ln>
          </p:spPr>
          <p:txBody>
            <a:bodyPr/>
            <a:lstStyle/>
            <a:p>
              <a:endParaRPr lang="en-GB"/>
            </a:p>
          </p:txBody>
        </p:sp>
        <p:sp>
          <p:nvSpPr>
            <p:cNvPr id="8" name="Text 1">
              <a:extLst>
                <a:ext uri="{FF2B5EF4-FFF2-40B4-BE49-F238E27FC236}">
                  <a16:creationId xmlns:a16="http://schemas.microsoft.com/office/drawing/2014/main" id="{7632AD4C-9F0A-B9C5-C80D-4F7DB9D539B5}"/>
                </a:ext>
              </a:extLst>
            </p:cNvPr>
            <p:cNvSpPr/>
            <p:nvPr/>
          </p:nvSpPr>
          <p:spPr>
            <a:xfrm>
              <a:off x="411480" y="73152"/>
              <a:ext cx="7863840" cy="146304"/>
            </a:xfrm>
            <a:prstGeom prst="rect">
              <a:avLst/>
            </a:prstGeom>
            <a:noFill/>
            <a:ln/>
          </p:spPr>
          <p:txBody>
            <a:bodyPr wrap="square" lIns="0" tIns="0" rIns="0" bIns="0" rtlCol="0" anchor="ctr"/>
            <a:lstStyle/>
            <a:p>
              <a:pPr marL="0" indent="0">
                <a:buNone/>
              </a:pPr>
              <a:r>
                <a:rPr lang="en-US" sz="800" b="1" kern="0" spc="40">
                  <a:solidFill>
                    <a:srgbClr val="FFFFFF"/>
                  </a:solidFill>
                  <a:latin typeface="Aptos" pitchFamily="34" charset="0"/>
                  <a:ea typeface="Aptos" pitchFamily="34" charset="-122"/>
                  <a:cs typeface="Aptos" pitchFamily="34" charset="-120"/>
                </a:rPr>
                <a:t>EXCELLENCE  •  HAPPINESS AND NURTURE  •  POWERFUL LEARNING</a:t>
              </a:r>
              <a:endParaRPr lang="en-US" sz="800"/>
            </a:p>
          </p:txBody>
        </p:sp>
      </p:grpSp>
    </p:spTree>
    <p:extLst>
      <p:ext uri="{BB962C8B-B14F-4D97-AF65-F5344CB8AC3E}">
        <p14:creationId xmlns:p14="http://schemas.microsoft.com/office/powerpoint/2010/main" val="3551278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429" y="557459"/>
            <a:ext cx="2537874" cy="430887"/>
          </a:xfrm>
          <a:prstGeom prst="rect">
            <a:avLst/>
          </a:prstGeom>
          <a:noFill/>
        </p:spPr>
        <p:txBody>
          <a:bodyPr wrap="none">
            <a:spAutoFit/>
          </a:bodyPr>
          <a:lstStyle/>
          <a:p>
            <a:pPr>
              <a:defRPr sz="2200" b="1">
                <a:solidFill>
                  <a:srgbClr val="7030A0"/>
                </a:solidFill>
              </a:defRPr>
            </a:pPr>
            <a:r>
              <a:rPr dirty="0"/>
              <a:t>WRITING GENRES</a:t>
            </a:r>
            <a:r>
              <a:rPr lang="en-GB" dirty="0"/>
              <a:t> </a:t>
            </a:r>
            <a:endParaRPr dirty="0">
              <a:highlight>
                <a:srgbClr val="FFFF00"/>
              </a:highlight>
            </a:endParaRPr>
          </a:p>
        </p:txBody>
      </p:sp>
      <p:graphicFrame>
        <p:nvGraphicFramePr>
          <p:cNvPr id="3" name="Table 2"/>
          <p:cNvGraphicFramePr>
            <a:graphicFrameLocks noGrp="1"/>
          </p:cNvGraphicFramePr>
          <p:nvPr/>
        </p:nvGraphicFramePr>
        <p:xfrm>
          <a:off x="163429" y="988346"/>
          <a:ext cx="11524393" cy="5869553"/>
        </p:xfrm>
        <a:graphic>
          <a:graphicData uri="http://schemas.openxmlformats.org/drawingml/2006/table">
            <a:tbl>
              <a:tblPr firstRow="1" bandRow="1">
                <a:tableStyleId>{5C22544A-7EE6-4342-B048-85BDC9FD1C3A}</a:tableStyleId>
              </a:tblPr>
              <a:tblGrid>
                <a:gridCol w="843748">
                  <a:extLst>
                    <a:ext uri="{9D8B030D-6E8A-4147-A177-3AD203B41FA5}">
                      <a16:colId xmlns:a16="http://schemas.microsoft.com/office/drawing/2014/main" val="20000"/>
                    </a:ext>
                  </a:extLst>
                </a:gridCol>
                <a:gridCol w="3560215">
                  <a:extLst>
                    <a:ext uri="{9D8B030D-6E8A-4147-A177-3AD203B41FA5}">
                      <a16:colId xmlns:a16="http://schemas.microsoft.com/office/drawing/2014/main" val="20001"/>
                    </a:ext>
                  </a:extLst>
                </a:gridCol>
                <a:gridCol w="3560215">
                  <a:extLst>
                    <a:ext uri="{9D8B030D-6E8A-4147-A177-3AD203B41FA5}">
                      <a16:colId xmlns:a16="http://schemas.microsoft.com/office/drawing/2014/main" val="20002"/>
                    </a:ext>
                  </a:extLst>
                </a:gridCol>
                <a:gridCol w="3560215">
                  <a:extLst>
                    <a:ext uri="{9D8B030D-6E8A-4147-A177-3AD203B41FA5}">
                      <a16:colId xmlns:a16="http://schemas.microsoft.com/office/drawing/2014/main" val="20003"/>
                    </a:ext>
                  </a:extLst>
                </a:gridCol>
              </a:tblGrid>
              <a:tr h="428873">
                <a:tc>
                  <a:txBody>
                    <a:bodyPr/>
                    <a:lstStyle/>
                    <a:p>
                      <a:pPr>
                        <a:defRPr sz="1000"/>
                      </a:pPr>
                      <a:r>
                        <a:rPr sz="1050" dirty="0"/>
                        <a:t>Year Group</a:t>
                      </a:r>
                    </a:p>
                  </a:txBody>
                  <a:tcPr>
                    <a:solidFill>
                      <a:srgbClr val="7030A0"/>
                    </a:solidFill>
                  </a:tcPr>
                </a:tc>
                <a:tc>
                  <a:txBody>
                    <a:bodyPr/>
                    <a:lstStyle/>
                    <a:p>
                      <a:pPr>
                        <a:defRPr sz="1000"/>
                      </a:pPr>
                      <a:r>
                        <a:rPr sz="900" dirty="0"/>
                        <a:t>Autumn</a:t>
                      </a:r>
                    </a:p>
                  </a:txBody>
                  <a:tcPr>
                    <a:solidFill>
                      <a:srgbClr val="7030A0"/>
                    </a:solidFill>
                  </a:tcPr>
                </a:tc>
                <a:tc>
                  <a:txBody>
                    <a:bodyPr/>
                    <a:lstStyle/>
                    <a:p>
                      <a:pPr>
                        <a:defRPr sz="1000"/>
                      </a:pPr>
                      <a:r>
                        <a:rPr sz="900"/>
                        <a:t>Spring</a:t>
                      </a:r>
                    </a:p>
                  </a:txBody>
                  <a:tcPr>
                    <a:solidFill>
                      <a:srgbClr val="7030A0"/>
                    </a:solidFill>
                  </a:tcPr>
                </a:tc>
                <a:tc>
                  <a:txBody>
                    <a:bodyPr/>
                    <a:lstStyle/>
                    <a:p>
                      <a:pPr>
                        <a:defRPr sz="1000"/>
                      </a:pPr>
                      <a:r>
                        <a:rPr sz="900"/>
                        <a:t>Summer</a:t>
                      </a:r>
                    </a:p>
                  </a:txBody>
                  <a:tcPr>
                    <a:solidFill>
                      <a:srgbClr val="7030A0"/>
                    </a:solidFill>
                  </a:tcPr>
                </a:tc>
                <a:extLst>
                  <a:ext uri="{0D108BD9-81ED-4DB2-BD59-A6C34878D82A}">
                    <a16:rowId xmlns:a16="http://schemas.microsoft.com/office/drawing/2014/main" val="10000"/>
                  </a:ext>
                </a:extLst>
              </a:tr>
              <a:tr h="777240">
                <a:tc>
                  <a:txBody>
                    <a:bodyPr/>
                    <a:lstStyle/>
                    <a:p>
                      <a:pPr>
                        <a:defRPr sz="1000"/>
                      </a:pPr>
                      <a:r>
                        <a:rPr sz="1050" dirty="0"/>
                        <a:t>EYFS</a:t>
                      </a:r>
                    </a:p>
                  </a:txBody>
                  <a:tcPr>
                    <a:solidFill>
                      <a:srgbClr val="187B8C"/>
                    </a:solidFill>
                  </a:tcPr>
                </a:tc>
                <a:tc>
                  <a:txBody>
                    <a:bodyPr/>
                    <a:lstStyle/>
                    <a:p>
                      <a:pPr>
                        <a:defRPr sz="1000"/>
                      </a:pPr>
                      <a:r>
                        <a:rPr lang="en-GB" sz="900" dirty="0"/>
                        <a:t>Narrative: adventure</a:t>
                      </a:r>
                    </a:p>
                    <a:p>
                      <a:pPr>
                        <a:defRPr sz="1000"/>
                      </a:pPr>
                      <a:r>
                        <a:rPr lang="en-GB" sz="900" dirty="0"/>
                        <a:t>Non-fiction: </a:t>
                      </a:r>
                      <a:r>
                        <a:rPr sz="900" dirty="0"/>
                        <a:t>Labels, </a:t>
                      </a:r>
                      <a:r>
                        <a:rPr lang="en-GB" sz="900" dirty="0"/>
                        <a:t>lists, instructions</a:t>
                      </a:r>
                      <a:endParaRPr sz="900" dirty="0"/>
                    </a:p>
                  </a:txBody>
                  <a:tcPr>
                    <a:solidFill>
                      <a:srgbClr val="FFFFFF"/>
                    </a:solidFill>
                  </a:tcPr>
                </a:tc>
                <a:tc>
                  <a:txBody>
                    <a:bodyPr/>
                    <a:lstStyle/>
                    <a:p>
                      <a:pPr>
                        <a:defRPr sz="1000"/>
                      </a:pPr>
                      <a:r>
                        <a:rPr lang="en-GB" sz="900" dirty="0"/>
                        <a:t>Narrative: T</a:t>
                      </a:r>
                      <a:r>
                        <a:rPr sz="900" dirty="0"/>
                        <a:t>traditional tales</a:t>
                      </a:r>
                      <a:endParaRPr lang="en-GB" sz="900" dirty="0"/>
                    </a:p>
                    <a:p>
                      <a:pPr>
                        <a:defRPr sz="1000"/>
                      </a:pPr>
                      <a:r>
                        <a:rPr lang="en-GB" sz="900" dirty="0"/>
                        <a:t>Non-fiction: </a:t>
                      </a:r>
                      <a:r>
                        <a:rPr sz="900" dirty="0"/>
                        <a:t>fact file</a:t>
                      </a:r>
                      <a:r>
                        <a:rPr lang="en-GB" sz="900" dirty="0"/>
                        <a:t>s</a:t>
                      </a:r>
                    </a:p>
                    <a:p>
                      <a:pPr>
                        <a:defRPr sz="1000"/>
                      </a:pPr>
                      <a:r>
                        <a:rPr lang="en-GB" sz="900" dirty="0"/>
                        <a:t>Non-Fiction: facts - science</a:t>
                      </a:r>
                    </a:p>
                    <a:p>
                      <a:pPr>
                        <a:defRPr sz="1000"/>
                      </a:pPr>
                      <a:r>
                        <a:rPr lang="en-GB" sz="900" dirty="0"/>
                        <a:t>Poetry – Nursery rhymes and pattern poem</a:t>
                      </a:r>
                      <a:endParaRPr sz="900" dirty="0"/>
                    </a:p>
                  </a:txBody>
                  <a:tcPr>
                    <a:solidFill>
                      <a:srgbClr val="FFFFFF"/>
                    </a:solidFill>
                  </a:tcPr>
                </a:tc>
                <a:tc>
                  <a:txBody>
                    <a:bodyPr/>
                    <a:lstStyle/>
                    <a:p>
                      <a:pPr>
                        <a:defRPr sz="1000"/>
                      </a:pPr>
                      <a:r>
                        <a:rPr sz="900" dirty="0"/>
                        <a:t>Narrative</a:t>
                      </a:r>
                      <a:r>
                        <a:rPr lang="en-GB" sz="900" dirty="0"/>
                        <a:t>: dilemma</a:t>
                      </a:r>
                    </a:p>
                    <a:p>
                      <a:pPr>
                        <a:defRPr sz="1000"/>
                      </a:pPr>
                      <a:r>
                        <a:rPr lang="en-GB" sz="900" dirty="0"/>
                        <a:t>Non-fiction:</a:t>
                      </a:r>
                      <a:r>
                        <a:rPr sz="900" dirty="0"/>
                        <a:t> instructions</a:t>
                      </a:r>
                      <a:endParaRPr lang="en-GB" sz="900" dirty="0"/>
                    </a:p>
                    <a:p>
                      <a:pPr>
                        <a:defRPr sz="1000"/>
                      </a:pPr>
                      <a:r>
                        <a:rPr lang="en-GB" sz="900" dirty="0"/>
                        <a:t>Non-fiction: </a:t>
                      </a:r>
                      <a:r>
                        <a:rPr sz="900" dirty="0"/>
                        <a:t>recount</a:t>
                      </a:r>
                    </a:p>
                  </a:txBody>
                  <a:tcPr>
                    <a:solidFill>
                      <a:srgbClr val="FFFFFF"/>
                    </a:solidFill>
                  </a:tcPr>
                </a:tc>
                <a:extLst>
                  <a:ext uri="{0D108BD9-81ED-4DB2-BD59-A6C34878D82A}">
                    <a16:rowId xmlns:a16="http://schemas.microsoft.com/office/drawing/2014/main" val="10001"/>
                  </a:ext>
                </a:extLst>
              </a:tr>
              <a:tr h="777240">
                <a:tc>
                  <a:txBody>
                    <a:bodyPr/>
                    <a:lstStyle/>
                    <a:p>
                      <a:pPr>
                        <a:defRPr sz="1000"/>
                      </a:pPr>
                      <a:r>
                        <a:rPr sz="1050"/>
                        <a:t>Y1</a:t>
                      </a:r>
                    </a:p>
                  </a:txBody>
                  <a:tcPr>
                    <a:solidFill>
                      <a:srgbClr val="187B8C"/>
                    </a:solidFill>
                  </a:tcPr>
                </a:tc>
                <a:tc>
                  <a:txBody>
                    <a:bodyPr/>
                    <a:lstStyle/>
                    <a:p>
                      <a:pPr>
                        <a:defRPr sz="1000"/>
                      </a:pPr>
                      <a:r>
                        <a:rPr lang="en-GB" sz="900" dirty="0"/>
                        <a:t>Narrative: </a:t>
                      </a:r>
                      <a:r>
                        <a:rPr sz="900" dirty="0"/>
                        <a:t>Traditional tales,</a:t>
                      </a:r>
                      <a:r>
                        <a:rPr lang="en-GB" sz="900" dirty="0"/>
                        <a:t> </a:t>
                      </a:r>
                      <a:r>
                        <a:rPr sz="900" dirty="0"/>
                        <a:t>dilemma</a:t>
                      </a:r>
                      <a:endParaRPr lang="en-GB" sz="900" dirty="0"/>
                    </a:p>
                    <a:p>
                      <a:pPr>
                        <a:defRPr sz="1000"/>
                      </a:pPr>
                      <a:r>
                        <a:rPr lang="en-GB" sz="900" dirty="0"/>
                        <a:t>Non-fiction - </a:t>
                      </a:r>
                      <a:r>
                        <a:rPr sz="900" dirty="0"/>
                        <a:t> labelling</a:t>
                      </a:r>
                      <a:r>
                        <a:rPr lang="en-GB" sz="900" dirty="0"/>
                        <a:t> – houses and area </a:t>
                      </a:r>
                    </a:p>
                    <a:p>
                      <a:pPr>
                        <a:defRPr sz="1000"/>
                      </a:pPr>
                      <a:r>
                        <a:rPr lang="en-GB" sz="900" dirty="0"/>
                        <a:t>Non-fiction  - facts linked to History </a:t>
                      </a:r>
                      <a:endParaRPr sz="900" dirty="0"/>
                    </a:p>
                  </a:txBody>
                  <a:tcPr>
                    <a:solidFill>
                      <a:srgbClr val="F2F2F2"/>
                    </a:solidFill>
                  </a:tcPr>
                </a:tc>
                <a:tc>
                  <a:txBody>
                    <a:bodyPr/>
                    <a:lstStyle/>
                    <a:p>
                      <a:pPr>
                        <a:defRPr sz="1000"/>
                      </a:pPr>
                      <a:r>
                        <a:rPr lang="en-US" sz="900" dirty="0"/>
                        <a:t>Narrative: fantasy </a:t>
                      </a:r>
                    </a:p>
                    <a:p>
                      <a:pPr>
                        <a:defRPr sz="1000"/>
                      </a:pPr>
                      <a:r>
                        <a:rPr lang="en-US" sz="900" dirty="0"/>
                        <a:t>Non-fiction: report about the UK</a:t>
                      </a:r>
                    </a:p>
                    <a:p>
                      <a:pPr>
                        <a:defRPr sz="1000"/>
                      </a:pPr>
                      <a:r>
                        <a:rPr lang="en-US" sz="900" dirty="0"/>
                        <a:t>Non-fiction: report about Queen Elizabeth II</a:t>
                      </a:r>
                    </a:p>
                    <a:p>
                      <a:pPr>
                        <a:defRPr sz="1000"/>
                      </a:pPr>
                      <a:r>
                        <a:rPr lang="en-US" sz="900" dirty="0"/>
                        <a:t>Poetry - shape poems</a:t>
                      </a:r>
                    </a:p>
                  </a:txBody>
                  <a:tcPr>
                    <a:solidFill>
                      <a:srgbClr val="F2F2F2"/>
                    </a:solidFill>
                  </a:tcPr>
                </a:tc>
                <a:tc>
                  <a:txBody>
                    <a:bodyPr/>
                    <a:lstStyle/>
                    <a:p>
                      <a:pPr>
                        <a:defRPr sz="1000"/>
                      </a:pPr>
                      <a:r>
                        <a:rPr lang="en-GB" sz="900" dirty="0"/>
                        <a:t>Narrative: </a:t>
                      </a:r>
                      <a:r>
                        <a:rPr sz="900" dirty="0"/>
                        <a:t>Dilemma</a:t>
                      </a:r>
                      <a:r>
                        <a:rPr lang="en-GB" sz="900" dirty="0"/>
                        <a:t>, fantasy</a:t>
                      </a:r>
                    </a:p>
                    <a:p>
                      <a:pPr>
                        <a:defRPr sz="1000"/>
                      </a:pPr>
                      <a:r>
                        <a:rPr lang="en-GB" sz="900" dirty="0"/>
                        <a:t>Non-fiction:  report about the continents</a:t>
                      </a:r>
                    </a:p>
                    <a:p>
                      <a:pPr>
                        <a:defRPr sz="1000"/>
                      </a:pPr>
                      <a:r>
                        <a:rPr lang="en-GB" sz="900" dirty="0"/>
                        <a:t>Non-fiction: </a:t>
                      </a:r>
                      <a:r>
                        <a:rPr sz="900" dirty="0"/>
                        <a:t> recount</a:t>
                      </a:r>
                      <a:r>
                        <a:rPr lang="en-GB" sz="900" dirty="0"/>
                        <a:t> Great fire of London</a:t>
                      </a:r>
                      <a:endParaRPr sz="900" dirty="0"/>
                    </a:p>
                  </a:txBody>
                  <a:tcPr>
                    <a:solidFill>
                      <a:srgbClr val="F2F2F2"/>
                    </a:solidFill>
                  </a:tcPr>
                </a:tc>
                <a:extLst>
                  <a:ext uri="{0D108BD9-81ED-4DB2-BD59-A6C34878D82A}">
                    <a16:rowId xmlns:a16="http://schemas.microsoft.com/office/drawing/2014/main" val="10002"/>
                  </a:ext>
                </a:extLst>
              </a:tr>
              <a:tr h="777240">
                <a:tc>
                  <a:txBody>
                    <a:bodyPr/>
                    <a:lstStyle/>
                    <a:p>
                      <a:pPr>
                        <a:defRPr sz="1000"/>
                      </a:pPr>
                      <a:r>
                        <a:rPr sz="1050"/>
                        <a:t>Y2</a:t>
                      </a:r>
                    </a:p>
                  </a:txBody>
                  <a:tcPr>
                    <a:solidFill>
                      <a:srgbClr val="187B8C"/>
                    </a:solidFill>
                  </a:tcPr>
                </a:tc>
                <a:tc>
                  <a:txBody>
                    <a:bodyPr/>
                    <a:lstStyle/>
                    <a:p>
                      <a:pPr>
                        <a:defRPr sz="1000"/>
                      </a:pPr>
                      <a:r>
                        <a:rPr lang="en-US" sz="900" dirty="0"/>
                        <a:t>Narrative: adventure, Dilemma</a:t>
                      </a:r>
                    </a:p>
                    <a:p>
                      <a:pPr>
                        <a:defRPr sz="1000"/>
                      </a:pPr>
                      <a:r>
                        <a:rPr lang="en-US" sz="900" dirty="0"/>
                        <a:t>Non-Fiction: non </a:t>
                      </a:r>
                      <a:r>
                        <a:rPr lang="en-US" sz="900" dirty="0" err="1"/>
                        <a:t>chron</a:t>
                      </a:r>
                      <a:r>
                        <a:rPr lang="en-US" sz="900" dirty="0"/>
                        <a:t> report about Hyde</a:t>
                      </a:r>
                    </a:p>
                    <a:p>
                      <a:pPr>
                        <a:defRPr sz="1000"/>
                      </a:pPr>
                      <a:r>
                        <a:rPr lang="en-US" sz="900" dirty="0"/>
                        <a:t>Non-fiction: non </a:t>
                      </a:r>
                      <a:r>
                        <a:rPr lang="en-US" sz="900" dirty="0" err="1"/>
                        <a:t>chron</a:t>
                      </a:r>
                      <a:r>
                        <a:rPr lang="en-US" sz="900" dirty="0"/>
                        <a:t> report about Emmeline Pankhurst</a:t>
                      </a:r>
                    </a:p>
                  </a:txBody>
                  <a:tcPr>
                    <a:solidFill>
                      <a:srgbClr val="FFFFFF"/>
                    </a:solidFill>
                  </a:tcPr>
                </a:tc>
                <a:tc>
                  <a:txBody>
                    <a:bodyPr/>
                    <a:lstStyle/>
                    <a:p>
                      <a:pPr>
                        <a:defRPr sz="1000"/>
                      </a:pPr>
                      <a:r>
                        <a:rPr lang="en-GB" sz="900" dirty="0"/>
                        <a:t>Narrative: </a:t>
                      </a:r>
                      <a:r>
                        <a:rPr sz="900" dirty="0"/>
                        <a:t>Diary</a:t>
                      </a:r>
                      <a:r>
                        <a:rPr lang="en-GB" sz="900" dirty="0"/>
                        <a:t> about Everest </a:t>
                      </a:r>
                    </a:p>
                    <a:p>
                      <a:pPr>
                        <a:defRPr sz="1000"/>
                      </a:pPr>
                      <a:r>
                        <a:rPr lang="en-GB" sz="900" dirty="0"/>
                        <a:t>Non-Fiction: Instructions</a:t>
                      </a:r>
                    </a:p>
                    <a:p>
                      <a:pPr>
                        <a:defRPr sz="1000"/>
                      </a:pPr>
                      <a:r>
                        <a:rPr lang="en-GB" sz="900" dirty="0"/>
                        <a:t>Non-fiction: travel guide (persuasion)</a:t>
                      </a:r>
                    </a:p>
                    <a:p>
                      <a:pPr>
                        <a:defRPr sz="1000"/>
                      </a:pPr>
                      <a:r>
                        <a:rPr lang="en-GB" sz="900" dirty="0"/>
                        <a:t>Poetry: Humorous Poetry</a:t>
                      </a:r>
                      <a:endParaRPr sz="900" dirty="0"/>
                    </a:p>
                  </a:txBody>
                  <a:tcPr>
                    <a:solidFill>
                      <a:srgbClr val="FFFFFF"/>
                    </a:solidFill>
                  </a:tcPr>
                </a:tc>
                <a:tc>
                  <a:txBody>
                    <a:bodyPr/>
                    <a:lstStyle/>
                    <a:p>
                      <a:pPr>
                        <a:defRPr sz="1000"/>
                      </a:pPr>
                      <a:r>
                        <a:rPr lang="en-GB" sz="900" dirty="0"/>
                        <a:t>Narrative: Folktale, Sci Fi,  </a:t>
                      </a:r>
                    </a:p>
                    <a:p>
                      <a:pPr>
                        <a:defRPr sz="1000"/>
                      </a:pPr>
                      <a:r>
                        <a:rPr lang="en-GB" sz="900" dirty="0"/>
                        <a:t>Non-Fiction: non </a:t>
                      </a:r>
                      <a:r>
                        <a:rPr lang="en-GB" sz="900" dirty="0" err="1"/>
                        <a:t>chron</a:t>
                      </a:r>
                      <a:r>
                        <a:rPr lang="en-GB" sz="900" dirty="0"/>
                        <a:t> report – Geog</a:t>
                      </a:r>
                    </a:p>
                    <a:p>
                      <a:pPr>
                        <a:defRPr sz="1000"/>
                      </a:pPr>
                      <a:r>
                        <a:rPr lang="en-GB" sz="900" dirty="0"/>
                        <a:t>Non-Fiction: Moon Landings </a:t>
                      </a:r>
                    </a:p>
                  </a:txBody>
                  <a:tcPr>
                    <a:solidFill>
                      <a:srgbClr val="FFFFFF"/>
                    </a:solidFill>
                  </a:tcPr>
                </a:tc>
                <a:extLst>
                  <a:ext uri="{0D108BD9-81ED-4DB2-BD59-A6C34878D82A}">
                    <a16:rowId xmlns:a16="http://schemas.microsoft.com/office/drawing/2014/main" val="10003"/>
                  </a:ext>
                </a:extLst>
              </a:tr>
              <a:tr h="777240">
                <a:tc>
                  <a:txBody>
                    <a:bodyPr/>
                    <a:lstStyle/>
                    <a:p>
                      <a:pPr>
                        <a:defRPr sz="1000"/>
                      </a:pPr>
                      <a:r>
                        <a:rPr lang="en-US" sz="1050" dirty="0"/>
                        <a:t>Y3</a:t>
                      </a:r>
                    </a:p>
                  </a:txBody>
                  <a:tcPr>
                    <a:solidFill>
                      <a:srgbClr val="187B8C"/>
                    </a:solidFill>
                  </a:tcPr>
                </a:tc>
                <a:tc>
                  <a:txBody>
                    <a:bodyPr/>
                    <a:lstStyle/>
                    <a:p>
                      <a:pPr>
                        <a:defRPr sz="1000"/>
                      </a:pPr>
                      <a:r>
                        <a:rPr lang="en-GB" sz="900" dirty="0"/>
                        <a:t>Narrative: adventure, </a:t>
                      </a:r>
                      <a:r>
                        <a:rPr sz="900" dirty="0"/>
                        <a:t>historical, </a:t>
                      </a:r>
                      <a:endParaRPr lang="en-GB" sz="900" dirty="0"/>
                    </a:p>
                    <a:p>
                      <a:pPr>
                        <a:defRPr sz="1000"/>
                      </a:pPr>
                      <a:r>
                        <a:rPr lang="en-GB" sz="900" dirty="0"/>
                        <a:t>Non-Fiction: non </a:t>
                      </a:r>
                      <a:r>
                        <a:rPr lang="en-GB" sz="900" dirty="0" err="1"/>
                        <a:t>chron</a:t>
                      </a:r>
                      <a:r>
                        <a:rPr lang="en-GB" sz="900" dirty="0"/>
                        <a:t> report – Geography</a:t>
                      </a:r>
                    </a:p>
                    <a:p>
                      <a:pPr>
                        <a:defRPr sz="1000"/>
                      </a:pPr>
                      <a:r>
                        <a:rPr lang="en-GB" sz="900" dirty="0"/>
                        <a:t>Non-fiction: Explanation text – Science </a:t>
                      </a:r>
                      <a:endParaRPr sz="900" dirty="0"/>
                    </a:p>
                  </a:txBody>
                  <a:tcPr>
                    <a:solidFill>
                      <a:srgbClr val="F2F2F2"/>
                    </a:solidFill>
                  </a:tcPr>
                </a:tc>
                <a:tc>
                  <a:txBody>
                    <a:bodyPr/>
                    <a:lstStyle/>
                    <a:p>
                      <a:pPr>
                        <a:defRPr sz="1000"/>
                      </a:pPr>
                      <a:r>
                        <a:rPr lang="en-GB" sz="900" dirty="0"/>
                        <a:t>Narrative: </a:t>
                      </a:r>
                      <a:r>
                        <a:rPr sz="900" dirty="0"/>
                        <a:t>Adventure</a:t>
                      </a:r>
                      <a:endParaRPr lang="en-GB" sz="900" dirty="0"/>
                    </a:p>
                    <a:p>
                      <a:pPr>
                        <a:defRPr sz="1000"/>
                      </a:pPr>
                      <a:r>
                        <a:rPr lang="en-GB" sz="900" dirty="0"/>
                        <a:t>Non-fiction: Instructions</a:t>
                      </a:r>
                    </a:p>
                    <a:p>
                      <a:pPr>
                        <a:defRPr sz="1000"/>
                      </a:pPr>
                      <a:r>
                        <a:rPr lang="en-GB" sz="900" dirty="0"/>
                        <a:t>Non-Fiction: Recount - history</a:t>
                      </a:r>
                    </a:p>
                    <a:p>
                      <a:pPr>
                        <a:defRPr sz="1000"/>
                      </a:pPr>
                      <a:r>
                        <a:rPr lang="en-GB" sz="900" dirty="0"/>
                        <a:t>Poetry:</a:t>
                      </a:r>
                    </a:p>
                  </a:txBody>
                  <a:tcPr>
                    <a:solidFill>
                      <a:srgbClr val="F2F2F2"/>
                    </a:solidFill>
                  </a:tcPr>
                </a:tc>
                <a:tc>
                  <a:txBody>
                    <a:bodyPr/>
                    <a:lstStyle/>
                    <a:p>
                      <a:pPr>
                        <a:defRPr sz="1000"/>
                      </a:pPr>
                      <a:r>
                        <a:rPr lang="en-GB" sz="900" dirty="0"/>
                        <a:t>Narrative: adventure, historical </a:t>
                      </a:r>
                    </a:p>
                    <a:p>
                      <a:pPr>
                        <a:defRPr sz="1000"/>
                      </a:pPr>
                      <a:r>
                        <a:rPr lang="en-GB" sz="900" dirty="0"/>
                        <a:t>Non-fiction: Persuasive – linked to geography settlements </a:t>
                      </a:r>
                    </a:p>
                    <a:p>
                      <a:pPr>
                        <a:defRPr sz="1000"/>
                      </a:pPr>
                      <a:r>
                        <a:rPr lang="en-GB" sz="900" dirty="0"/>
                        <a:t>Non-fiction: Explanation texts - history</a:t>
                      </a:r>
                      <a:endParaRPr sz="900" dirty="0"/>
                    </a:p>
                  </a:txBody>
                  <a:tcPr>
                    <a:solidFill>
                      <a:srgbClr val="F2F2F2"/>
                    </a:solidFill>
                  </a:tcPr>
                </a:tc>
                <a:extLst>
                  <a:ext uri="{0D108BD9-81ED-4DB2-BD59-A6C34878D82A}">
                    <a16:rowId xmlns:a16="http://schemas.microsoft.com/office/drawing/2014/main" val="10004"/>
                  </a:ext>
                </a:extLst>
              </a:tr>
              <a:tr h="777240">
                <a:tc>
                  <a:txBody>
                    <a:bodyPr/>
                    <a:lstStyle/>
                    <a:p>
                      <a:pPr>
                        <a:defRPr sz="1000"/>
                      </a:pPr>
                      <a:r>
                        <a:rPr sz="1050" dirty="0"/>
                        <a:t>Y4</a:t>
                      </a:r>
                    </a:p>
                  </a:txBody>
                  <a:tcPr>
                    <a:solidFill>
                      <a:srgbClr val="187B8C"/>
                    </a:solidFill>
                  </a:tcPr>
                </a:tc>
                <a:tc>
                  <a:txBody>
                    <a:bodyPr/>
                    <a:lstStyle/>
                    <a:p>
                      <a:pPr>
                        <a:defRPr sz="1000"/>
                      </a:pPr>
                      <a:r>
                        <a:rPr lang="en-GB" sz="900" dirty="0"/>
                        <a:t>Narrative </a:t>
                      </a:r>
                      <a:r>
                        <a:rPr sz="900" dirty="0"/>
                        <a:t>Explanation, fantasy</a:t>
                      </a:r>
                      <a:endParaRPr lang="en-GB" sz="900" dirty="0"/>
                    </a:p>
                    <a:p>
                      <a:pPr>
                        <a:defRPr sz="1000"/>
                      </a:pPr>
                      <a:r>
                        <a:rPr lang="en-GB" sz="900" dirty="0"/>
                        <a:t>Non-fiction: balanced argument </a:t>
                      </a:r>
                    </a:p>
                    <a:p>
                      <a:pPr>
                        <a:defRPr sz="1000"/>
                      </a:pPr>
                      <a:r>
                        <a:rPr lang="en-GB" sz="900" dirty="0"/>
                        <a:t>Non-fiction: newspaper</a:t>
                      </a:r>
                      <a:endParaRPr sz="900" dirty="0"/>
                    </a:p>
                  </a:txBody>
                  <a:tcPr>
                    <a:solidFill>
                      <a:srgbClr val="FFFFFF"/>
                    </a:solidFill>
                  </a:tcPr>
                </a:tc>
                <a:tc>
                  <a:txBody>
                    <a:bodyPr/>
                    <a:lstStyle/>
                    <a:p>
                      <a:pPr>
                        <a:defRPr sz="1000"/>
                      </a:pPr>
                      <a:r>
                        <a:rPr lang="en-GB" sz="900" dirty="0"/>
                        <a:t>Narrative: </a:t>
                      </a:r>
                      <a:r>
                        <a:rPr sz="900" dirty="0"/>
                        <a:t>Myths</a:t>
                      </a:r>
                      <a:endParaRPr lang="en-GB" sz="900" dirty="0"/>
                    </a:p>
                    <a:p>
                      <a:pPr>
                        <a:defRPr sz="1000"/>
                      </a:pPr>
                      <a:r>
                        <a:rPr lang="en-GB" sz="900" dirty="0"/>
                        <a:t>Non-fiction: Non </a:t>
                      </a:r>
                      <a:r>
                        <a:rPr lang="en-GB" sz="900" dirty="0" err="1"/>
                        <a:t>chron</a:t>
                      </a:r>
                      <a:r>
                        <a:rPr lang="en-GB" sz="900" dirty="0"/>
                        <a:t> report - geography</a:t>
                      </a:r>
                    </a:p>
                    <a:p>
                      <a:pPr>
                        <a:defRPr sz="1000"/>
                      </a:pPr>
                      <a:r>
                        <a:rPr lang="en-GB" sz="900" dirty="0"/>
                        <a:t>Non-fiction – recount - history</a:t>
                      </a:r>
                    </a:p>
                    <a:p>
                      <a:pPr>
                        <a:defRPr sz="1000"/>
                      </a:pPr>
                      <a:r>
                        <a:rPr lang="en-GB" sz="900" dirty="0"/>
                        <a:t>Performance Poetry</a:t>
                      </a:r>
                      <a:endParaRPr sz="900" dirty="0"/>
                    </a:p>
                  </a:txBody>
                  <a:tcPr>
                    <a:solidFill>
                      <a:srgbClr val="FFFFFF"/>
                    </a:solidFill>
                  </a:tcPr>
                </a:tc>
                <a:tc>
                  <a:txBody>
                    <a:bodyPr/>
                    <a:lstStyle/>
                    <a:p>
                      <a:pPr>
                        <a:defRPr sz="1000"/>
                      </a:pPr>
                      <a:r>
                        <a:rPr lang="en-GB" sz="900" dirty="0"/>
                        <a:t>Narrative: </a:t>
                      </a:r>
                      <a:r>
                        <a:rPr sz="900" dirty="0"/>
                        <a:t>Fantasy</a:t>
                      </a:r>
                      <a:endParaRPr lang="en-GB" sz="900" dirty="0"/>
                    </a:p>
                    <a:p>
                      <a:pPr>
                        <a:defRPr sz="1000"/>
                      </a:pPr>
                      <a:r>
                        <a:rPr lang="en-GB" sz="900" dirty="0"/>
                        <a:t>Non-fiction: Instructions - volcano</a:t>
                      </a:r>
                    </a:p>
                    <a:p>
                      <a:pPr>
                        <a:defRPr sz="1000"/>
                      </a:pPr>
                      <a:r>
                        <a:rPr lang="en-GB" sz="900" dirty="0"/>
                        <a:t>Non-fiction: explanation text – how to survive the wild outdoors</a:t>
                      </a:r>
                    </a:p>
                    <a:p>
                      <a:pPr>
                        <a:defRPr sz="1000"/>
                      </a:pPr>
                      <a:r>
                        <a:rPr lang="en-GB" sz="900" dirty="0"/>
                        <a:t>Non-fiction: newspaper reports – The Romans </a:t>
                      </a:r>
                    </a:p>
                    <a:p>
                      <a:pPr>
                        <a:defRPr sz="1000"/>
                      </a:pPr>
                      <a:endParaRPr sz="900" dirty="0"/>
                    </a:p>
                  </a:txBody>
                  <a:tcPr>
                    <a:solidFill>
                      <a:srgbClr val="FFFFFF"/>
                    </a:solidFill>
                  </a:tcPr>
                </a:tc>
                <a:extLst>
                  <a:ext uri="{0D108BD9-81ED-4DB2-BD59-A6C34878D82A}">
                    <a16:rowId xmlns:a16="http://schemas.microsoft.com/office/drawing/2014/main" val="10005"/>
                  </a:ext>
                </a:extLst>
              </a:tr>
              <a:tr h="777240">
                <a:tc>
                  <a:txBody>
                    <a:bodyPr/>
                    <a:lstStyle/>
                    <a:p>
                      <a:pPr>
                        <a:defRPr sz="1000"/>
                      </a:pPr>
                      <a:r>
                        <a:rPr sz="1050" dirty="0"/>
                        <a:t>Y</a:t>
                      </a:r>
                      <a:r>
                        <a:rPr lang="en-GB" sz="1050" dirty="0"/>
                        <a:t>5</a:t>
                      </a:r>
                      <a:endParaRPr sz="1050" dirty="0"/>
                    </a:p>
                  </a:txBody>
                  <a:tcPr>
                    <a:solidFill>
                      <a:srgbClr val="187B8C"/>
                    </a:solidFill>
                  </a:tcPr>
                </a:tc>
                <a:tc>
                  <a:txBody>
                    <a:bodyPr/>
                    <a:lstStyle/>
                    <a:p>
                      <a:pPr>
                        <a:defRPr sz="1000"/>
                      </a:pPr>
                      <a:r>
                        <a:rPr lang="en-GB" sz="900" dirty="0"/>
                        <a:t>Narrative: Fantasy, adventure</a:t>
                      </a:r>
                    </a:p>
                    <a:p>
                      <a:pPr>
                        <a:defRPr sz="1000"/>
                      </a:pPr>
                      <a:r>
                        <a:rPr lang="en-GB" sz="900" dirty="0"/>
                        <a:t>Non-fiction: non </a:t>
                      </a:r>
                      <a:r>
                        <a:rPr lang="en-GB" sz="900" dirty="0" err="1"/>
                        <a:t>chron</a:t>
                      </a:r>
                      <a:r>
                        <a:rPr lang="en-GB" sz="900" dirty="0"/>
                        <a:t> report</a:t>
                      </a:r>
                    </a:p>
                    <a:p>
                      <a:pPr>
                        <a:defRPr sz="1000"/>
                      </a:pPr>
                      <a:r>
                        <a:rPr lang="en-GB" sz="900" dirty="0"/>
                        <a:t>Non-fiction: explanation</a:t>
                      </a:r>
                    </a:p>
                  </a:txBody>
                  <a:tcPr>
                    <a:solidFill>
                      <a:srgbClr val="F2F2F2"/>
                    </a:solidFill>
                  </a:tcPr>
                </a:tc>
                <a:tc>
                  <a:txBody>
                    <a:bodyPr/>
                    <a:lstStyle/>
                    <a:p>
                      <a:pPr>
                        <a:defRPr sz="1000"/>
                      </a:pPr>
                      <a:r>
                        <a:rPr lang="en-GB" sz="900" dirty="0"/>
                        <a:t>Adventure – sci fi</a:t>
                      </a:r>
                    </a:p>
                    <a:p>
                      <a:pPr>
                        <a:defRPr sz="1000"/>
                      </a:pPr>
                      <a:r>
                        <a:rPr lang="en-GB" sz="900" dirty="0"/>
                        <a:t>Non-fiction – instructional texts – how to use manuals</a:t>
                      </a:r>
                    </a:p>
                    <a:p>
                      <a:pPr>
                        <a:defRPr sz="1000"/>
                      </a:pPr>
                      <a:r>
                        <a:rPr lang="en-GB" sz="900" dirty="0"/>
                        <a:t>Non-fiction: Newspaper or newsletter</a:t>
                      </a:r>
                    </a:p>
                    <a:p>
                      <a:pPr>
                        <a:defRPr sz="1000"/>
                      </a:pPr>
                      <a:r>
                        <a:rPr lang="en-GB" sz="900" dirty="0"/>
                        <a:t>Poetry – free verse </a:t>
                      </a:r>
                      <a:endParaRPr sz="900" dirty="0"/>
                    </a:p>
                  </a:txBody>
                  <a:tcP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900" dirty="0"/>
                        <a:t>Narrative: Adventure, historical</a:t>
                      </a:r>
                    </a:p>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900" dirty="0"/>
                        <a:t>Non-fiction: biography</a:t>
                      </a:r>
                    </a:p>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900" dirty="0"/>
                        <a:t>Non-fiction – persuasive letter</a:t>
                      </a:r>
                    </a:p>
                  </a:txBody>
                  <a:tcPr>
                    <a:solidFill>
                      <a:srgbClr val="F2F2F2"/>
                    </a:solidFill>
                  </a:tcPr>
                </a:tc>
                <a:extLst>
                  <a:ext uri="{0D108BD9-81ED-4DB2-BD59-A6C34878D82A}">
                    <a16:rowId xmlns:a16="http://schemas.microsoft.com/office/drawing/2014/main" val="10006"/>
                  </a:ext>
                </a:extLst>
              </a:tr>
              <a:tr h="777240">
                <a:tc>
                  <a:txBody>
                    <a:bodyPr/>
                    <a:lstStyle/>
                    <a:p>
                      <a:pPr>
                        <a:defRPr sz="1000"/>
                      </a:pPr>
                      <a:r>
                        <a:rPr sz="1050"/>
                        <a:t>Y6</a:t>
                      </a:r>
                    </a:p>
                  </a:txBody>
                  <a:tcPr>
                    <a:solidFill>
                      <a:srgbClr val="187B8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050" dirty="0"/>
                        <a:t>Narrative: Adventure, historical </a:t>
                      </a:r>
                    </a:p>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050" dirty="0"/>
                        <a:t>Non-fiction: balanced argument</a:t>
                      </a:r>
                    </a:p>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050" dirty="0"/>
                        <a:t>Non-fiction: biography</a:t>
                      </a:r>
                    </a:p>
                    <a:p>
                      <a:pPr>
                        <a:defRPr sz="1000"/>
                      </a:pPr>
                      <a:endParaRPr sz="1050" dirty="0"/>
                    </a:p>
                  </a:txBody>
                  <a:tcPr>
                    <a:solidFill>
                      <a:srgbClr val="FFFFFF"/>
                    </a:solidFill>
                  </a:tcPr>
                </a:tc>
                <a:tc>
                  <a:txBody>
                    <a:bodyPr/>
                    <a:lstStyle/>
                    <a:p>
                      <a:pPr>
                        <a:defRPr sz="1000"/>
                      </a:pPr>
                      <a:r>
                        <a:rPr lang="en-GB" sz="1050" dirty="0"/>
                        <a:t>Narrative: </a:t>
                      </a:r>
                      <a:r>
                        <a:rPr sz="1050" dirty="0"/>
                        <a:t>Sci-f</a:t>
                      </a:r>
                      <a:r>
                        <a:rPr lang="en-GB" sz="1050" dirty="0" err="1"/>
                        <a:t>i</a:t>
                      </a:r>
                      <a:endParaRPr lang="en-GB" sz="1050" dirty="0"/>
                    </a:p>
                    <a:p>
                      <a:pPr>
                        <a:defRPr sz="1000"/>
                      </a:pPr>
                      <a:r>
                        <a:rPr lang="en-GB" sz="1050" dirty="0"/>
                        <a:t>Non-fiction: explanation text</a:t>
                      </a:r>
                    </a:p>
                    <a:p>
                      <a:pPr>
                        <a:defRPr sz="1000"/>
                      </a:pPr>
                      <a:r>
                        <a:rPr lang="en-GB" sz="1050" dirty="0"/>
                        <a:t>Non-fiction: diary</a:t>
                      </a:r>
                    </a:p>
                    <a:p>
                      <a:pPr>
                        <a:defRPr sz="1000"/>
                      </a:pPr>
                      <a:r>
                        <a:rPr lang="en-GB" sz="1050" dirty="0"/>
                        <a:t>Poetry – Personification and reflective Poetry </a:t>
                      </a:r>
                      <a:endParaRPr sz="1050" dirty="0"/>
                    </a:p>
                  </a:txBody>
                  <a:tcP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050" dirty="0"/>
                        <a:t>Narrative: Letter, playscript</a:t>
                      </a:r>
                    </a:p>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050" dirty="0"/>
                        <a:t>Non-fiction: non </a:t>
                      </a:r>
                      <a:r>
                        <a:rPr lang="en-GB" sz="1050" dirty="0" err="1"/>
                        <a:t>chron</a:t>
                      </a:r>
                      <a:r>
                        <a:rPr lang="en-GB" sz="1050" dirty="0"/>
                        <a:t> report</a:t>
                      </a:r>
                    </a:p>
                    <a:p>
                      <a:pPr marL="0" marR="0" lvl="0" indent="0" algn="l" defTabSz="914400" rtl="0" eaLnBrk="1" fontAlgn="auto" latinLnBrk="0" hangingPunct="1">
                        <a:lnSpc>
                          <a:spcPct val="100000"/>
                        </a:lnSpc>
                        <a:spcBef>
                          <a:spcPts val="0"/>
                        </a:spcBef>
                        <a:spcAft>
                          <a:spcPts val="0"/>
                        </a:spcAft>
                        <a:buClrTx/>
                        <a:buSzTx/>
                        <a:buFontTx/>
                        <a:buNone/>
                        <a:tabLst/>
                        <a:defRPr sz="1000"/>
                      </a:pPr>
                      <a:r>
                        <a:rPr lang="en-GB" sz="1050" dirty="0"/>
                        <a:t>Non-fiction: persuasion</a:t>
                      </a:r>
                    </a:p>
                    <a:p>
                      <a:pPr>
                        <a:defRPr sz="1000"/>
                      </a:pPr>
                      <a:endParaRPr lang="en-GB" sz="1050" dirty="0"/>
                    </a:p>
                  </a:txBody>
                  <a:tcPr>
                    <a:solidFill>
                      <a:srgbClr val="FFFFFF"/>
                    </a:solidFill>
                  </a:tcPr>
                </a:tc>
                <a:extLst>
                  <a:ext uri="{0D108BD9-81ED-4DB2-BD59-A6C34878D82A}">
                    <a16:rowId xmlns:a16="http://schemas.microsoft.com/office/drawing/2014/main" val="10007"/>
                  </a:ext>
                </a:extLst>
              </a:tr>
            </a:tbl>
          </a:graphicData>
        </a:graphic>
      </p:graphicFrame>
      <p:grpSp>
        <p:nvGrpSpPr>
          <p:cNvPr id="4" name="Group 3">
            <a:extLst>
              <a:ext uri="{FF2B5EF4-FFF2-40B4-BE49-F238E27FC236}">
                <a16:creationId xmlns:a16="http://schemas.microsoft.com/office/drawing/2014/main" id="{76BDB63A-BD28-FD97-5A0A-EB7115EE4B39}"/>
              </a:ext>
            </a:extLst>
          </p:cNvPr>
          <p:cNvGrpSpPr/>
          <p:nvPr/>
        </p:nvGrpSpPr>
        <p:grpSpPr>
          <a:xfrm>
            <a:off x="0" y="0"/>
            <a:ext cx="12191695" cy="310896"/>
            <a:chOff x="0" y="0"/>
            <a:chExt cx="12191695" cy="310896"/>
          </a:xfrm>
        </p:grpSpPr>
        <p:sp>
          <p:nvSpPr>
            <p:cNvPr id="5" name="Shape 0">
              <a:extLst>
                <a:ext uri="{FF2B5EF4-FFF2-40B4-BE49-F238E27FC236}">
                  <a16:creationId xmlns:a16="http://schemas.microsoft.com/office/drawing/2014/main" id="{E4DC8E8F-88A1-9A07-A7CC-38FC426C9938}"/>
                </a:ext>
              </a:extLst>
            </p:cNvPr>
            <p:cNvSpPr/>
            <p:nvPr/>
          </p:nvSpPr>
          <p:spPr>
            <a:xfrm>
              <a:off x="0" y="0"/>
              <a:ext cx="12191695" cy="310896"/>
            </a:xfrm>
            <a:prstGeom prst="rect">
              <a:avLst/>
            </a:prstGeom>
            <a:solidFill>
              <a:srgbClr val="7030A0"/>
            </a:solidFill>
            <a:ln w="12700">
              <a:solidFill>
                <a:srgbClr val="7030A0"/>
              </a:solidFill>
              <a:prstDash val="solid"/>
            </a:ln>
          </p:spPr>
          <p:txBody>
            <a:bodyPr/>
            <a:lstStyle/>
            <a:p>
              <a:endParaRPr lang="en-GB"/>
            </a:p>
          </p:txBody>
        </p:sp>
        <p:sp>
          <p:nvSpPr>
            <p:cNvPr id="6" name="Text 1">
              <a:extLst>
                <a:ext uri="{FF2B5EF4-FFF2-40B4-BE49-F238E27FC236}">
                  <a16:creationId xmlns:a16="http://schemas.microsoft.com/office/drawing/2014/main" id="{D5BD28B0-8622-6894-691E-A3B9E8B1D8CA}"/>
                </a:ext>
              </a:extLst>
            </p:cNvPr>
            <p:cNvSpPr/>
            <p:nvPr/>
          </p:nvSpPr>
          <p:spPr>
            <a:xfrm>
              <a:off x="411480" y="73152"/>
              <a:ext cx="7863840" cy="146304"/>
            </a:xfrm>
            <a:prstGeom prst="rect">
              <a:avLst/>
            </a:prstGeom>
            <a:noFill/>
            <a:ln/>
          </p:spPr>
          <p:txBody>
            <a:bodyPr wrap="square" lIns="0" tIns="0" rIns="0" bIns="0" rtlCol="0" anchor="ctr"/>
            <a:lstStyle/>
            <a:p>
              <a:pPr marL="0" indent="0">
                <a:buNone/>
              </a:pPr>
              <a:r>
                <a:rPr lang="en-US" sz="800" b="1" kern="0" spc="40">
                  <a:solidFill>
                    <a:srgbClr val="FFFFFF"/>
                  </a:solidFill>
                  <a:latin typeface="Aptos" pitchFamily="34" charset="0"/>
                  <a:ea typeface="Aptos" pitchFamily="34" charset="-122"/>
                  <a:cs typeface="Aptos" pitchFamily="34" charset="-120"/>
                </a:rPr>
                <a:t>EXCELLENCE  •  HAPPINESS AND NURTURE  •  POWERFUL LEARNING</a:t>
              </a:r>
              <a:endParaRPr lang="en-US" sz="800"/>
            </a:p>
          </p:txBody>
        </p:sp>
      </p:grpSp>
    </p:spTree>
    <p:extLst>
      <p:ext uri="{BB962C8B-B14F-4D97-AF65-F5344CB8AC3E}">
        <p14:creationId xmlns:p14="http://schemas.microsoft.com/office/powerpoint/2010/main" val="4097142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D839F4BA4A62448FEDD2AEB447C2D6" ma:contentTypeVersion="16" ma:contentTypeDescription="Create a new document." ma:contentTypeScope="" ma:versionID="f6e4f3271c28226372225dc3702da8aa">
  <xsd:schema xmlns:xsd="http://www.w3.org/2001/XMLSchema" xmlns:xs="http://www.w3.org/2001/XMLSchema" xmlns:p="http://schemas.microsoft.com/office/2006/metadata/properties" xmlns:ns2="edb43824-a5fe-42a4-b014-0d50b4802d8c" xmlns:ns3="14bae8ab-14a0-453e-af33-c7fbe6ee8658" targetNamespace="http://schemas.microsoft.com/office/2006/metadata/properties" ma:root="true" ma:fieldsID="3ef405613c2f9b8d4bc9edd041172f1b" ns2:_="" ns3:_="">
    <xsd:import namespace="edb43824-a5fe-42a4-b014-0d50b4802d8c"/>
    <xsd:import namespace="14bae8ab-14a0-453e-af33-c7fbe6ee865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b43824-a5fe-42a4-b014-0d50b4802d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ee90a1c-6484-4b97-8607-00254b61cbd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bae8ab-14a0-453e-af33-c7fbe6ee865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67e44f2-eb70-4ec5-8763-7883104344ec}" ma:internalName="TaxCatchAll" ma:showField="CatchAllData" ma:web="14bae8ab-14a0-453e-af33-c7fbe6ee865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db43824-a5fe-42a4-b014-0d50b4802d8c">
      <Terms xmlns="http://schemas.microsoft.com/office/infopath/2007/PartnerControls"/>
    </lcf76f155ced4ddcb4097134ff3c332f>
    <TaxCatchAll xmlns="14bae8ab-14a0-453e-af33-c7fbe6ee8658" xsi:nil="true"/>
  </documentManagement>
</p:properties>
</file>

<file path=customXml/itemProps1.xml><?xml version="1.0" encoding="utf-8"?>
<ds:datastoreItem xmlns:ds="http://schemas.openxmlformats.org/officeDocument/2006/customXml" ds:itemID="{287F10B2-55F2-4968-A93F-9EC76BE427CB}"/>
</file>

<file path=customXml/itemProps2.xml><?xml version="1.0" encoding="utf-8"?>
<ds:datastoreItem xmlns:ds="http://schemas.openxmlformats.org/officeDocument/2006/customXml" ds:itemID="{13297E77-3B2A-4A93-A5F4-13F6682DD186}"/>
</file>

<file path=customXml/itemProps3.xml><?xml version="1.0" encoding="utf-8"?>
<ds:datastoreItem xmlns:ds="http://schemas.openxmlformats.org/officeDocument/2006/customXml" ds:itemID="{D7FD620E-C219-4E15-8CB3-7EEA2A197E7D}"/>
</file>

<file path=docProps/app.xml><?xml version="1.0" encoding="utf-8"?>
<Properties xmlns="http://schemas.openxmlformats.org/officeDocument/2006/extended-properties" xmlns:vt="http://schemas.openxmlformats.org/officeDocument/2006/docPropsVTypes">
  <TotalTime>0</TotalTime>
  <Words>3033</Words>
  <Application>Microsoft Office PowerPoint</Application>
  <PresentationFormat>Widescreen</PresentationFormat>
  <Paragraphs>400</Paragraphs>
  <Slides>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 Maxted (GP)</dc:creator>
  <cp:lastModifiedBy>H Maxted (GP)</cp:lastModifiedBy>
  <cp:revision>1</cp:revision>
  <dcterms:created xsi:type="dcterms:W3CDTF">2026-10-21T11:17:52Z</dcterms:created>
  <dcterms:modified xsi:type="dcterms:W3CDTF">2026-10-21T11:18:23Z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0x01010079D839F4BA4A62448FEDD2AEB447C2D6</vt:lpwstr>
  </property>
</Properties>
</file>