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0EFE76-C579-44C6-9A87-6D3E739FDC70}" v="2" dt="2026-10-21T09:42:20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91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Clawley (GP)" userId="b9ca48c1-a39d-43b9-b805-07fba606ee4e" providerId="ADAL" clId="{31854F21-EC37-4E61-AD7D-5520946EC598}"/>
    <pc:docChg chg="undo custSel modSld">
      <pc:chgData name="S Clawley (GP)" userId="b9ca48c1-a39d-43b9-b805-07fba606ee4e" providerId="ADAL" clId="{31854F21-EC37-4E61-AD7D-5520946EC598}" dt="2026-10-21T09:52:37.544" v="131" actId="255"/>
      <pc:docMkLst>
        <pc:docMk/>
      </pc:docMkLst>
      <pc:sldChg chg="addSp delSp modSp mod">
        <pc:chgData name="S Clawley (GP)" userId="b9ca48c1-a39d-43b9-b805-07fba606ee4e" providerId="ADAL" clId="{31854F21-EC37-4E61-AD7D-5520946EC598}" dt="2026-10-21T09:52:37.544" v="131" actId="255"/>
        <pc:sldMkLst>
          <pc:docMk/>
          <pc:sldMk cId="0" sldId="256"/>
        </pc:sldMkLst>
        <pc:spChg chg="mod">
          <ac:chgData name="S Clawley (GP)" userId="b9ca48c1-a39d-43b9-b805-07fba606ee4e" providerId="ADAL" clId="{31854F21-EC37-4E61-AD7D-5520946EC598}" dt="2026-10-21T09:52:37.544" v="131" actId="255"/>
          <ac:spMkLst>
            <pc:docMk/>
            <pc:sldMk cId="0" sldId="256"/>
            <ac:spMk id="4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2:03.628" v="3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1:59.327" v="2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1:57.275" v="1" actId="478"/>
          <ac:spMkLst>
            <pc:docMk/>
            <pc:sldMk cId="0" sldId="256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1:56.661" v="0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2:05.088" v="4" actId="478"/>
          <ac:spMkLst>
            <pc:docMk/>
            <pc:sldMk cId="0" sldId="256"/>
            <ac:spMk id="9" creationId="{00000000-0000-0000-0000-000000000000}"/>
          </ac:spMkLst>
        </pc:spChg>
        <pc:picChg chg="add mod">
          <ac:chgData name="S Clawley (GP)" userId="b9ca48c1-a39d-43b9-b805-07fba606ee4e" providerId="ADAL" clId="{31854F21-EC37-4E61-AD7D-5520946EC598}" dt="2026-10-21T09:42:13.732" v="9" actId="1076"/>
          <ac:picMkLst>
            <pc:docMk/>
            <pc:sldMk cId="0" sldId="256"/>
            <ac:picMk id="12" creationId="{849286C6-15C2-955C-42C4-CE5409E525E0}"/>
          </ac:picMkLst>
        </pc:picChg>
        <pc:picChg chg="add mod">
          <ac:chgData name="S Clawley (GP)" userId="b9ca48c1-a39d-43b9-b805-07fba606ee4e" providerId="ADAL" clId="{31854F21-EC37-4E61-AD7D-5520946EC598}" dt="2026-10-21T09:42:23.541" v="11" actId="1076"/>
          <ac:picMkLst>
            <pc:docMk/>
            <pc:sldMk cId="0" sldId="256"/>
            <ac:picMk id="13" creationId="{8F0F4FF3-95BF-24F9-CEDA-078A46DA6FDB}"/>
          </ac:picMkLst>
        </pc:picChg>
      </pc:sldChg>
      <pc:sldChg chg="delSp modSp mod">
        <pc:chgData name="S Clawley (GP)" userId="b9ca48c1-a39d-43b9-b805-07fba606ee4e" providerId="ADAL" clId="{31854F21-EC37-4E61-AD7D-5520946EC598}" dt="2026-10-21T09:52:31.653" v="130" actId="255"/>
        <pc:sldMkLst>
          <pc:docMk/>
          <pc:sldMk cId="0" sldId="257"/>
        </pc:sldMkLst>
        <pc:spChg chg="mod">
          <ac:chgData name="S Clawley (GP)" userId="b9ca48c1-a39d-43b9-b805-07fba606ee4e" providerId="ADAL" clId="{31854F21-EC37-4E61-AD7D-5520946EC598}" dt="2026-10-21T09:52:31.653" v="130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2:31.375" v="12" actId="20577"/>
          <ac:spMkLst>
            <pc:docMk/>
            <pc:sldMk cId="0" sldId="257"/>
            <ac:spMk id="4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2:33.622" v="13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2:42.255" v="15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2:37.233" v="14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2:53.385" v="17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2:48.057" v="16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3:03.161" v="19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2:57.991" v="18" actId="255"/>
          <ac:spMkLst>
            <pc:docMk/>
            <pc:sldMk cId="0" sldId="257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3:09.075" v="20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52:26.948" v="129" actId="255"/>
        <pc:sldMkLst>
          <pc:docMk/>
          <pc:sldMk cId="0" sldId="258"/>
        </pc:sldMkLst>
        <pc:spChg chg="mod">
          <ac:chgData name="S Clawley (GP)" userId="b9ca48c1-a39d-43b9-b805-07fba606ee4e" providerId="ADAL" clId="{31854F21-EC37-4E61-AD7D-5520946EC598}" dt="2026-10-21T09:52:26.948" v="129" actId="255"/>
          <ac:spMkLst>
            <pc:docMk/>
            <pc:sldMk cId="0" sldId="258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3:28.659" v="24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3:25.196" v="23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3:45.941" v="28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3:42.893" v="27" actId="1076"/>
          <ac:spMkLst>
            <pc:docMk/>
            <pc:sldMk cId="0" sldId="258"/>
            <ac:spMk id="11" creationId="{00000000-0000-0000-0000-000000000000}"/>
          </ac:spMkLst>
        </pc:spChg>
      </pc:sldChg>
      <pc:sldChg chg="delSp modSp mod">
        <pc:chgData name="S Clawley (GP)" userId="b9ca48c1-a39d-43b9-b805-07fba606ee4e" providerId="ADAL" clId="{31854F21-EC37-4E61-AD7D-5520946EC598}" dt="2026-10-21T09:52:19.981" v="128" actId="255"/>
        <pc:sldMkLst>
          <pc:docMk/>
          <pc:sldMk cId="0" sldId="259"/>
        </pc:sldMkLst>
        <pc:spChg chg="mod">
          <ac:chgData name="S Clawley (GP)" userId="b9ca48c1-a39d-43b9-b805-07fba606ee4e" providerId="ADAL" clId="{31854F21-EC37-4E61-AD7D-5520946EC598}" dt="2026-10-21T09:52:19.981" v="128" actId="255"/>
          <ac:spMkLst>
            <pc:docMk/>
            <pc:sldMk cId="0" sldId="259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4:02.670" v="31" actId="478"/>
          <ac:spMkLst>
            <pc:docMk/>
            <pc:sldMk cId="0" sldId="259"/>
            <ac:spMk id="5" creationId="{00000000-0000-0000-0000-000000000000}"/>
          </ac:spMkLst>
        </pc:spChg>
        <pc:graphicFrameChg chg="mod modGraphic">
          <ac:chgData name="S Clawley (GP)" userId="b9ca48c1-a39d-43b9-b805-07fba606ee4e" providerId="ADAL" clId="{31854F21-EC37-4E61-AD7D-5520946EC598}" dt="2026-10-21T09:44:07.063" v="32" actId="1076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52:14.563" v="127" actId="255"/>
        <pc:sldMkLst>
          <pc:docMk/>
          <pc:sldMk cId="0" sldId="260"/>
        </pc:sldMkLst>
        <pc:spChg chg="mod">
          <ac:chgData name="S Clawley (GP)" userId="b9ca48c1-a39d-43b9-b805-07fba606ee4e" providerId="ADAL" clId="{31854F21-EC37-4E61-AD7D-5520946EC598}" dt="2026-10-21T09:52:14.563" v="127" actId="255"/>
          <ac:spMkLst>
            <pc:docMk/>
            <pc:sldMk cId="0" sldId="260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4:20.178" v="34" actId="255"/>
          <ac:spMkLst>
            <pc:docMk/>
            <pc:sldMk cId="0" sldId="260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4:15.187" v="33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52:09.073" v="126" actId="255"/>
        <pc:sldMkLst>
          <pc:docMk/>
          <pc:sldMk cId="0" sldId="261"/>
        </pc:sldMkLst>
        <pc:spChg chg="mod">
          <ac:chgData name="S Clawley (GP)" userId="b9ca48c1-a39d-43b9-b805-07fba606ee4e" providerId="ADAL" clId="{31854F21-EC37-4E61-AD7D-5520946EC598}" dt="2026-10-21T09:52:09.073" v="126" actId="255"/>
          <ac:spMkLst>
            <pc:docMk/>
            <pc:sldMk cId="0" sldId="261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4:46.715" v="38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2:10.610" v="6" actId="27636"/>
          <ac:spMkLst>
            <pc:docMk/>
            <pc:sldMk cId="0" sldId="26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4:40.207" v="37" actId="14734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2:02.268" v="125" actId="255"/>
        <pc:sldMkLst>
          <pc:docMk/>
          <pc:sldMk cId="0" sldId="262"/>
        </pc:sldMkLst>
        <pc:spChg chg="mod">
          <ac:chgData name="S Clawley (GP)" userId="b9ca48c1-a39d-43b9-b805-07fba606ee4e" providerId="ADAL" clId="{31854F21-EC37-4E61-AD7D-5520946EC598}" dt="2026-10-21T09:44:51.346" v="39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52:02.268" v="125" actId="255"/>
          <ac:spMkLst>
            <pc:docMk/>
            <pc:sldMk cId="0" sldId="262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4:51.346" v="39" actId="1076"/>
          <ac:spMkLst>
            <pc:docMk/>
            <pc:sldMk cId="0" sldId="262"/>
            <ac:spMk id="4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9:45:02.895" v="41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14.155" v="43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19.143" v="44" actId="14100"/>
          <ac:spMkLst>
            <pc:docMk/>
            <pc:sldMk cId="0" sldId="262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09.433" v="42" actId="255"/>
          <ac:spMkLst>
            <pc:docMk/>
            <pc:sldMk cId="0" sldId="262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4:51.346" v="39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4:51.346" v="39" actId="1076"/>
          <ac:spMkLst>
            <pc:docMk/>
            <pc:sldMk cId="0" sldId="262"/>
            <ac:spMk id="11" creationId="{00000000-0000-0000-0000-000000000000}"/>
          </ac:spMkLst>
        </pc:spChg>
        <pc:graphicFrameChg chg="mod modGraphic">
          <ac:chgData name="S Clawley (GP)" userId="b9ca48c1-a39d-43b9-b805-07fba606ee4e" providerId="ADAL" clId="{31854F21-EC37-4E61-AD7D-5520946EC598}" dt="2026-10-21T09:44:56.895" v="40" actId="255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51:56.651" v="124" actId="255"/>
        <pc:sldMkLst>
          <pc:docMk/>
          <pc:sldMk cId="0" sldId="263"/>
        </pc:sldMkLst>
        <pc:spChg chg="mod">
          <ac:chgData name="S Clawley (GP)" userId="b9ca48c1-a39d-43b9-b805-07fba606ee4e" providerId="ADAL" clId="{31854F21-EC37-4E61-AD7D-5520946EC598}" dt="2026-10-21T09:51:56.651" v="124" actId="255"/>
          <ac:spMkLst>
            <pc:docMk/>
            <pc:sldMk cId="0" sldId="263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30.810" v="46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37.131" v="47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41.580" v="48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51.023" v="50" actId="1410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45.835" v="49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5:59.054" v="54" actId="27636"/>
          <ac:spMkLst>
            <pc:docMk/>
            <pc:sldMk cId="0" sldId="263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5:25.709" v="45" actId="255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51.017" v="123" actId="255"/>
        <pc:sldMkLst>
          <pc:docMk/>
          <pc:sldMk cId="0" sldId="264"/>
        </pc:sldMkLst>
        <pc:spChg chg="mod">
          <ac:chgData name="S Clawley (GP)" userId="b9ca48c1-a39d-43b9-b805-07fba606ee4e" providerId="ADAL" clId="{31854F21-EC37-4E61-AD7D-5520946EC598}" dt="2026-10-21T09:51:51.017" v="123" actId="255"/>
          <ac:spMkLst>
            <pc:docMk/>
            <pc:sldMk cId="0" sldId="264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6:08.556" v="56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6:12.409" v="58" actId="1076"/>
          <ac:spMkLst>
            <pc:docMk/>
            <pc:sldMk cId="0" sldId="264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6:21.447" v="60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6:17.259" v="59" actId="255"/>
          <ac:spMkLst>
            <pc:docMk/>
            <pc:sldMk cId="0" sldId="264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6:26.894" v="61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6:31.487" v="62" actId="255"/>
          <ac:spMkLst>
            <pc:docMk/>
            <pc:sldMk cId="0" sldId="264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6:06.215" v="55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44.839" v="122" actId="255"/>
        <pc:sldMkLst>
          <pc:docMk/>
          <pc:sldMk cId="0" sldId="265"/>
        </pc:sldMkLst>
        <pc:spChg chg="mod">
          <ac:chgData name="S Clawley (GP)" userId="b9ca48c1-a39d-43b9-b805-07fba606ee4e" providerId="ADAL" clId="{31854F21-EC37-4E61-AD7D-5520946EC598}" dt="2026-10-21T09:51:44.839" v="122" actId="255"/>
          <ac:spMkLst>
            <pc:docMk/>
            <pc:sldMk cId="0" sldId="265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6:44.295" v="64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7:01.355" v="67" actId="255"/>
          <ac:spMkLst>
            <pc:docMk/>
            <pc:sldMk cId="0" sldId="265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6:56.297" v="66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6:51.049" v="65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7:05.638" v="68" actId="255"/>
          <ac:spMkLst>
            <pc:docMk/>
            <pc:sldMk cId="0" sldId="265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6:41.226" v="63" actId="255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39.105" v="121" actId="255"/>
        <pc:sldMkLst>
          <pc:docMk/>
          <pc:sldMk cId="0" sldId="266"/>
        </pc:sldMkLst>
        <pc:spChg chg="mod">
          <ac:chgData name="S Clawley (GP)" userId="b9ca48c1-a39d-43b9-b805-07fba606ee4e" providerId="ADAL" clId="{31854F21-EC37-4E61-AD7D-5520946EC598}" dt="2026-10-21T09:51:39.105" v="121" actId="255"/>
          <ac:spMkLst>
            <pc:docMk/>
            <pc:sldMk cId="0" sldId="266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7:15.865" v="70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7:35.604" v="73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7:29.687" v="72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7:21.019" v="71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7:40.061" v="74" actId="255"/>
          <ac:spMkLst>
            <pc:docMk/>
            <pc:sldMk cId="0" sldId="266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7:12.484" v="69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33.181" v="120" actId="255"/>
        <pc:sldMkLst>
          <pc:docMk/>
          <pc:sldMk cId="0" sldId="267"/>
        </pc:sldMkLst>
        <pc:spChg chg="mod">
          <ac:chgData name="S Clawley (GP)" userId="b9ca48c1-a39d-43b9-b805-07fba606ee4e" providerId="ADAL" clId="{31854F21-EC37-4E61-AD7D-5520946EC598}" dt="2026-10-21T09:51:33.181" v="120" actId="255"/>
          <ac:spMkLst>
            <pc:docMk/>
            <pc:sldMk cId="0" sldId="267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7:45.618" v="75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7:59.400" v="78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7:54.934" v="77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8:08.032" v="80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8:03.249" v="79" actId="255"/>
          <ac:spMkLst>
            <pc:docMk/>
            <pc:sldMk cId="0" sldId="267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7:50.946" v="76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27.254" v="119" actId="255"/>
        <pc:sldMkLst>
          <pc:docMk/>
          <pc:sldMk cId="0" sldId="268"/>
        </pc:sldMkLst>
        <pc:spChg chg="mod">
          <ac:chgData name="S Clawley (GP)" userId="b9ca48c1-a39d-43b9-b805-07fba606ee4e" providerId="ADAL" clId="{31854F21-EC37-4E61-AD7D-5520946EC598}" dt="2026-10-21T09:51:27.254" v="119" actId="255"/>
          <ac:spMkLst>
            <pc:docMk/>
            <pc:sldMk cId="0" sldId="268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8:18.341" v="82" actId="478"/>
          <ac:spMkLst>
            <pc:docMk/>
            <pc:sldMk cId="0" sldId="26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8:28.619" v="84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8:23.626" v="83" actId="255"/>
          <ac:spMkLst>
            <pc:docMk/>
            <pc:sldMk cId="0" sldId="268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8:38.101" v="86" actId="255"/>
          <ac:spMkLst>
            <pc:docMk/>
            <pc:sldMk cId="0" sldId="268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8:32.901" v="85" actId="255"/>
          <ac:spMkLst>
            <pc:docMk/>
            <pc:sldMk cId="0" sldId="268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8:15.898" v="81" actId="255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21.173" v="118" actId="255"/>
        <pc:sldMkLst>
          <pc:docMk/>
          <pc:sldMk cId="0" sldId="269"/>
        </pc:sldMkLst>
        <pc:spChg chg="mod">
          <ac:chgData name="S Clawley (GP)" userId="b9ca48c1-a39d-43b9-b805-07fba606ee4e" providerId="ADAL" clId="{31854F21-EC37-4E61-AD7D-5520946EC598}" dt="2026-10-21T09:51:21.173" v="118" actId="255"/>
          <ac:spMkLst>
            <pc:docMk/>
            <pc:sldMk cId="0" sldId="269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8:50.924" v="88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8:57.351" v="89" actId="255"/>
          <ac:spMkLst>
            <pc:docMk/>
            <pc:sldMk cId="0" sldId="269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9:01.567" v="90" actId="255"/>
          <ac:spMkLst>
            <pc:docMk/>
            <pc:sldMk cId="0" sldId="269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9:06.719" v="91" actId="255"/>
          <ac:spMkLst>
            <pc:docMk/>
            <pc:sldMk cId="0" sldId="269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9:10.527" v="92" actId="255"/>
          <ac:spMkLst>
            <pc:docMk/>
            <pc:sldMk cId="0" sldId="269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8:44.855" v="87" actId="255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16.046" v="117" actId="255"/>
        <pc:sldMkLst>
          <pc:docMk/>
          <pc:sldMk cId="0" sldId="270"/>
        </pc:sldMkLst>
        <pc:spChg chg="mod">
          <ac:chgData name="S Clawley (GP)" userId="b9ca48c1-a39d-43b9-b805-07fba606ee4e" providerId="ADAL" clId="{31854F21-EC37-4E61-AD7D-5520946EC598}" dt="2026-10-21T09:51:16.046" v="117" actId="255"/>
          <ac:spMkLst>
            <pc:docMk/>
            <pc:sldMk cId="0" sldId="270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9:21.400" v="94" actId="478"/>
          <ac:spMkLst>
            <pc:docMk/>
            <pc:sldMk cId="0" sldId="270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9:26.009" v="95" actId="478"/>
          <ac:spMkLst>
            <pc:docMk/>
            <pc:sldMk cId="0" sldId="270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9:27.919" v="96" actId="478"/>
          <ac:spMkLst>
            <pc:docMk/>
            <pc:sldMk cId="0" sldId="270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9:29.307" v="97" actId="478"/>
          <ac:spMkLst>
            <pc:docMk/>
            <pc:sldMk cId="0" sldId="270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9:16.034" v="93" actId="255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10.804" v="116" actId="255"/>
        <pc:sldMkLst>
          <pc:docMk/>
          <pc:sldMk cId="0" sldId="271"/>
        </pc:sldMkLst>
        <pc:spChg chg="mod">
          <ac:chgData name="S Clawley (GP)" userId="b9ca48c1-a39d-43b9-b805-07fba606ee4e" providerId="ADAL" clId="{31854F21-EC37-4E61-AD7D-5520946EC598}" dt="2026-10-21T09:51:10.804" v="116" actId="255"/>
          <ac:spMkLst>
            <pc:docMk/>
            <pc:sldMk cId="0" sldId="271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9:40.868" v="99" actId="478"/>
          <ac:spMkLst>
            <pc:docMk/>
            <pc:sldMk cId="0" sldId="271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9:53.732" v="101" actId="255"/>
          <ac:spMkLst>
            <pc:docMk/>
            <pc:sldMk cId="0" sldId="27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9:47.476" v="100" actId="255"/>
          <ac:spMkLst>
            <pc:docMk/>
            <pc:sldMk cId="0" sldId="27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9:35.962" v="98" actId="255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1:04.660" v="115" actId="255"/>
        <pc:sldMkLst>
          <pc:docMk/>
          <pc:sldMk cId="0" sldId="272"/>
        </pc:sldMkLst>
        <pc:spChg chg="mod">
          <ac:chgData name="S Clawley (GP)" userId="b9ca48c1-a39d-43b9-b805-07fba606ee4e" providerId="ADAL" clId="{31854F21-EC37-4E61-AD7D-5520946EC598}" dt="2026-10-21T09:51:04.660" v="115" actId="255"/>
          <ac:spMkLst>
            <pc:docMk/>
            <pc:sldMk cId="0" sldId="272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50:04.488" v="103" actId="478"/>
          <ac:spMkLst>
            <pc:docMk/>
            <pc:sldMk cId="0" sldId="272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50:16.630" v="105" actId="14100"/>
          <ac:spMkLst>
            <pc:docMk/>
            <pc:sldMk cId="0" sldId="272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50:12.974" v="104" actId="255"/>
          <ac:spMkLst>
            <pc:docMk/>
            <pc:sldMk cId="0" sldId="272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50:23.600" v="109" actId="27636"/>
          <ac:spMkLst>
            <pc:docMk/>
            <pc:sldMk cId="0" sldId="272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50:00.926" v="102" actId="255"/>
          <ac:graphicFrameMkLst>
            <pc:docMk/>
            <pc:sldMk cId="0" sldId="272"/>
            <ac:graphicFrameMk id="18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50:57.653" v="114" actId="255"/>
        <pc:sldMkLst>
          <pc:docMk/>
          <pc:sldMk cId="0" sldId="273"/>
        </pc:sldMkLst>
        <pc:spChg chg="mod">
          <ac:chgData name="S Clawley (GP)" userId="b9ca48c1-a39d-43b9-b805-07fba606ee4e" providerId="ADAL" clId="{31854F21-EC37-4E61-AD7D-5520946EC598}" dt="2026-10-21T09:50:57.653" v="114" actId="255"/>
          <ac:spMkLst>
            <pc:docMk/>
            <pc:sldMk cId="0" sldId="273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50:34.648" v="111" actId="478"/>
          <ac:spMkLst>
            <pc:docMk/>
            <pc:sldMk cId="0" sldId="273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50:47.265" v="113" actId="255"/>
          <ac:spMkLst>
            <pc:docMk/>
            <pc:sldMk cId="0" sldId="273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50:42.193" v="112" actId="255"/>
          <ac:spMkLst>
            <pc:docMk/>
            <pc:sldMk cId="0" sldId="273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50:31.617" v="110" actId="255"/>
          <ac:graphicFrameMkLst>
            <pc:docMk/>
            <pc:sldMk cId="0" sldId="273"/>
            <ac:graphicFrameMk id="19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Title slide identifies this as an editable, reviewed science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Alignment slide brings together statutory science, Kapow scheme design and Ofsted expectations.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Intent has been reduced to clear end-points aligned with Kapow and statutory science.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Learning journey uses the Kapow standard long-term plan and reduces previous duplicated year-group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Condenses substantive knowledge into biology, chemistry, physics and Science in action strands.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Replaces repeated disciplinary slides with a concise working scientifically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Refines the original Godley science approach into an explicit teaching cycle.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EYFS content is condensed to foundations for statutory KS1 science.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Year 1 content is reviewed while retaining statutory and Kapow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Year 2 content is reviewed while retaining statutory and Kapow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Year 3 content is reviewed while retaining statutory and Kapow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Year 4 content is reviewed while retaining statutory and Kapow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Year 5 content is reviewed while retaining statutory and Kapow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Year 6 content is reviewed while retaining statutory and Kapow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Science in action and Making connections are retained as key Kapow features and Ofsted-ready curriculum strengths.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Creates a single science vocabulary spine to replace dense vocabulary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This slide builds in the current school monitoring focus around Kapow coverage, knowledge organisers, assessments and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Science Learning Journey 2022-2023 new new.pptx.
[Sources]
- Department for Education, National curriculum in England: science programmes of study: https://www.gov.uk/government/publications/national-curriculum-in-england-science-programmes-of-study/national-curriculum-in-england-science-programmes-of-study
- Department for Education, Science programmes of study: key stages 1 and 2 PDF: https://assets.publishing.service.gov.uk/media/5a806ebd40f0b62305b8b1fa/PRIMARY_national_curriculum_-_Science.pdf
- Kapow Primary Science scheme of work: https://www.kapowprimary.com/subjects/science/
- Kapow Primary Science long-term plan / Science Learning Journey - Kapow.pdf
- Science monitoring Summer 1 formative assessment.docx
- Reviewed source document: Science Learning Journey 2022-2023 new new.pptx
[Design note]
Final slide turns the reviewed roadmap into an Ofsted-ready quality assurance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461772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02020"/>
                </a:solidFill>
              </a:rPr>
              <a:t>Science Road Map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9286C6-15C2-955C-42C4-CE5409E52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80" y="2706473"/>
            <a:ext cx="1737511" cy="17375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0F4FF3-95BF-24F9-CEDA-078A46DA6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1429064"/>
            <a:ext cx="8041321" cy="9144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Alignment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National Curriculum science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Science must develop knowledge and conceptual understanding in biology, chemistry and physics, build understanding of scientific enquiry methods and teach uses/implications of science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Kapow Science alignment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Kapow organises science through Scientific knowledge and understanding, Working scientifically and Science in action, using a spiral curriculum and long-term plan from Reception to Year 6.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curriculum and teaching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 strong science curriculum is ambitious, logically sequenced and inclusive. Pupils build connected knowledge, use precise vocabulary and apply enquiry skills over time.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586905"/>
              </p:ext>
            </p:extLst>
          </p:nvPr>
        </p:nvGraphicFramePr>
        <p:xfrm>
          <a:off x="685800" y="3703320"/>
          <a:ext cx="10835640" cy="214884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roadmap secures 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Scientific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Biology, chemistry and physics are mapped across EYFS, KS1 and KS2.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Working scientifically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 is embedded in each unit, not taught as a separate bolt-on.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action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learn how science is used in the past, present and future.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and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knowledge organisers, pre/post assessment and practical evidence support secure impact.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Subject Intent - Science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Reduced intent statement retaining curiosity, enquiry and scientific knowledge.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02920" y="1325880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13232" y="1669581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Year 6, pupils will be able to</a:t>
            </a:r>
            <a:r>
              <a:rPr lang="en-US" sz="1000" b="1" dirty="0">
                <a:solidFill>
                  <a:srgbClr val="7030A0"/>
                </a:solidFill>
              </a:rPr>
              <a:t>: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3796" y="2011680"/>
            <a:ext cx="509320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develop secure knowledge across biology, chemistry and physics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ask scientific questions and choose appropriate enquiry approaches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observe, measure, classify, test, research, record and analyse evidence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precise scientific vocabulary to explain concepts and causal relationships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draw conclusions, evaluate results and identify improvements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connect science learning to real-world applications, scientists, careers and future technologies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approach scientific learning with curiosity, independence and resilience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25880"/>
            <a:ext cx="5440680" cy="4160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428232" y="143560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28232" y="1740754"/>
            <a:ext cx="518464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Scientific knowledge and understanding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Build connected knowledge across biology, chemistry and physics.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Working scientifically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enquiry methods, apparatus, measurement, data analysis and evidence.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Science in action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how science is used, developed and applied in the real world.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Making connections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Make links across units, key stages, local contexts and wider curriculum learning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2" name="Shape 10"/>
          <p:cNvSpPr/>
          <p:nvPr/>
        </p:nvSpPr>
        <p:spPr>
          <a:xfrm>
            <a:off x="777240" y="5715000"/>
            <a:ext cx="132588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50392" y="5815584"/>
            <a:ext cx="11795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Curious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2468880" y="5715000"/>
            <a:ext cx="14630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2542032" y="5815584"/>
            <a:ext cx="1316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Practical</a:t>
            </a:r>
            <a:endParaRPr lang="en-US" sz="830" dirty="0"/>
          </a:p>
        </p:txBody>
      </p:sp>
      <p:sp>
        <p:nvSpPr>
          <p:cNvPr id="16" name="Shape 14"/>
          <p:cNvSpPr/>
          <p:nvPr/>
        </p:nvSpPr>
        <p:spPr>
          <a:xfrm>
            <a:off x="4343400" y="5715000"/>
            <a:ext cx="201168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4416552" y="5815584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Vocabulary-rich</a:t>
            </a:r>
            <a:endParaRPr lang="en-US" sz="830" dirty="0"/>
          </a:p>
        </p:txBody>
      </p:sp>
      <p:sp>
        <p:nvSpPr>
          <p:cNvPr id="18" name="Shape 16"/>
          <p:cNvSpPr/>
          <p:nvPr/>
        </p:nvSpPr>
        <p:spPr>
          <a:xfrm>
            <a:off x="6720840" y="5715000"/>
            <a:ext cx="178308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793992" y="5815584"/>
            <a:ext cx="1636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Evidence-led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8869680" y="5715000"/>
            <a:ext cx="164592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942832" y="5815584"/>
            <a:ext cx="1499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Connected</a:t>
            </a:r>
            <a:endParaRPr lang="en-US" sz="830" dirty="0"/>
          </a:p>
        </p:txBody>
      </p:sp>
      <p:sp>
        <p:nvSpPr>
          <p:cNvPr id="22" name="Shape 20"/>
          <p:cNvSpPr/>
          <p:nvPr/>
        </p:nvSpPr>
        <p:spPr>
          <a:xfrm>
            <a:off x="10789920" y="5715000"/>
            <a:ext cx="10058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10863072" y="5815584"/>
            <a:ext cx="859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Inclusive</a:t>
            </a:r>
            <a:endParaRPr lang="en-US" sz="830" dirty="0"/>
          </a:p>
        </p:txBody>
      </p:sp>
      <p:sp>
        <p:nvSpPr>
          <p:cNvPr id="24" name="Shape 22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Learning Journey: EYFS to Year 6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716733"/>
              </p:ext>
            </p:extLst>
          </p:nvPr>
        </p:nvGraphicFramePr>
        <p:xfrm>
          <a:off x="228600" y="1037844"/>
          <a:ext cx="11750040" cy="544068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800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Animal adventures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Changing seasons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 am a scientist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Our beautiful planet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Exploration and care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stories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Seasonal changes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Everyday materials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Sensitive bodies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Comparing animals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Introduction to plants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Making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Habitats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Microhabitats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Uses of everyday materials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Life cycles and health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Plant growth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Making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Movement and nutrition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Forces and magnets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Rocks and soil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Light and shadows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Plant reproduction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Making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Digestion and food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Electricity and circuits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Classification and changing habitats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States of matter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Sound and vibrations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Making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Mixtures and separation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Properties and changes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Earth and space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Life cycles and reproduction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Imbalanced forces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Human timeline / Making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Classifying big and small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Light and reflection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Evolution and inheritance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Circuits, batteries and switches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Circulation and exercise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Making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Substantive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What pupils know across biology, chemistry and physics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196296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Biology: plants, animals and humans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Plants, animals, habitats, senses, body parts, life cycles and basic needs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Movement, nutrition, digestion, food chains, plant reproduction and classification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Life cycles, reproduction, classification, circulation, exercise, health, evolution and inheritance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Chemistry: materials and matter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Everyday materials, properties, suitability and simple changes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Rocks and soil; states of matter; water cycle and changes of state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Mixtures/separation, properties/changes of materials, reversible and irreversible changes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Physics: energy, forces, space and electricity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Seasonal changes, simple movement, light/senses and early electricity awareness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Light/shadows, sound/vibrations, forces/magnets and simple circuits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Earth and space, imbalanced forces, light/reflection and circuits with symbols/voltage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action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science in everyday life, weather, plants, materials and people who help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Scientists, inventions, methods, habitats, conservation and practical applications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Careers, scientific community, historical ideas, changing evidence, research and future technologies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Working Scientifically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How pupils get better at scientific enquiry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476798"/>
              </p:ext>
            </p:extLst>
          </p:nvPr>
        </p:nvGraphicFramePr>
        <p:xfrm>
          <a:off x="320040" y="1234440"/>
          <a:ext cx="11567160" cy="4846320"/>
        </p:xfrm>
        <a:graphic>
          <a:graphicData uri="http://schemas.openxmlformats.org/drawingml/2006/table">
            <a:tbl>
              <a:tblPr/>
              <a:tblGrid>
                <a:gridCol w="187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7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Question and 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Notice, ask simple questions, sort questions and carry out simple tests with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Ask relevant scientific questions and select appropriate practical enquiries or comparative/fair tests.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 enquiries independently, control variables and refine questions.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Observe, measure and classify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senses and simple equipment; make close observations and simple measurements.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standard units, a range of equipment and classification keys.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appropriate apparatus and techniques with increasing accuracy and precision.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Record and present data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drawings, labels, tables, pictograms and block graphs.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tables, diagrams, bar charts and line graphs with increasing independence.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 appropriate ways to record data, including line graphs, models and classification keys.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Conclude and evaluate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observations to suggest answers and say what happened.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 simple conclusions, use evidence, make predictions and suggest improvements.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evidence to explain causal relationships, evaluate reliability and identify limitations.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 types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Observe over time; classify and group; simple pattern seeking.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Comparative/fair testing, secondary sources, pattern seeking and classification.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Choose suitable enquiry types and justify methods, variables and evidence quality.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594360" y="6172200"/>
            <a:ext cx="10972800" cy="384048"/>
          </a:xfrm>
          <a:prstGeom prst="roundRect">
            <a:avLst/>
          </a:prstGeom>
          <a:solidFill>
            <a:srgbClr val="DDEBF7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6281928"/>
            <a:ext cx="10716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030A0"/>
                </a:solidFill>
              </a:rPr>
              <a:t>Kapow enquiry model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 flipV="1">
            <a:off x="722376" y="6492240"/>
            <a:ext cx="10716768" cy="73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US" sz="835" dirty="0">
                <a:solidFill>
                  <a:srgbClr val="202020"/>
                </a:solidFill>
              </a:rPr>
              <a:t>Question -&gt; Observe -&gt; Plan -&gt; Research -&gt; Measure -&gt; Record -&gt; Conclude -&gt; Evaluate. Short enquiries can focus on selected skills while retaining the Question-Observe-Conclude cycle.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2860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Teaching Sequence for Every Science Unit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644347"/>
              </p:ext>
            </p:extLst>
          </p:nvPr>
        </p:nvGraphicFramePr>
        <p:xfrm>
          <a:off x="731520" y="1325880"/>
          <a:ext cx="10835640" cy="39319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2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Enquiry question and prior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Launch the unit question and activate prior knowledge through recap and recall.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Knowledge organiser and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 key concepts, definitions and vocabulary explicitly.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Explore and investigate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research, observation, practical enquiry, modelling or experimentation.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Record and report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Record data/evidence using appropriate diagrams, tables, graphs, explanations or photographs.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Respond and summarise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Conclude, evaluate, connect to Science in action and complete pre/post or end-of-unit assessment.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77240" y="5532119"/>
            <a:ext cx="10744200" cy="914399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5"/>
          <p:cNvSpPr/>
          <p:nvPr/>
        </p:nvSpPr>
        <p:spPr>
          <a:xfrm>
            <a:off x="905256" y="56418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Assessment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05256" y="5925312"/>
            <a:ext cx="10488168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Teachers check whether pupils recall key knowledge, use vocabulary accurately, work scientifically, explain evidence and connect new knowledge to previous learning.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6576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6576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EYFS: Foundations for Science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Curiosity, exploration, observation, language and care for the natural world.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70961"/>
              </p:ext>
            </p:extLst>
          </p:nvPr>
        </p:nvGraphicFramePr>
        <p:xfrm>
          <a:off x="411480" y="1234440"/>
          <a:ext cx="11384280" cy="3063240"/>
        </p:xfrm>
        <a:graphic>
          <a:graphicData uri="http://schemas.openxmlformats.org/drawingml/2006/table">
            <a:tbl>
              <a:tblPr/>
              <a:tblGrid>
                <a:gridCol w="187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58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8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Working scientifically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Talk about what they see, explore how things work, use senses and natural materials, begin to notice change.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the natural world, describe what can be seen/heard/felt, observe seasonal change and ask simple questions.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8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Biology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Body parts, local animals, plants, seeds, growth and simple life cycles.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Animal adventures, body parts/senses, plants, habitats, life cycles and care for living things.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8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Chemistry / Physics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materials with different properties; notice sun, moon, floating, sinking, pushing and pulling.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Changing seasons, our planet, materials, freezing/melting, forces and early observations of light/shadow.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4663440"/>
            <a:ext cx="1106424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477316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Progression into Year 1</a:t>
            </a:r>
            <a:endParaRPr lang="en-US" sz="1200" dirty="0"/>
          </a:p>
        </p:txBody>
      </p:sp>
      <p:sp>
        <p:nvSpPr>
          <p:cNvPr id="6" name="Text 6"/>
          <p:cNvSpPr/>
          <p:nvPr/>
        </p:nvSpPr>
        <p:spPr>
          <a:xfrm>
            <a:off x="722376" y="5056632"/>
            <a:ext cx="1080820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Children move from exploration and naming into structured observation, grouping, recording and practical enquiry linked to plants, animals, materials and seasons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594360" y="5715000"/>
            <a:ext cx="11064240" cy="731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22376" y="582472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Vocabulary emphasis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22376" y="6108192"/>
            <a:ext cx="10808208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observe, question, change, grow, plant, animal, material, push, pull, season, weather, light, shadow, freeze, melt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1: Seasonal change, materials, bodies, animals and plants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777837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units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Seasonal changes; Everyday materials.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Sensitive bodies; Comparing animals.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Introduction to plants; Making connections.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Seasons, weather, daylight; objects and materials; material properties.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Body parts and senses; animal groups, diets, similarities and differences.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Plant parts, common plants, plant growth and connected investigations.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action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Weather reports; recycling and material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Senses in everyday life; animal classification and zookeeper role.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Growing plants and use of plants by humans.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observation and simple data to describe change.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Compare, classify and use vocabulary to explain bodies/animals.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Record plant growth and explain what plants need.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Working scientifically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Ask simple questions, observe closely, classify, carry out simple tests and record using drawings, tables or pictograms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6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season, weather, daylight, material, property, body, sense, animal group, carnivore, herbivore, omnivore, root, stem, leaf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2: Habitats, materials, life cycles and plant growth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213398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units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Habitats; Microhabitats.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Uses of everyday materials; Life cycles and health.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Plant growth; Making connections.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Living/dead/never alive; habitats, microhabitats, food chains and interdependence.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Material suitability and changes in shape; animal life cycles, survival, health and hygiene.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Seed/bulb growth, plant needs and factors affecting growth.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action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Botanists, local habitats and school-grounds surveys.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Inventing materials; careers supporting healthy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Historical plant investigations and use of measurements.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how habitats meet needs.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Justify material choices and describe animal survival/health.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measurements to describe plant growth.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Working scientifically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Ask testable questions, perform simple tests, gather/record data and use observations to suggest answers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habitat, microhabitat, food chain, suitability, flexible, waterproof, life cycle, survive, hygiene, germination, seedling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3: Movement, magnets, rocks, light and plant reproduction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922026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units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Movement and nutrition; Forces and magnets.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Rocks and soil; Light and shadows.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Plant reproduction; Making connections.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Skeletons, muscles, nutrition; contact/non-contact forces, friction and magnets.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Rock properties, fossil formation, soil; light sources, reflection, shadows and sun safety.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Plant functions, water transport, pollination, seed formation and dispersal.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action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Prosthetics, nutrition research and uses of magnets.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Palaeontology and pivotal work on light.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Seed design and technologies inspired by nature.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movement/nutrition and compare forces.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evidence to classify rocks and explain shadows.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plant reproduction and investigate growth factors.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Working scientifically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Make relevant observations, use standard measures, start fair/comparative tests and report conclusions using scientific language.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6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skeleton, muscle, nutrient, friction, magnetic, pole, sedimentary, fossil, soil, light source, reflection, pollination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4: Digestion, circuits, classification, states of matter and sound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845374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units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Digestion and food; Electricity and circuits.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Classification and changing habitats; States of matter.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Sound and vibrations; Making connections.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Digestive system, teeth, food chains; electrical appliances, circuits, conductors and insulators.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Classification keys, habitats and environmental change; solids, liquids, gases, water cycle.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Vibrations, pitch, volume, sound travel and insulation.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action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Naturalists, dental health and electrical safety.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Conservation programmes; water cycle in real contexts.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Soundproofing and musical instrument design.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digestion/circuits and use diagrams.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Classify living things and explain state changes.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Investigate sound variables and evaluate applications.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Working scientifically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Ask investigable questions, set up comparative/fair tests, use equipment accurately and present findings in tables, charts and explanations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digestion, incisor, canine, molar, circuit, conductor, classification key, environment, evaporation, condensation, vibration, pitch</a:t>
            </a:r>
            <a:endParaRPr lang="en-US" sz="1200" dirty="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5: Materials, Earth and space, life cycles, forces and human timeline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513908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units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Mixtures and separation; Properties and changes.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Earth and space; Life cycles and reproduction.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Imbalanced forces; Human timeline / Making connections.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Mixtures, solutions, separating methods, properties, reversible/irreversible changes.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Solar system, rotation, day/night; reproduction and life cycles in plants and animals.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Gravity, air/water resistance, friction, mechanisms; human development and puberty.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action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Water filtering, reversible change and material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Astronomers, naturalists and changing ideas about the universe.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Pulley systems, health data and scientific modelling.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 separation investigations and explain material changes.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Model Earth/space and compare life cycles.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Investigate forces and interpret human development data.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Working scientifically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Plan enquiries, recognise variables, take accurate readings, use line graphs and use evidence to explain patterns/conclusions.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solution, soluble, filter, evaporate, reversible, irreversible, orbit, rotation, reproduction, gravity, air resistance, puberty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6: Classification, light, evolution, circuits and circulation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69637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units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Classifying big and small; Light and reflection.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Evolution and inheritance; Circuits, batteries and switches.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Circulation and exercise; Making connections.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Linnaean classification, micro-organisms; light transfer, reflection, seeing and periscopes.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Inheritance, variation, adaptation, natural selection; voltage, circuit diagrams and switches.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Heart, blood, vessels, oxygen transport, exercise and lifestyle effects.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in action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Linnaeus, microscopy, optics and mirror technology.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Darwin/Wallace, batteries, fuses and electrical device design.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Healthcare professionals and investigations into pulse/breathing rate.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classification keys and explain light/reflection.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evolution and build/test circuits.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Investigate variables and explain circulatory response.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Working scientifically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Plan controlled enquiries, select apparatus, record complex data, analyse causal relationships and evaluate evidence reliability.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classification, micro-organism, reflection, refraction, inheritance, variation, natural selection, voltage, current, circulation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Science in Action and Making Connections</a:t>
            </a:r>
            <a:endParaRPr lang="en-US" sz="2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244836"/>
              </p:ext>
            </p:extLst>
          </p:nvPr>
        </p:nvGraphicFramePr>
        <p:xfrm>
          <a:off x="594360" y="1325880"/>
          <a:ext cx="11018520" cy="333756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3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75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Entitlement across the curriculum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Historical science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learn how scientists, discoveries, methods and equipment have changed understanding over time.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Modern science and careers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Units highlight careers, scientists today and how scientific knowledge is applied in society.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Scientific community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learn that science changes, uses evidence, includes mistakes/discoveries and relies on collaboration and peer review.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Making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Making connections units help pupils link knowledge across science areas and apply learning beyond single topics.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Vocabulary Progression</a:t>
            </a:r>
            <a:endParaRPr lang="en-US" sz="2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601229"/>
              </p:ext>
            </p:extLst>
          </p:nvPr>
        </p:nvGraphicFramePr>
        <p:xfrm>
          <a:off x="594360" y="1325880"/>
          <a:ext cx="11018520" cy="32461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observe, question, change, grow, plant, animal, material, push, pull, season, weather, light, shadow, freeze, melt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habitat, microhabitat, food chain, material, property, suitability, life cycle, germination, opaque, transparent, carnivore, herbivore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nutrition, skeleton, friction, magnetic, fossil, sedimentary, reflection, pollination, circuit, conductor, classification, evaporation, vibration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solution, reversible, irreversible, orbit, rotation, reproduction, gravity, variable, classification key, evolution, inheritance, voltage, circulation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074920"/>
            <a:ext cx="1074420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59536" y="51846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How vocabulary is secured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468112"/>
            <a:ext cx="104881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Each Kapow unit uses knowledge organisers and explicit vocabulary. Teachers revisit through recap and recall, practical talk, annotated diagrams, enquiry write-ups and assessment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Using Assessment and Evidence Well</a:t>
            </a:r>
            <a:endParaRPr lang="en-US" sz="22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1547"/>
              </p:ext>
            </p:extLst>
          </p:nvPr>
        </p:nvGraphicFramePr>
        <p:xfrm>
          <a:off x="502920" y="1188720"/>
          <a:ext cx="11201400" cy="4343400"/>
        </p:xfrm>
        <a:graphic>
          <a:graphicData uri="http://schemas.openxmlformats.org/drawingml/2006/table">
            <a:tbl>
              <a:tblPr/>
              <a:tblGrid>
                <a:gridCol w="260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 source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leaders should expect to see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Kapow unit 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Pre/post or end-of-unit checks show what pupils know, remember and can explain.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Knowledge organisers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Used in books, displays and retrieval so pupils can access/recall core knowledge and vocabulary.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Practical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Photos, tables, diagrams, pupil explanations and recorded outcomes show practical science without over-reliance on worksheets.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Feedback and marking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Feedback supports scientific accuracy, vocabulary, misconceptions and next steps.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can explain the enquiry, knowledge learnt, evidence used and how it connects to previous science.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5800" y="5760719"/>
            <a:ext cx="10881360" cy="713231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13816" y="5870448"/>
            <a:ext cx="106253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Leadership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3816" y="6153912"/>
            <a:ext cx="1062532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the roadmap alongside Kapow assessment, science books, practical evidence and pupil voice to confirm coverage, progression, working scientifically and impact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What a Strong Science Curriculum Looks Like</a:t>
            </a:r>
            <a:endParaRPr lang="en-US" sz="22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960566"/>
              </p:ext>
            </p:extLst>
          </p:nvPr>
        </p:nvGraphicFramePr>
        <p:xfrm>
          <a:off x="502920" y="12344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Science is sequenced across EYFS-Y6 through biology, chemistry, physics, Working scientifically, Science in action and Making connections.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include prior knowledge, explicit vocabulary, modelling, practical enquiry, evidence gathering, explanation and connection to real-world science.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recall key knowledge, use scientific vocabulary, explain concepts, work scientifically and justify conclusions using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access science through practical work, modelling, visuals, talk, adapted recording, vocabulary scaffolds and alternative ways to evidence understanding.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review Kapow assessments, books, practical evidence, pupil voice, knowledge organisers, vocabulary and progression over time.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5800" y="5349240"/>
            <a:ext cx="10881360" cy="8229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13816" y="5458968"/>
            <a:ext cx="106253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Next step for subject leadership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3816" y="5742432"/>
            <a:ext cx="10625328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Pair this reviewed roadmap with the Kapow long-term plan, unit assessments and monitoring schedule so staff can evidence curriculum coverage, progression and impact clearly.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Science Curriculum Road Map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9AF746-C4A4-4F6E-8055-9CFC32E3F306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customXml/itemProps2.xml><?xml version="1.0" encoding="utf-8"?>
<ds:datastoreItem xmlns:ds="http://schemas.openxmlformats.org/officeDocument/2006/customXml" ds:itemID="{BD44FA5C-AD82-403B-8288-3CF9F6A3E3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22D3A3-5C3B-48E1-A2B2-A6C2C52A3B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6405</Words>
  <Application>Microsoft Office PowerPoint</Application>
  <PresentationFormat>Widescreen</PresentationFormat>
  <Paragraphs>462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Road Map - Reviewed Kapow Ofsted Strong 2026</dc:title>
  <dc:subject>Reviewed and reduced Science curriculum road map aligned to National Curriculum, Kapow and Ofsted 2026</dc:subject>
  <dc:creator>S Clawley (GP)</dc:creator>
  <cp:lastModifiedBy>S Clawley (GP)</cp:lastModifiedBy>
  <cp:revision>2</cp:revision>
  <dcterms:created xsi:type="dcterms:W3CDTF">2026-07-29T09:53:00Z</dcterms:created>
  <dcterms:modified xsi:type="dcterms:W3CDTF">2026-10-21T09:52:41Z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