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4" r:id="rId5"/>
    <p:sldId id="258" r:id="rId6"/>
    <p:sldId id="260" r:id="rId7"/>
    <p:sldId id="261" r:id="rId8"/>
    <p:sldId id="262" r:id="rId9"/>
    <p:sldId id="266" r:id="rId10"/>
    <p:sldId id="263"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19" autoAdjust="0"/>
    <p:restoredTop sz="94660"/>
  </p:normalViewPr>
  <p:slideViewPr>
    <p:cSldViewPr snapToGrid="0">
      <p:cViewPr varScale="1">
        <p:scale>
          <a:sx n="90" d="100"/>
          <a:sy n="90" d="100"/>
        </p:scale>
        <p:origin x="57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6CB4C7F-5CFF-42F6-BBDD-4EEE16C2E730}" type="datetimeFigureOut">
              <a:rPr lang="en-GB" smtClean="0"/>
              <a:t>02/07/2026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2773519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CB4C7F-5CFF-42F6-BBDD-4EEE16C2E730}" type="datetimeFigureOut">
              <a:rPr lang="en-GB" smtClean="0"/>
              <a:t>02/07/2026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2120107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CB4C7F-5CFF-42F6-BBDD-4EEE16C2E730}" type="datetimeFigureOut">
              <a:rPr lang="en-GB" smtClean="0"/>
              <a:t>02/07/2026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3010588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CB4C7F-5CFF-42F6-BBDD-4EEE16C2E730}" type="datetimeFigureOut">
              <a:rPr lang="en-GB" smtClean="0"/>
              <a:t>02/07/2026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950168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CB4C7F-5CFF-42F6-BBDD-4EEE16C2E730}" type="datetimeFigureOut">
              <a:rPr lang="en-GB" smtClean="0"/>
              <a:t>02/07/2026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1394536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6CB4C7F-5CFF-42F6-BBDD-4EEE16C2E730}" type="datetimeFigureOut">
              <a:rPr lang="en-GB" smtClean="0"/>
              <a:t>02/07/2026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1175468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6CB4C7F-5CFF-42F6-BBDD-4EEE16C2E730}" type="datetimeFigureOut">
              <a:rPr lang="en-GB" smtClean="0"/>
              <a:t>02/07/2026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406407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6CB4C7F-5CFF-42F6-BBDD-4EEE16C2E730}" type="datetimeFigureOut">
              <a:rPr lang="en-GB" smtClean="0"/>
              <a:t>02/07/2026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131943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B4C7F-5CFF-42F6-BBDD-4EEE16C2E730}" type="datetimeFigureOut">
              <a:rPr lang="en-GB" smtClean="0"/>
              <a:t>02/07/2026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3454840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B4C7F-5CFF-42F6-BBDD-4EEE16C2E730}" type="datetimeFigureOut">
              <a:rPr lang="en-GB" smtClean="0"/>
              <a:t>02/07/2026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3954254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B4C7F-5CFF-42F6-BBDD-4EEE16C2E730}" type="datetimeFigureOut">
              <a:rPr lang="en-GB" smtClean="0"/>
              <a:t>02/07/2026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505000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B4C7F-5CFF-42F6-BBDD-4EEE16C2E730}" type="datetimeFigureOut">
              <a:rPr lang="en-GB" smtClean="0"/>
              <a:t>02/07/2026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9DB0-B60C-4D0B-A634-3B987270B84D}" type="slidenum">
              <a:rPr lang="en-GB" smtClean="0"/>
              <a:t>‹#›</a:t>
            </a:fld>
            <a:endParaRPr lang="en-GB"/>
          </a:p>
        </p:txBody>
      </p:sp>
    </p:spTree>
    <p:extLst>
      <p:ext uri="{BB962C8B-B14F-4D97-AF65-F5344CB8AC3E}">
        <p14:creationId xmlns:p14="http://schemas.microsoft.com/office/powerpoint/2010/main" val="814821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491" y="628073"/>
            <a:ext cx="11804073" cy="1819708"/>
          </a:xfrm>
        </p:spPr>
        <p:txBody>
          <a:bodyPr>
            <a:normAutofit fontScale="90000"/>
          </a:bodyPr>
          <a:lstStyle/>
          <a:p>
            <a:r>
              <a:rPr lang="en-GB" b="1" dirty="0" smtClean="0">
                <a:latin typeface="Century Gothic" panose="020B0502020202020204" pitchFamily="34" charset="0"/>
              </a:rPr>
              <a:t>RSE</a:t>
            </a:r>
            <a:r>
              <a:rPr lang="en-GB" dirty="0" smtClean="0">
                <a:latin typeface="Century Gothic" panose="020B0502020202020204" pitchFamily="34" charset="0"/>
              </a:rPr>
              <a:t> </a:t>
            </a:r>
            <a:br>
              <a:rPr lang="en-GB" dirty="0" smtClean="0">
                <a:latin typeface="Century Gothic" panose="020B0502020202020204" pitchFamily="34" charset="0"/>
              </a:rPr>
            </a:br>
            <a:r>
              <a:rPr lang="en-GB" dirty="0" smtClean="0">
                <a:latin typeface="Century Gothic" panose="020B0502020202020204" pitchFamily="34" charset="0"/>
              </a:rPr>
              <a:t>(Relationships and Sex Education)</a:t>
            </a:r>
            <a:endParaRPr lang="en-GB" dirty="0">
              <a:latin typeface="Century Gothic" panose="020B0502020202020204" pitchFamily="34" charset="0"/>
            </a:endParaRPr>
          </a:p>
        </p:txBody>
      </p:sp>
      <p:pic>
        <p:nvPicPr>
          <p:cNvPr id="4" name="Picture 3" descr="C:\Users\bursar\AppData\Local\Microsoft\Windows\Temporary Internet Files\Content.Outlook\EFZK5308\GPS MAIN LOGO SHORT NAME RGB.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90391" y="2976382"/>
            <a:ext cx="6076518" cy="3147327"/>
          </a:xfrm>
          <a:prstGeom prst="rect">
            <a:avLst/>
          </a:prstGeom>
          <a:noFill/>
          <a:ln>
            <a:noFill/>
          </a:ln>
        </p:spPr>
      </p:pic>
    </p:spTree>
    <p:extLst>
      <p:ext uri="{BB962C8B-B14F-4D97-AF65-F5344CB8AC3E}">
        <p14:creationId xmlns:p14="http://schemas.microsoft.com/office/powerpoint/2010/main" val="29213358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u="sng" dirty="0" smtClean="0">
                <a:latin typeface="Century Gothic" panose="020B0502020202020204" pitchFamily="34" charset="0"/>
              </a:rPr>
              <a:t>Books that might be helpful for the future!</a:t>
            </a:r>
            <a:endParaRPr lang="en-GB" b="1" u="sng" dirty="0">
              <a:latin typeface="Century Gothic" panose="020B0502020202020204" pitchFamily="34" charset="0"/>
            </a:endParaRPr>
          </a:p>
        </p:txBody>
      </p:sp>
      <p:sp>
        <p:nvSpPr>
          <p:cNvPr id="3" name="Content Placeholder 2"/>
          <p:cNvSpPr>
            <a:spLocks noGrp="1"/>
          </p:cNvSpPr>
          <p:nvPr>
            <p:ph idx="1"/>
          </p:nvPr>
        </p:nvSpPr>
        <p:spPr/>
        <p:txBody>
          <a:bodyPr>
            <a:normAutofit fontScale="85000" lnSpcReduction="10000"/>
          </a:bodyPr>
          <a:lstStyle/>
          <a:p>
            <a:endParaRPr lang="en-GB" dirty="0" smtClean="0">
              <a:latin typeface="Century Gothic" panose="020B0502020202020204" pitchFamily="34" charset="0"/>
            </a:endParaRPr>
          </a:p>
          <a:p>
            <a:r>
              <a:rPr lang="en-GB" i="1" dirty="0" smtClean="0">
                <a:latin typeface="Century Gothic" panose="020B0502020202020204" pitchFamily="34" charset="0"/>
              </a:rPr>
              <a:t>“What’s happening to me?” </a:t>
            </a:r>
            <a:r>
              <a:rPr lang="en-GB" dirty="0" smtClean="0">
                <a:latin typeface="Century Gothic" panose="020B0502020202020204" pitchFamily="34" charset="0"/>
              </a:rPr>
              <a:t>by Usborne (boys &amp; girls editions)</a:t>
            </a:r>
          </a:p>
          <a:p>
            <a:r>
              <a:rPr lang="en-GB" i="1" dirty="0" smtClean="0">
                <a:latin typeface="Century Gothic" panose="020B0502020202020204" pitchFamily="34" charset="0"/>
              </a:rPr>
              <a:t>“Where Willy Went” </a:t>
            </a:r>
            <a:r>
              <a:rPr lang="en-GB" dirty="0" smtClean="0">
                <a:latin typeface="Century Gothic" panose="020B0502020202020204" pitchFamily="34" charset="0"/>
              </a:rPr>
              <a:t>by Nicholas Allan</a:t>
            </a:r>
          </a:p>
          <a:p>
            <a:r>
              <a:rPr lang="en-GB" i="1" dirty="0" smtClean="0">
                <a:latin typeface="Century Gothic" panose="020B0502020202020204" pitchFamily="34" charset="0"/>
              </a:rPr>
              <a:t>“Mummy Laid an Egg” </a:t>
            </a:r>
            <a:r>
              <a:rPr lang="en-GB" dirty="0" smtClean="0">
                <a:latin typeface="Century Gothic" panose="020B0502020202020204" pitchFamily="34" charset="0"/>
              </a:rPr>
              <a:t>by Babette Cole</a:t>
            </a:r>
          </a:p>
          <a:p>
            <a:r>
              <a:rPr lang="en-GB" i="1" dirty="0" smtClean="0">
                <a:latin typeface="Century Gothic" panose="020B0502020202020204" pitchFamily="34" charset="0"/>
              </a:rPr>
              <a:t>“How Did I Begin?” </a:t>
            </a:r>
            <a:r>
              <a:rPr lang="en-GB" dirty="0" smtClean="0">
                <a:latin typeface="Century Gothic" panose="020B0502020202020204" pitchFamily="34" charset="0"/>
              </a:rPr>
              <a:t>By Nick Manning and Brita </a:t>
            </a:r>
            <a:r>
              <a:rPr lang="en-GB" dirty="0" err="1" smtClean="0">
                <a:latin typeface="Century Gothic" panose="020B0502020202020204" pitchFamily="34" charset="0"/>
              </a:rPr>
              <a:t>Granström</a:t>
            </a:r>
            <a:endParaRPr lang="en-GB" dirty="0" smtClean="0">
              <a:latin typeface="Century Gothic" panose="020B0502020202020204" pitchFamily="34" charset="0"/>
            </a:endParaRPr>
          </a:p>
          <a:p>
            <a:r>
              <a:rPr lang="en-GB" i="1" dirty="0" smtClean="0">
                <a:latin typeface="Century Gothic" panose="020B0502020202020204" pitchFamily="34" charset="0"/>
              </a:rPr>
              <a:t>“Hair in Funny Places” </a:t>
            </a:r>
            <a:r>
              <a:rPr lang="en-GB" dirty="0" smtClean="0">
                <a:latin typeface="Century Gothic" panose="020B0502020202020204" pitchFamily="34" charset="0"/>
              </a:rPr>
              <a:t>by Babette Cole</a:t>
            </a:r>
          </a:p>
          <a:p>
            <a:endParaRPr lang="en-GB" dirty="0">
              <a:latin typeface="Century Gothic" panose="020B0502020202020204" pitchFamily="34" charset="0"/>
            </a:endParaRPr>
          </a:p>
          <a:p>
            <a:endParaRPr lang="en-GB" dirty="0" smtClean="0">
              <a:latin typeface="Century Gothic" panose="020B0502020202020204" pitchFamily="34" charset="0"/>
            </a:endParaRPr>
          </a:p>
          <a:p>
            <a:pPr marL="0" indent="0" algn="ctr">
              <a:buNone/>
            </a:pPr>
            <a:r>
              <a:rPr lang="en-GB" sz="4400" dirty="0" smtClean="0">
                <a:solidFill>
                  <a:srgbClr val="FF0000"/>
                </a:solidFill>
                <a:latin typeface="Century Gothic" panose="020B0502020202020204" pitchFamily="34" charset="0"/>
              </a:rPr>
              <a:t>You will be invited to a preview </a:t>
            </a:r>
            <a:r>
              <a:rPr lang="en-GB" sz="4400" dirty="0" smtClean="0">
                <a:solidFill>
                  <a:srgbClr val="FF0000"/>
                </a:solidFill>
                <a:latin typeface="Century Gothic" panose="020B0502020202020204" pitchFamily="34" charset="0"/>
              </a:rPr>
              <a:t>of updated </a:t>
            </a:r>
            <a:r>
              <a:rPr lang="en-GB" sz="4400" dirty="0" smtClean="0">
                <a:solidFill>
                  <a:srgbClr val="FF0000"/>
                </a:solidFill>
                <a:latin typeface="Century Gothic" panose="020B0502020202020204" pitchFamily="34" charset="0"/>
              </a:rPr>
              <a:t>Year 5 resources in the Summer term </a:t>
            </a:r>
            <a:r>
              <a:rPr lang="en-GB" sz="4400" dirty="0" smtClean="0">
                <a:solidFill>
                  <a:srgbClr val="FF0000"/>
                </a:solidFill>
                <a:latin typeface="Century Gothic" panose="020B0502020202020204" pitchFamily="34" charset="0"/>
              </a:rPr>
              <a:t>2027.</a:t>
            </a:r>
            <a:endParaRPr lang="en-GB" sz="4400" dirty="0">
              <a:solidFill>
                <a:srgbClr val="FF0000"/>
              </a:solidFill>
              <a:latin typeface="Century Gothic" panose="020B0502020202020204" pitchFamily="34" charset="0"/>
            </a:endParaRPr>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656066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600" u="sng" dirty="0" smtClean="0">
                <a:latin typeface="Century Gothic" panose="020B0502020202020204" pitchFamily="34" charset="0"/>
              </a:rPr>
              <a:t>Any questions?</a:t>
            </a:r>
            <a:endParaRPr lang="en-GB" sz="6600" u="sng" dirty="0">
              <a:latin typeface="Century Gothic" panose="020B0502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9295" y="1917013"/>
            <a:ext cx="5303329" cy="4394887"/>
          </a:xfrm>
          <a:prstGeom prst="rect">
            <a:avLst/>
          </a:prstGeom>
        </p:spPr>
      </p:pic>
    </p:spTree>
    <p:extLst>
      <p:ext uri="{BB962C8B-B14F-4D97-AF65-F5344CB8AC3E}">
        <p14:creationId xmlns:p14="http://schemas.microsoft.com/office/powerpoint/2010/main" val="2792285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000" b="1" u="sng" dirty="0" smtClean="0">
                <a:latin typeface="Century Gothic" panose="020B0502020202020204" pitchFamily="34" charset="0"/>
              </a:rPr>
              <a:t>What is RSE?</a:t>
            </a:r>
            <a:endParaRPr lang="en-GB" sz="6000" b="1" u="sng" dirty="0">
              <a:latin typeface="Century Gothic" panose="020B0502020202020204" pitchFamily="34" charset="0"/>
            </a:endParaRPr>
          </a:p>
        </p:txBody>
      </p:sp>
      <p:sp>
        <p:nvSpPr>
          <p:cNvPr id="3" name="Content Placeholder 2"/>
          <p:cNvSpPr>
            <a:spLocks noGrp="1"/>
          </p:cNvSpPr>
          <p:nvPr>
            <p:ph idx="1"/>
          </p:nvPr>
        </p:nvSpPr>
        <p:spPr/>
        <p:txBody>
          <a:bodyPr/>
          <a:lstStyle/>
          <a:p>
            <a:pPr marL="0" indent="0">
              <a:buNone/>
            </a:pPr>
            <a:r>
              <a:rPr lang="en-GB" sz="3600" dirty="0" smtClean="0">
                <a:latin typeface="Century Gothic" panose="020B0502020202020204" pitchFamily="34" charset="0"/>
              </a:rPr>
              <a:t>The </a:t>
            </a:r>
            <a:r>
              <a:rPr lang="en-GB" sz="3600" dirty="0">
                <a:latin typeface="Century Gothic" panose="020B0502020202020204" pitchFamily="34" charset="0"/>
              </a:rPr>
              <a:t>Sex Education Forum defines </a:t>
            </a:r>
            <a:r>
              <a:rPr lang="en-GB" sz="3600" dirty="0" smtClean="0">
                <a:latin typeface="Century Gothic" panose="020B0502020202020204" pitchFamily="34" charset="0"/>
              </a:rPr>
              <a:t>RS</a:t>
            </a:r>
            <a:r>
              <a:rPr lang="en-GB" sz="3600" dirty="0" smtClean="0">
                <a:latin typeface="Century Gothic" panose="020B0502020202020204" pitchFamily="34" charset="0"/>
              </a:rPr>
              <a:t>E </a:t>
            </a:r>
            <a:r>
              <a:rPr lang="en-GB" sz="3600" dirty="0">
                <a:latin typeface="Century Gothic" panose="020B0502020202020204" pitchFamily="34" charset="0"/>
              </a:rPr>
              <a:t>as </a:t>
            </a:r>
            <a:r>
              <a:rPr lang="en-GB" sz="3600" i="1" dirty="0">
                <a:latin typeface="Century Gothic" panose="020B0502020202020204" pitchFamily="34" charset="0"/>
              </a:rPr>
              <a:t>‘learning about the emotional, social and physical aspects of growing up, relationships, sex, human sexuality and sexual health’.</a:t>
            </a:r>
            <a:endParaRPr lang="en-GB" sz="3600" dirty="0">
              <a:latin typeface="Century Gothic" panose="020B0502020202020204" pitchFamily="34" charset="0"/>
            </a:endParaRPr>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7207" y="3735658"/>
            <a:ext cx="3444793" cy="2854712"/>
          </a:xfrm>
          <a:prstGeom prst="rect">
            <a:avLst/>
          </a:prstGeom>
        </p:spPr>
      </p:pic>
    </p:spTree>
    <p:extLst>
      <p:ext uri="{BB962C8B-B14F-4D97-AF65-F5344CB8AC3E}">
        <p14:creationId xmlns:p14="http://schemas.microsoft.com/office/powerpoint/2010/main" val="1131316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000" b="1" u="sng" dirty="0" smtClean="0"/>
              <a:t>How will RSE be taught in school?</a:t>
            </a:r>
            <a:endParaRPr lang="en-GB" sz="6000" b="1" u="sng" dirty="0"/>
          </a:p>
        </p:txBody>
      </p:sp>
      <p:sp>
        <p:nvSpPr>
          <p:cNvPr id="3" name="Content Placeholder 2"/>
          <p:cNvSpPr>
            <a:spLocks noGrp="1"/>
          </p:cNvSpPr>
          <p:nvPr>
            <p:ph idx="1"/>
          </p:nvPr>
        </p:nvSpPr>
        <p:spPr/>
        <p:txBody>
          <a:bodyPr>
            <a:normAutofit lnSpcReduction="10000"/>
          </a:bodyPr>
          <a:lstStyle/>
          <a:p>
            <a:r>
              <a:rPr lang="en-GB" dirty="0" smtClean="0">
                <a:latin typeface="Century Gothic" panose="020B0502020202020204" pitchFamily="34" charset="0"/>
              </a:rPr>
              <a:t>Staff and governors agree that at Goring Primary School we will approach </a:t>
            </a:r>
            <a:r>
              <a:rPr lang="en-GB" dirty="0">
                <a:latin typeface="Century Gothic" panose="020B0502020202020204" pitchFamily="34" charset="0"/>
              </a:rPr>
              <a:t>teaching </a:t>
            </a:r>
            <a:r>
              <a:rPr lang="en-GB" dirty="0" smtClean="0">
                <a:latin typeface="Century Gothic" panose="020B0502020202020204" pitchFamily="34" charset="0"/>
              </a:rPr>
              <a:t>RSE </a:t>
            </a:r>
            <a:r>
              <a:rPr lang="en-GB" dirty="0">
                <a:latin typeface="Century Gothic" panose="020B0502020202020204" pitchFamily="34" charset="0"/>
              </a:rPr>
              <a:t>from a Christian </a:t>
            </a:r>
            <a:r>
              <a:rPr lang="en-GB" dirty="0" smtClean="0">
                <a:latin typeface="Century Gothic" panose="020B0502020202020204" pitchFamily="34" charset="0"/>
              </a:rPr>
              <a:t>perspective, </a:t>
            </a:r>
            <a:r>
              <a:rPr lang="en-GB" dirty="0">
                <a:latin typeface="Century Gothic" panose="020B0502020202020204" pitchFamily="34" charset="0"/>
              </a:rPr>
              <a:t>which includes teaching the children about their significant value in God, His best plan for their lives and that God’s will is that we live in right and appropriate relationship with Him and others</a:t>
            </a:r>
            <a:r>
              <a:rPr lang="en-GB" dirty="0" smtClean="0">
                <a:latin typeface="Century Gothic" panose="020B0502020202020204" pitchFamily="34" charset="0"/>
              </a:rPr>
              <a:t>.</a:t>
            </a:r>
          </a:p>
          <a:p>
            <a:endParaRPr lang="en-GB" dirty="0" smtClean="0"/>
          </a:p>
          <a:p>
            <a:pPr marL="0" indent="0">
              <a:buNone/>
            </a:pPr>
            <a:endParaRPr lang="en-GB" dirty="0"/>
          </a:p>
          <a:p>
            <a:r>
              <a:rPr lang="en-GB" dirty="0" smtClean="0">
                <a:solidFill>
                  <a:srgbClr val="FF0000"/>
                </a:solidFill>
                <a:latin typeface="Century Gothic" panose="020B0502020202020204" pitchFamily="34" charset="0"/>
              </a:rPr>
              <a:t>RSE policy </a:t>
            </a:r>
            <a:r>
              <a:rPr lang="en-GB" dirty="0" smtClean="0">
                <a:solidFill>
                  <a:srgbClr val="FF0000"/>
                </a:solidFill>
                <a:latin typeface="Century Gothic" panose="020B0502020202020204" pitchFamily="34" charset="0"/>
              </a:rPr>
              <a:t>is currently being updated as new Government guidance has just been published, to be made statutory in September 2026.</a:t>
            </a:r>
            <a:endParaRPr lang="en-GB" dirty="0" smtClean="0">
              <a:solidFill>
                <a:srgbClr val="FF0000"/>
              </a:solidFill>
              <a:latin typeface="Century Gothic" panose="020B0502020202020204" pitchFamily="34" charset="0"/>
            </a:endParaRPr>
          </a:p>
          <a:p>
            <a:endParaRPr lang="en-GB" dirty="0"/>
          </a:p>
          <a:p>
            <a:endParaRPr lang="en-GB" dirty="0"/>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823944" y="5734026"/>
            <a:ext cx="891320" cy="88587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7063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fade">
                                      <p:cBhvr>
                                        <p:cTn id="1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u="sng" dirty="0" smtClean="0">
                <a:latin typeface="Century Gothic" panose="020B0502020202020204" pitchFamily="34" charset="0"/>
              </a:rPr>
              <a:t>Why now?</a:t>
            </a:r>
            <a:endParaRPr lang="en-GB" b="1" u="sng" dirty="0">
              <a:latin typeface="Century Gothic" panose="020B0502020202020204" pitchFamily="34" charset="0"/>
            </a:endParaRPr>
          </a:p>
        </p:txBody>
      </p:sp>
      <p:sp>
        <p:nvSpPr>
          <p:cNvPr id="3" name="Content Placeholder 2"/>
          <p:cNvSpPr>
            <a:spLocks noGrp="1"/>
          </p:cNvSpPr>
          <p:nvPr>
            <p:ph idx="1"/>
          </p:nvPr>
        </p:nvSpPr>
        <p:spPr/>
        <p:txBody>
          <a:bodyPr/>
          <a:lstStyle/>
          <a:p>
            <a:pPr marL="0" indent="0">
              <a:buNone/>
            </a:pPr>
            <a:r>
              <a:rPr lang="en-GB" b="1" u="sng" dirty="0" smtClean="0">
                <a:latin typeface="Century Gothic" panose="020B0502020202020204" pitchFamily="34" charset="0"/>
              </a:rPr>
              <a:t>The “Relationships and Sex Education Guidance” </a:t>
            </a:r>
            <a:r>
              <a:rPr lang="en-GB" b="1" u="sng" dirty="0" smtClean="0">
                <a:latin typeface="Century Gothic" panose="020B0502020202020204" pitchFamily="34" charset="0"/>
              </a:rPr>
              <a:t>document 2022 </a:t>
            </a:r>
            <a:r>
              <a:rPr lang="en-GB" b="1" u="sng" dirty="0" smtClean="0">
                <a:latin typeface="Century Gothic" panose="020B0502020202020204" pitchFamily="34" charset="0"/>
              </a:rPr>
              <a:t>recommends…</a:t>
            </a:r>
          </a:p>
          <a:p>
            <a:r>
              <a:rPr lang="en-GB" dirty="0" smtClean="0">
                <a:latin typeface="Century Gothic" panose="020B0502020202020204" pitchFamily="34" charset="0"/>
              </a:rPr>
              <a:t>Both </a:t>
            </a:r>
            <a:r>
              <a:rPr lang="en-GB" dirty="0">
                <a:latin typeface="Century Gothic" panose="020B0502020202020204" pitchFamily="34" charset="0"/>
              </a:rPr>
              <a:t>boys and girls should be prepared for puberty. </a:t>
            </a:r>
          </a:p>
          <a:p>
            <a:r>
              <a:rPr lang="en-GB" dirty="0">
                <a:latin typeface="Century Gothic" panose="020B0502020202020204" pitchFamily="34" charset="0"/>
              </a:rPr>
              <a:t>Girls should be prepared for menstruation before their periods start. </a:t>
            </a:r>
          </a:p>
          <a:p>
            <a:endParaRPr lang="en-GB" dirty="0"/>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812732" y="5424487"/>
            <a:ext cx="1264039" cy="127739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20636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5400" b="1" u="sng" dirty="0" smtClean="0">
                <a:latin typeface="Century Gothic" panose="020B0502020202020204" pitchFamily="34" charset="0"/>
              </a:rPr>
              <a:t>Our outline for teaching RSE</a:t>
            </a:r>
            <a:endParaRPr lang="en-GB" sz="5400" b="1" u="sng" dirty="0">
              <a:latin typeface="Century Gothic" panose="020B0502020202020204" pitchFamily="34" charset="0"/>
            </a:endParaRPr>
          </a:p>
        </p:txBody>
      </p:sp>
      <p:sp>
        <p:nvSpPr>
          <p:cNvPr id="3" name="Content Placeholder 2"/>
          <p:cNvSpPr>
            <a:spLocks noGrp="1"/>
          </p:cNvSpPr>
          <p:nvPr>
            <p:ph idx="1"/>
          </p:nvPr>
        </p:nvSpPr>
        <p:spPr/>
        <p:txBody>
          <a:bodyPr>
            <a:normAutofit/>
          </a:bodyPr>
          <a:lstStyle/>
          <a:p>
            <a:r>
              <a:rPr lang="en-GB" b="1" u="sng" dirty="0" smtClean="0">
                <a:latin typeface="Century Gothic" panose="020B0502020202020204" pitchFamily="34" charset="0"/>
              </a:rPr>
              <a:t>Year 4 – </a:t>
            </a:r>
          </a:p>
          <a:p>
            <a:r>
              <a:rPr lang="en-GB" dirty="0" smtClean="0">
                <a:latin typeface="Century Gothic" panose="020B0502020202020204" pitchFamily="34" charset="0"/>
              </a:rPr>
              <a:t>physical changes - how our bodies </a:t>
            </a:r>
            <a:r>
              <a:rPr lang="en-GB" dirty="0" smtClean="0">
                <a:latin typeface="Century Gothic" panose="020B0502020202020204" pitchFamily="34" charset="0"/>
              </a:rPr>
              <a:t>change as we grow, puberty, periods</a:t>
            </a:r>
            <a:endParaRPr lang="en-GB" dirty="0" smtClean="0">
              <a:latin typeface="Century Gothic" panose="020B0502020202020204" pitchFamily="34" charset="0"/>
            </a:endParaRPr>
          </a:p>
          <a:p>
            <a:r>
              <a:rPr lang="en-GB" dirty="0" smtClean="0">
                <a:latin typeface="Century Gothic" panose="020B0502020202020204" pitchFamily="34" charset="0"/>
              </a:rPr>
              <a:t>emotional changes - being </a:t>
            </a:r>
            <a:r>
              <a:rPr lang="en-GB" dirty="0" smtClean="0">
                <a:latin typeface="Century Gothic" panose="020B0502020202020204" pitchFamily="34" charset="0"/>
              </a:rPr>
              <a:t>positive and resilient</a:t>
            </a:r>
          </a:p>
          <a:p>
            <a:r>
              <a:rPr lang="en-GB" dirty="0" smtClean="0">
                <a:latin typeface="Century Gothic" panose="020B0502020202020204" pitchFamily="34" charset="0"/>
              </a:rPr>
              <a:t>How we react to changes we can control and those we cannot</a:t>
            </a:r>
            <a:endParaRPr lang="en-GB" dirty="0" smtClean="0">
              <a:latin typeface="Century Gothic" panose="020B0502020202020204" pitchFamily="34" charset="0"/>
            </a:endParaRPr>
          </a:p>
          <a:p>
            <a:endParaRPr lang="en-GB" dirty="0">
              <a:latin typeface="Century Gothic" panose="020B0502020202020204" pitchFamily="34" charset="0"/>
            </a:endParaRPr>
          </a:p>
          <a:p>
            <a:pPr marL="0" indent="0">
              <a:buNone/>
            </a:pPr>
            <a:endParaRPr lang="en-GB" dirty="0"/>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01023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863" y="365125"/>
            <a:ext cx="11095464" cy="1325563"/>
          </a:xfrm>
        </p:spPr>
        <p:txBody>
          <a:bodyPr>
            <a:noAutofit/>
          </a:bodyPr>
          <a:lstStyle/>
          <a:p>
            <a:pPr algn="ctr"/>
            <a:r>
              <a:rPr lang="en-GB" sz="5400" b="1" u="sng" dirty="0" smtClean="0">
                <a:latin typeface="Century Gothic" panose="020B0502020202020204" pitchFamily="34" charset="0"/>
              </a:rPr>
              <a:t>How will we teach RSE in Year 4?</a:t>
            </a:r>
            <a:endParaRPr lang="en-GB" sz="5400" b="1" u="sng" dirty="0">
              <a:latin typeface="Century Gothic" panose="020B0502020202020204" pitchFamily="34" charset="0"/>
            </a:endParaRPr>
          </a:p>
        </p:txBody>
      </p:sp>
      <p:sp>
        <p:nvSpPr>
          <p:cNvPr id="3" name="Content Placeholder 2"/>
          <p:cNvSpPr>
            <a:spLocks noGrp="1"/>
          </p:cNvSpPr>
          <p:nvPr>
            <p:ph idx="1"/>
          </p:nvPr>
        </p:nvSpPr>
        <p:spPr/>
        <p:txBody>
          <a:bodyPr>
            <a:normAutofit fontScale="92500" lnSpcReduction="10000"/>
          </a:bodyPr>
          <a:lstStyle/>
          <a:p>
            <a:r>
              <a:rPr lang="en-GB" sz="3200" dirty="0" smtClean="0">
                <a:latin typeface="Century Gothic" panose="020B0502020202020204" pitchFamily="34" charset="0"/>
              </a:rPr>
              <a:t>Approach from a PSHE </a:t>
            </a:r>
            <a:r>
              <a:rPr lang="en-GB" sz="3200" dirty="0" smtClean="0">
                <a:latin typeface="Century Gothic" panose="020B0502020202020204" pitchFamily="34" charset="0"/>
              </a:rPr>
              <a:t>Jigsaw programme  </a:t>
            </a:r>
            <a:r>
              <a:rPr lang="en-GB" sz="3200" dirty="0" smtClean="0">
                <a:latin typeface="Century Gothic" panose="020B0502020202020204" pitchFamily="34" charset="0"/>
              </a:rPr>
              <a:t>“Changing Me” perspective.</a:t>
            </a:r>
          </a:p>
          <a:p>
            <a:r>
              <a:rPr lang="en-GB" sz="3200" dirty="0" smtClean="0">
                <a:latin typeface="Century Gothic" panose="020B0502020202020204" pitchFamily="34" charset="0"/>
              </a:rPr>
              <a:t>Boys and girls will be split for these classes for some of the time.</a:t>
            </a:r>
          </a:p>
          <a:p>
            <a:r>
              <a:rPr lang="en-GB" sz="3200" dirty="0" smtClean="0">
                <a:latin typeface="Century Gothic" panose="020B0502020202020204" pitchFamily="34" charset="0"/>
              </a:rPr>
              <a:t>We will encourage children to go home and discuss what they have learnt so that we can work in partnership with you.</a:t>
            </a:r>
          </a:p>
          <a:p>
            <a:r>
              <a:rPr lang="en-GB" sz="3200" dirty="0" smtClean="0">
                <a:latin typeface="Century Gothic" panose="020B0502020202020204" pitchFamily="34" charset="0"/>
              </a:rPr>
              <a:t>We will answer appropriate questions as honestly as we can, using correct terminology for the parts of the body.</a:t>
            </a:r>
          </a:p>
          <a:p>
            <a:pPr marL="0" indent="0">
              <a:buNone/>
            </a:pPr>
            <a:endParaRPr lang="en-GB" dirty="0" smtClean="0"/>
          </a:p>
          <a:p>
            <a:endParaRPr lang="en-GB" dirty="0"/>
          </a:p>
        </p:txBody>
      </p:sp>
      <p:pic>
        <p:nvPicPr>
          <p:cNvPr id="5" name="Picture 4"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7508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5400" b="1" u="sng" dirty="0" smtClean="0">
                <a:latin typeface="Century Gothic" panose="020B0502020202020204" pitchFamily="34" charset="0"/>
              </a:rPr>
              <a:t>How can you support at home?</a:t>
            </a:r>
            <a:endParaRPr lang="en-GB" sz="5400" b="1" u="sng" dirty="0">
              <a:latin typeface="Century Gothic" panose="020B0502020202020204" pitchFamily="34" charset="0"/>
            </a:endParaRPr>
          </a:p>
        </p:txBody>
      </p:sp>
      <p:sp>
        <p:nvSpPr>
          <p:cNvPr id="3" name="Content Placeholder 2"/>
          <p:cNvSpPr>
            <a:spLocks noGrp="1"/>
          </p:cNvSpPr>
          <p:nvPr>
            <p:ph idx="1"/>
          </p:nvPr>
        </p:nvSpPr>
        <p:spPr/>
        <p:txBody>
          <a:bodyPr/>
          <a:lstStyle/>
          <a:p>
            <a:r>
              <a:rPr lang="en-GB" dirty="0" smtClean="0">
                <a:latin typeface="Century Gothic" panose="020B0502020202020204" pitchFamily="34" charset="0"/>
              </a:rPr>
              <a:t>Please remind your children that different families choose to teach their children at different times, so should they know more than is being taught at school they should not talk to other children about this.</a:t>
            </a:r>
          </a:p>
          <a:p>
            <a:r>
              <a:rPr lang="en-GB" dirty="0" smtClean="0">
                <a:latin typeface="Century Gothic" panose="020B0502020202020204" pitchFamily="34" charset="0"/>
              </a:rPr>
              <a:t>Discuss with your child what they have learnt and answer any questions that you are happy to answer.</a:t>
            </a:r>
          </a:p>
          <a:p>
            <a:pPr marL="0" indent="0">
              <a:buNone/>
            </a:pPr>
            <a:endParaRPr lang="en-GB" dirty="0"/>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568564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800" b="1" u="sng" dirty="0" smtClean="0">
                <a:latin typeface="Century Gothic" panose="020B0502020202020204" pitchFamily="34" charset="0"/>
              </a:rPr>
              <a:t>Year 4 videos</a:t>
            </a:r>
            <a:endParaRPr lang="en-GB" sz="4800" b="1" u="sng" dirty="0">
              <a:latin typeface="Century Gothic" panose="020B0502020202020204" pitchFamily="34" charset="0"/>
            </a:endParaRPr>
          </a:p>
        </p:txBody>
      </p:sp>
      <p:sp>
        <p:nvSpPr>
          <p:cNvPr id="3" name="Content Placeholder 2"/>
          <p:cNvSpPr>
            <a:spLocks noGrp="1"/>
          </p:cNvSpPr>
          <p:nvPr>
            <p:ph idx="1"/>
          </p:nvPr>
        </p:nvSpPr>
        <p:spPr/>
        <p:txBody>
          <a:bodyPr/>
          <a:lstStyle/>
          <a:p>
            <a:pPr marL="0" indent="0">
              <a:buNone/>
            </a:pPr>
            <a:r>
              <a:rPr lang="en-GB" b="1" u="sng" dirty="0" smtClean="0">
                <a:latin typeface="Century Gothic" panose="020B0502020202020204" pitchFamily="34" charset="0"/>
              </a:rPr>
              <a:t>BBC Active videos:</a:t>
            </a:r>
          </a:p>
          <a:p>
            <a:pPr marL="0" indent="0">
              <a:buNone/>
            </a:pPr>
            <a:endParaRPr lang="en-GB" dirty="0">
              <a:latin typeface="Century Gothic" panose="020B0502020202020204" pitchFamily="34" charset="0"/>
            </a:endParaRPr>
          </a:p>
          <a:p>
            <a:pPr marL="0" indent="0">
              <a:buNone/>
            </a:pPr>
            <a:r>
              <a:rPr lang="en-GB" dirty="0" smtClean="0">
                <a:latin typeface="Century Gothic" panose="020B0502020202020204" pitchFamily="34" charset="0"/>
              </a:rPr>
              <a:t>1. “How does my body change at puberty?”</a:t>
            </a:r>
          </a:p>
          <a:p>
            <a:pPr marL="0" indent="0">
              <a:buNone/>
            </a:pPr>
            <a:r>
              <a:rPr lang="en-GB" dirty="0" smtClean="0">
                <a:latin typeface="Century Gothic" panose="020B0502020202020204" pitchFamily="34" charset="0"/>
              </a:rPr>
              <a:t>2. “What is a period?”</a:t>
            </a:r>
          </a:p>
          <a:p>
            <a:pPr marL="0" indent="0">
              <a:buNone/>
            </a:pPr>
            <a:endParaRPr lang="en-GB" dirty="0">
              <a:latin typeface="Century Gothic" panose="020B0502020202020204" pitchFamily="34" charset="0"/>
            </a:endParaRPr>
          </a:p>
          <a:p>
            <a:pPr marL="0" indent="0">
              <a:buNone/>
            </a:pPr>
            <a:r>
              <a:rPr lang="en-GB" dirty="0" smtClean="0">
                <a:latin typeface="Century Gothic" panose="020B0502020202020204" pitchFamily="34" charset="0"/>
              </a:rPr>
              <a:t>We will also discuss some of the more contemporary ways of dealing with menstrual flow e.g. menstrual cups and period pants.</a:t>
            </a:r>
            <a:endParaRPr lang="en-GB" dirty="0">
              <a:latin typeface="Century Gothic" panose="020B0502020202020204" pitchFamily="34" charset="0"/>
            </a:endParaRPr>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02889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6842" y="-87548"/>
            <a:ext cx="10515600" cy="1325563"/>
          </a:xfrm>
        </p:spPr>
        <p:txBody>
          <a:bodyPr/>
          <a:lstStyle/>
          <a:p>
            <a:r>
              <a:rPr lang="en-GB" b="1" u="sng" dirty="0" smtClean="0">
                <a:latin typeface="Century Gothic" panose="020B0502020202020204" pitchFamily="34" charset="0"/>
              </a:rPr>
              <a:t>An example of Year </a:t>
            </a:r>
            <a:r>
              <a:rPr lang="en-GB" b="1" u="sng" dirty="0">
                <a:latin typeface="Century Gothic" panose="020B0502020202020204" pitchFamily="34" charset="0"/>
              </a:rPr>
              <a:t>4 </a:t>
            </a:r>
            <a:r>
              <a:rPr lang="en-GB" b="1" u="sng" dirty="0" smtClean="0">
                <a:latin typeface="Century Gothic" panose="020B0502020202020204" pitchFamily="34" charset="0"/>
              </a:rPr>
              <a:t>resources…</a:t>
            </a:r>
            <a:endParaRPr lang="en-GB" dirty="0"/>
          </a:p>
        </p:txBody>
      </p:sp>
      <p:pic>
        <p:nvPicPr>
          <p:cNvPr id="5" name="Picture 4"/>
          <p:cNvPicPr>
            <a:picLocks noChangeAspect="1"/>
          </p:cNvPicPr>
          <p:nvPr/>
        </p:nvPicPr>
        <p:blipFill>
          <a:blip r:embed="rId2"/>
          <a:stretch>
            <a:fillRect/>
          </a:stretch>
        </p:blipFill>
        <p:spPr>
          <a:xfrm>
            <a:off x="1433796" y="1027906"/>
            <a:ext cx="4315156" cy="5575482"/>
          </a:xfrm>
          <a:prstGeom prst="rect">
            <a:avLst/>
          </a:prstGeom>
        </p:spPr>
      </p:pic>
      <p:pic>
        <p:nvPicPr>
          <p:cNvPr id="6" name="Picture 5"/>
          <p:cNvPicPr>
            <a:picLocks noChangeAspect="1"/>
          </p:cNvPicPr>
          <p:nvPr/>
        </p:nvPicPr>
        <p:blipFill>
          <a:blip r:embed="rId3"/>
          <a:stretch>
            <a:fillRect/>
          </a:stretch>
        </p:blipFill>
        <p:spPr>
          <a:xfrm>
            <a:off x="5925728" y="997571"/>
            <a:ext cx="3018633" cy="4076040"/>
          </a:xfrm>
          <a:prstGeom prst="rect">
            <a:avLst/>
          </a:prstGeom>
        </p:spPr>
      </p:pic>
      <p:sp>
        <p:nvSpPr>
          <p:cNvPr id="8" name="TextBox 7"/>
          <p:cNvSpPr txBox="1"/>
          <p:nvPr/>
        </p:nvSpPr>
        <p:spPr>
          <a:xfrm>
            <a:off x="9089679" y="1106767"/>
            <a:ext cx="2671604" cy="1569660"/>
          </a:xfrm>
          <a:prstGeom prst="rect">
            <a:avLst/>
          </a:prstGeom>
          <a:solidFill>
            <a:schemeClr val="accent4">
              <a:lumMod val="60000"/>
              <a:lumOff val="40000"/>
            </a:schemeClr>
          </a:solidFill>
        </p:spPr>
        <p:txBody>
          <a:bodyPr wrap="square" rtlCol="0">
            <a:spAutoFit/>
          </a:bodyPr>
          <a:lstStyle/>
          <a:p>
            <a:pPr algn="ctr"/>
            <a:r>
              <a:rPr lang="en-GB" sz="1600" dirty="0" smtClean="0">
                <a:latin typeface="Century Gothic" panose="020B0502020202020204" pitchFamily="34" charset="0"/>
              </a:rPr>
              <a:t>We will not go into any detail about sexual intercourse but may use these images to explore ‘inside changes’ in our bodies.</a:t>
            </a:r>
            <a:endParaRPr lang="en-GB" sz="1600" dirty="0">
              <a:latin typeface="Century Gothic" panose="020B0502020202020204" pitchFamily="34" charset="0"/>
            </a:endParaRPr>
          </a:p>
        </p:txBody>
      </p:sp>
    </p:spTree>
    <p:extLst>
      <p:ext uri="{BB962C8B-B14F-4D97-AF65-F5344CB8AC3E}">
        <p14:creationId xmlns:p14="http://schemas.microsoft.com/office/powerpoint/2010/main" val="14193500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203</TotalTime>
  <Words>512</Words>
  <Application>Microsoft Office PowerPoint</Application>
  <PresentationFormat>Widescreen</PresentationFormat>
  <Paragraphs>45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Office Theme</vt:lpstr>
      <vt:lpstr>RSE  (Relationships and Sex Education)</vt:lpstr>
      <vt:lpstr>What is RSE?</vt:lpstr>
      <vt:lpstr>How will RSE be taught in school?</vt:lpstr>
      <vt:lpstr>Why now?</vt:lpstr>
      <vt:lpstr>Our outline for teaching RSE</vt:lpstr>
      <vt:lpstr>How will we teach RSE in Year 4?</vt:lpstr>
      <vt:lpstr>How can you support at home?</vt:lpstr>
      <vt:lpstr>Year 4 videos</vt:lpstr>
      <vt:lpstr>An example of Year 4 resources…</vt:lpstr>
      <vt:lpstr>Books that might be helpful for the future!</vt:lpstr>
      <vt:lpstr>Any questions?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SRE  (Sex and Relationships Education)</dc:title>
  <dc:creator>Charlotte Hancocks</dc:creator>
  <cp:lastModifiedBy>Fiona Whittaker</cp:lastModifiedBy>
  <cp:revision>32</cp:revision>
  <dcterms:created xsi:type="dcterms:W3CDTF">2016-07-06T09:54:45Z</dcterms:created>
  <dcterms:modified xsi:type="dcterms:W3CDTF">2026-07-02T12:07:28Z</dcterms:modified>
</cp:coreProperties>
</file>