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handoutMasterIdLst>
    <p:handoutMasterId r:id="rId27"/>
  </p:handoutMasterIdLst>
  <p:sldIdLst>
    <p:sldId id="269" r:id="rId2"/>
    <p:sldId id="719" r:id="rId3"/>
    <p:sldId id="772" r:id="rId4"/>
    <p:sldId id="720" r:id="rId5"/>
    <p:sldId id="721" r:id="rId6"/>
    <p:sldId id="722" r:id="rId7"/>
    <p:sldId id="723" r:id="rId8"/>
    <p:sldId id="725" r:id="rId9"/>
    <p:sldId id="735" r:id="rId10"/>
    <p:sldId id="727" r:id="rId11"/>
    <p:sldId id="731" r:id="rId12"/>
    <p:sldId id="730" r:id="rId13"/>
    <p:sldId id="733" r:id="rId14"/>
    <p:sldId id="740" r:id="rId15"/>
    <p:sldId id="742" r:id="rId16"/>
    <p:sldId id="746" r:id="rId17"/>
    <p:sldId id="748" r:id="rId18"/>
    <p:sldId id="753" r:id="rId19"/>
    <p:sldId id="760" r:id="rId20"/>
    <p:sldId id="762" r:id="rId21"/>
    <p:sldId id="764" r:id="rId22"/>
    <p:sldId id="765" r:id="rId23"/>
    <p:sldId id="771" r:id="rId24"/>
    <p:sldId id="770" r:id="rId25"/>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8CDA"/>
    <a:srgbClr val="DA2E41"/>
    <a:srgbClr val="FADF47"/>
    <a:srgbClr val="C73A43"/>
    <a:srgbClr val="13BD8A"/>
    <a:srgbClr val="EE7C3E"/>
    <a:srgbClr val="0CC1D9"/>
    <a:srgbClr val="ECEEF1"/>
    <a:srgbClr val="8A939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696" autoAdjust="0"/>
    <p:restoredTop sz="94660"/>
  </p:normalViewPr>
  <p:slideViewPr>
    <p:cSldViewPr snapToGrid="0">
      <p:cViewPr varScale="1">
        <p:scale>
          <a:sx n="73" d="100"/>
          <a:sy n="73" d="100"/>
        </p:scale>
        <p:origin x="104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19A3C970-21BB-47B9-8848-44B171DEBD75}" type="datetimeFigureOut">
              <a:rPr lang="en-GB" smtClean="0"/>
              <a:t>26/02/2026</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0C6BB274-4D25-4FCE-BB96-718A6E18D28A}" type="slidenum">
              <a:rPr lang="en-GB" smtClean="0"/>
              <a:t>‹#›</a:t>
            </a:fld>
            <a:endParaRPr lang="en-GB"/>
          </a:p>
        </p:txBody>
      </p:sp>
    </p:spTree>
    <p:extLst>
      <p:ext uri="{BB962C8B-B14F-4D97-AF65-F5344CB8AC3E}">
        <p14:creationId xmlns:p14="http://schemas.microsoft.com/office/powerpoint/2010/main" val="39302445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31D29D1C-8C3E-4310-9EF0-019410E55AD5}" type="datetimeFigureOut">
              <a:rPr lang="en-GB" smtClean="0"/>
              <a:t>26/02/2026</a:t>
            </a:fld>
            <a:endParaRPr lang="en-GB"/>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F56EE0C4-5D00-42C4-BE61-F78AE99EEBB0}" type="slidenum">
              <a:rPr lang="en-GB" smtClean="0"/>
              <a:t>‹#›</a:t>
            </a:fld>
            <a:endParaRPr lang="en-GB"/>
          </a:p>
        </p:txBody>
      </p:sp>
    </p:spTree>
    <p:extLst>
      <p:ext uri="{BB962C8B-B14F-4D97-AF65-F5344CB8AC3E}">
        <p14:creationId xmlns:p14="http://schemas.microsoft.com/office/powerpoint/2010/main" val="38783082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79C8BFF-404A-4EAA-B238-E4635752C783}" type="slidenum">
              <a:rPr lang="en-GB" smtClean="0"/>
              <a:t>1</a:t>
            </a:fld>
            <a:endParaRPr lang="en-GB"/>
          </a:p>
        </p:txBody>
      </p:sp>
    </p:spTree>
    <p:extLst>
      <p:ext uri="{BB962C8B-B14F-4D97-AF65-F5344CB8AC3E}">
        <p14:creationId xmlns:p14="http://schemas.microsoft.com/office/powerpoint/2010/main" val="4828784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s://thirdspacelearning.com/ub-interventions-general/?utm_source=download&amp;utm_medium=resource&amp;utm_campaign=tsl_december_2018&amp;utm_content=21_12_18_wr_ppt_year3_multiplication+division_sp1" TargetMode="Externa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lide 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A87578A-0C98-4E07-89CB-153445462EFA}"/>
              </a:ext>
            </a:extLst>
          </p:cNvPr>
          <p:cNvSpPr/>
          <p:nvPr userDrawn="1"/>
        </p:nvSpPr>
        <p:spPr>
          <a:xfrm>
            <a:off x="0" y="-4274"/>
            <a:ext cx="1332362" cy="513799"/>
          </a:xfrm>
          <a:prstGeom prst="rect">
            <a:avLst/>
          </a:prstGeom>
          <a:solidFill>
            <a:srgbClr val="FADF47"/>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endParaRPr lang="en-US" sz="1400" b="1" dirty="0">
              <a:solidFill>
                <a:srgbClr val="92D050"/>
              </a:solidFill>
              <a:latin typeface="Arial" panose="020B0604020202020204" pitchFamily="34" charset="0"/>
              <a:ea typeface="Tahoma"/>
              <a:cs typeface="Arial" panose="020B0604020202020204" pitchFamily="34" charset="0"/>
            </a:endParaRPr>
          </a:p>
        </p:txBody>
      </p:sp>
      <p:sp>
        <p:nvSpPr>
          <p:cNvPr id="8" name="Rectangle 7">
            <a:extLst>
              <a:ext uri="{FF2B5EF4-FFF2-40B4-BE49-F238E27FC236}">
                <a16:creationId xmlns:a16="http://schemas.microsoft.com/office/drawing/2014/main" id="{1B50C3D3-DBDB-4291-AAC7-C8A5AB47D1E1}"/>
              </a:ext>
            </a:extLst>
          </p:cNvPr>
          <p:cNvSpPr/>
          <p:nvPr userDrawn="1"/>
        </p:nvSpPr>
        <p:spPr>
          <a:xfrm>
            <a:off x="1331643" y="-718"/>
            <a:ext cx="7812358" cy="510646"/>
          </a:xfrm>
          <a:prstGeom prst="rect">
            <a:avLst/>
          </a:prstGeom>
          <a:solidFill>
            <a:srgbClr val="388CDA"/>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r"/>
            <a:r>
              <a:rPr lang="en-US" sz="1200" b="1" dirty="0">
                <a:solidFill>
                  <a:schemeClr val="bg1"/>
                </a:solidFill>
                <a:latin typeface="Arial" panose="020B0604020202020204" pitchFamily="34" charset="0"/>
                <a:ea typeface="Tahoma"/>
                <a:cs typeface="Arial" panose="020B0604020202020204" pitchFamily="34" charset="0"/>
              </a:rPr>
              <a:t>Year 6 SATs </a:t>
            </a:r>
            <a:r>
              <a:rPr lang="en-US" sz="1200" b="1" dirty="0" smtClean="0">
                <a:solidFill>
                  <a:schemeClr val="bg1"/>
                </a:solidFill>
                <a:latin typeface="Arial" panose="020B0604020202020204" pitchFamily="34" charset="0"/>
                <a:ea typeface="Tahoma"/>
                <a:cs typeface="Arial" panose="020B0604020202020204" pitchFamily="34" charset="0"/>
              </a:rPr>
              <a:t>2022 </a:t>
            </a:r>
            <a:r>
              <a:rPr lang="en-US" sz="1200" b="1" dirty="0">
                <a:solidFill>
                  <a:schemeClr val="bg1"/>
                </a:solidFill>
                <a:latin typeface="Arial" panose="020B0604020202020204" pitchFamily="34" charset="0"/>
                <a:ea typeface="Tahoma"/>
                <a:cs typeface="Arial" panose="020B0604020202020204" pitchFamily="34" charset="0"/>
              </a:rPr>
              <a:t>Presentation for Parents, </a:t>
            </a:r>
            <a:r>
              <a:rPr lang="en-US" sz="1200" b="1" dirty="0" err="1">
                <a:solidFill>
                  <a:schemeClr val="bg1"/>
                </a:solidFill>
                <a:latin typeface="Arial" panose="020B0604020202020204" pitchFamily="34" charset="0"/>
                <a:ea typeface="Tahoma"/>
                <a:cs typeface="Arial" panose="020B0604020202020204" pitchFamily="34" charset="0"/>
              </a:rPr>
              <a:t>Carers</a:t>
            </a:r>
            <a:r>
              <a:rPr lang="en-US" sz="1200" b="1" dirty="0">
                <a:solidFill>
                  <a:schemeClr val="bg1"/>
                </a:solidFill>
                <a:latin typeface="Arial" panose="020B0604020202020204" pitchFamily="34" charset="0"/>
                <a:ea typeface="Tahoma"/>
                <a:cs typeface="Arial" panose="020B0604020202020204" pitchFamily="34" charset="0"/>
              </a:rPr>
              <a:t> &amp; Guardians</a:t>
            </a:r>
          </a:p>
        </p:txBody>
      </p:sp>
      <p:sp>
        <p:nvSpPr>
          <p:cNvPr id="11" name="Rectangle 10">
            <a:extLst>
              <a:ext uri="{FF2B5EF4-FFF2-40B4-BE49-F238E27FC236}">
                <a16:creationId xmlns:a16="http://schemas.microsoft.com/office/drawing/2014/main" id="{95E977A0-D59B-4127-B988-0357B17748EC}"/>
              </a:ext>
            </a:extLst>
          </p:cNvPr>
          <p:cNvSpPr/>
          <p:nvPr userDrawn="1"/>
        </p:nvSpPr>
        <p:spPr>
          <a:xfrm>
            <a:off x="-35226" y="6408064"/>
            <a:ext cx="9179226" cy="500736"/>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r"/>
            <a:endParaRPr lang="en-US" sz="1200" dirty="0">
              <a:solidFill>
                <a:schemeClr val="tx1"/>
              </a:solidFill>
              <a:latin typeface="Arial" panose="020B0604020202020204" pitchFamily="34" charset="0"/>
              <a:cs typeface="Arial" panose="020B0604020202020204" pitchFamily="34" charset="0"/>
            </a:endParaRPr>
          </a:p>
        </p:txBody>
      </p:sp>
      <p:pic>
        <p:nvPicPr>
          <p:cNvPr id="12" name="Picture 8" descr="A close up of a logo&#10;&#10;Description generated with very high confidence">
            <a:extLst>
              <a:ext uri="{FF2B5EF4-FFF2-40B4-BE49-F238E27FC236}">
                <a16:creationId xmlns:a16="http://schemas.microsoft.com/office/drawing/2014/main" id="{BB37979D-0168-493E-96C8-3F8ECF001158}"/>
              </a:ext>
            </a:extLst>
          </p:cNvPr>
          <p:cNvPicPr>
            <a:picLocks noChangeAspect="1"/>
          </p:cNvPicPr>
          <p:nvPr userDrawn="1"/>
        </p:nvPicPr>
        <p:blipFill>
          <a:blip r:embed="rId2"/>
          <a:stretch>
            <a:fillRect/>
          </a:stretch>
        </p:blipFill>
        <p:spPr>
          <a:xfrm>
            <a:off x="306388" y="6529811"/>
            <a:ext cx="2646941" cy="222263"/>
          </a:xfrm>
          <a:prstGeom prst="rect">
            <a:avLst/>
          </a:prstGeom>
        </p:spPr>
      </p:pic>
      <p:sp>
        <p:nvSpPr>
          <p:cNvPr id="13" name="TextBox 12">
            <a:extLst>
              <a:ext uri="{FF2B5EF4-FFF2-40B4-BE49-F238E27FC236}">
                <a16:creationId xmlns:a16="http://schemas.microsoft.com/office/drawing/2014/main" id="{CA6EDBD0-03A3-4AF0-ACAC-E7DC67E310CD}"/>
              </a:ext>
            </a:extLst>
          </p:cNvPr>
          <p:cNvSpPr txBox="1"/>
          <p:nvPr userDrawn="1"/>
        </p:nvSpPr>
        <p:spPr>
          <a:xfrm>
            <a:off x="382588" y="6336576"/>
            <a:ext cx="8720586" cy="830997"/>
          </a:xfrm>
          <a:prstGeom prst="rect">
            <a:avLst/>
          </a:prstGeom>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r"/>
            <a:r>
              <a:rPr lang="en-US" sz="1100" dirty="0">
                <a:latin typeface="Arial" panose="020B0604020202020204" pitchFamily="34" charset="0"/>
                <a:ea typeface="Source Sans Pro" panose="020B0503030403020204" pitchFamily="34" charset="0"/>
                <a:cs typeface="Arial" panose="020B0604020202020204" pitchFamily="34" charset="0"/>
              </a:rPr>
              <a:t/>
            </a:r>
            <a:br>
              <a:rPr lang="en-US" sz="1100" dirty="0">
                <a:latin typeface="Arial" panose="020B0604020202020204" pitchFamily="34" charset="0"/>
                <a:ea typeface="Source Sans Pro" panose="020B0503030403020204" pitchFamily="34" charset="0"/>
                <a:cs typeface="Arial" panose="020B0604020202020204" pitchFamily="34" charset="0"/>
              </a:rPr>
            </a:br>
            <a:r>
              <a:rPr lang="en-US" sz="1100" dirty="0">
                <a:solidFill>
                  <a:srgbClr val="388CDA"/>
                </a:solidFill>
                <a:latin typeface="Arial" panose="020B0604020202020204" pitchFamily="34" charset="0"/>
                <a:ea typeface="Source Sans Pro" panose="020B0503030403020204" pitchFamily="34" charset="0"/>
                <a:cs typeface="Arial" panose="020B0604020202020204" pitchFamily="34" charset="0"/>
                <a:hlinkClick r:id="rId3"/>
              </a:rPr>
              <a:t>thirdspacelearning.com</a:t>
            </a:r>
            <a:r>
              <a:rPr lang="en-US" sz="1100" dirty="0">
                <a:latin typeface="Arial" panose="020B0604020202020204" pitchFamily="34" charset="0"/>
                <a:ea typeface="Source Sans Pro" panose="020B0503030403020204" pitchFamily="34" charset="0"/>
                <a:cs typeface="Arial" panose="020B0604020202020204" pitchFamily="34" charset="0"/>
              </a:rPr>
              <a:t> Specialist 1-to-1 </a:t>
            </a:r>
            <a:r>
              <a:rPr lang="en-US" sz="1100" dirty="0" err="1">
                <a:latin typeface="Arial" panose="020B0604020202020204" pitchFamily="34" charset="0"/>
                <a:ea typeface="Source Sans Pro" panose="020B0503030403020204" pitchFamily="34" charset="0"/>
                <a:cs typeface="Arial" panose="020B0604020202020204" pitchFamily="34" charset="0"/>
              </a:rPr>
              <a:t>maths</a:t>
            </a:r>
            <a:r>
              <a:rPr lang="en-US" sz="1100" dirty="0">
                <a:latin typeface="Arial" panose="020B0604020202020204" pitchFamily="34" charset="0"/>
                <a:ea typeface="Source Sans Pro" panose="020B0503030403020204" pitchFamily="34" charset="0"/>
                <a:cs typeface="Arial" panose="020B0604020202020204" pitchFamily="34" charset="0"/>
              </a:rPr>
              <a:t> interventions and curriculum resources</a:t>
            </a:r>
          </a:p>
          <a:p>
            <a:pPr algn="r"/>
            <a:endParaRPr lang="en-US" sz="1200" dirty="0">
              <a:latin typeface="Arial" panose="020B0604020202020204" pitchFamily="34" charset="0"/>
              <a:ea typeface="Source Sans Pro" panose="020B0503030403020204" pitchFamily="34" charset="0"/>
              <a:cs typeface="Arial" panose="020B0604020202020204" pitchFamily="34" charset="0"/>
            </a:endParaRPr>
          </a:p>
          <a:p>
            <a:pPr algn="r"/>
            <a:endParaRPr lang="en-US" sz="1200" dirty="0">
              <a:latin typeface="Arial" panose="020B0604020202020204" pitchFamily="34" charset="0"/>
              <a:ea typeface="Source Sans Pro" panose="020B0503030403020204" pitchFamily="34" charset="0"/>
              <a:cs typeface="Arial" panose="020B0604020202020204" pitchFamily="34" charset="0"/>
            </a:endParaRPr>
          </a:p>
        </p:txBody>
      </p:sp>
      <p:sp>
        <p:nvSpPr>
          <p:cNvPr id="22" name="Rectangle 21">
            <a:extLst>
              <a:ext uri="{FF2B5EF4-FFF2-40B4-BE49-F238E27FC236}">
                <a16:creationId xmlns:a16="http://schemas.microsoft.com/office/drawing/2014/main" id="{7D96677A-50D7-4833-A9B0-EBD23DE74D11}"/>
              </a:ext>
            </a:extLst>
          </p:cNvPr>
          <p:cNvSpPr/>
          <p:nvPr userDrawn="1"/>
        </p:nvSpPr>
        <p:spPr>
          <a:xfrm>
            <a:off x="226024" y="121668"/>
            <a:ext cx="950901" cy="276999"/>
          </a:xfrm>
          <a:prstGeom prst="rect">
            <a:avLst/>
          </a:prstGeom>
        </p:spPr>
        <p:txBody>
          <a:bodyPr wrap="none">
            <a:spAutoFit/>
          </a:bodyPr>
          <a:lstStyle/>
          <a:p>
            <a:fld id="{9EF046D9-8B07-4634-9C1D-18D8EFE4578C}" type="datetime1">
              <a:rPr lang="en-GB" sz="1200" b="1" smtClean="0">
                <a:latin typeface="Arial" panose="020B0604020202020204" pitchFamily="34" charset="0"/>
                <a:ea typeface="Source Sans Pro" panose="020B0503030403020204" pitchFamily="34" charset="0"/>
                <a:cs typeface="Arial" panose="020B0604020202020204" pitchFamily="34" charset="0"/>
              </a:rPr>
              <a:pPr/>
              <a:t>26/02/2026</a:t>
            </a:fld>
            <a:endParaRPr lang="en-GB" sz="1200" dirty="0"/>
          </a:p>
        </p:txBody>
      </p:sp>
    </p:spTree>
    <p:extLst>
      <p:ext uri="{BB962C8B-B14F-4D97-AF65-F5344CB8AC3E}">
        <p14:creationId xmlns:p14="http://schemas.microsoft.com/office/powerpoint/2010/main" val="39162549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BBFA37B-D5E0-478A-B25A-3535C3D71C69}" type="datetimeFigureOut">
              <a:rPr lang="en-GB" smtClean="0"/>
              <a:t>26/02/2026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D93E08C-9161-4901-AF10-B7EB434F8A17}" type="slidenum">
              <a:rPr lang="en-GB" smtClean="0"/>
              <a:t>‹#›</a:t>
            </a:fld>
            <a:endParaRPr lang="en-GB"/>
          </a:p>
        </p:txBody>
      </p:sp>
    </p:spTree>
    <p:extLst>
      <p:ext uri="{BB962C8B-B14F-4D97-AF65-F5344CB8AC3E}">
        <p14:creationId xmlns:p14="http://schemas.microsoft.com/office/powerpoint/2010/main" val="11046286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BFA37B-D5E0-478A-B25A-3535C3D71C69}" type="datetimeFigureOut">
              <a:rPr lang="en-GB" smtClean="0"/>
              <a:t>26/02/2026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D93E08C-9161-4901-AF10-B7EB434F8A17}" type="slidenum">
              <a:rPr lang="en-GB" smtClean="0"/>
              <a:t>‹#›</a:t>
            </a:fld>
            <a:endParaRPr lang="en-GB"/>
          </a:p>
        </p:txBody>
      </p:sp>
    </p:spTree>
    <p:extLst>
      <p:ext uri="{BB962C8B-B14F-4D97-AF65-F5344CB8AC3E}">
        <p14:creationId xmlns:p14="http://schemas.microsoft.com/office/powerpoint/2010/main" val="8490725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BFA37B-D5E0-478A-B25A-3535C3D71C69}" type="datetimeFigureOut">
              <a:rPr lang="en-GB" smtClean="0"/>
              <a:t>26/02/2026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D93E08C-9161-4901-AF10-B7EB434F8A17}" type="slidenum">
              <a:rPr lang="en-GB" smtClean="0"/>
              <a:t>‹#›</a:t>
            </a:fld>
            <a:endParaRPr lang="en-GB"/>
          </a:p>
        </p:txBody>
      </p:sp>
    </p:spTree>
    <p:extLst>
      <p:ext uri="{BB962C8B-B14F-4D97-AF65-F5344CB8AC3E}">
        <p14:creationId xmlns:p14="http://schemas.microsoft.com/office/powerpoint/2010/main" val="25310092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Shape 52"/>
        <p:cNvGrpSpPr/>
        <p:nvPr/>
      </p:nvGrpSpPr>
      <p:grpSpPr>
        <a:xfrm>
          <a:off x="0" y="0"/>
          <a:ext cx="0" cy="0"/>
          <a:chOff x="0" y="0"/>
          <a:chExt cx="0" cy="0"/>
        </a:xfrm>
      </p:grpSpPr>
      <p:pic>
        <p:nvPicPr>
          <p:cNvPr id="53" name="Shape 53" descr="Template-blue.jpg"/>
          <p:cNvPicPr preferRelativeResize="0"/>
          <p:nvPr userDrawn="1"/>
        </p:nvPicPr>
        <p:blipFill rotWithShape="1">
          <a:blip r:embed="rId2">
            <a:alphaModFix/>
          </a:blip>
          <a:srcRect/>
          <a:stretch/>
        </p:blipFill>
        <p:spPr>
          <a:xfrm>
            <a:off x="65088" y="61915"/>
            <a:ext cx="9026525" cy="6730999"/>
          </a:xfrm>
          <a:prstGeom prst="rect">
            <a:avLst/>
          </a:prstGeom>
          <a:noFill/>
          <a:ln>
            <a:noFill/>
          </a:ln>
        </p:spPr>
      </p:pic>
      <p:pic>
        <p:nvPicPr>
          <p:cNvPr id="54" name="Shape 54" descr="corner.png"/>
          <p:cNvPicPr preferRelativeResize="0"/>
          <p:nvPr userDrawn="1"/>
        </p:nvPicPr>
        <p:blipFill rotWithShape="1">
          <a:blip r:embed="rId3">
            <a:alphaModFix/>
          </a:blip>
          <a:srcRect/>
          <a:stretch/>
        </p:blipFill>
        <p:spPr>
          <a:xfrm>
            <a:off x="0" y="0"/>
            <a:ext cx="9144000" cy="6858000"/>
          </a:xfrm>
          <a:prstGeom prst="rect">
            <a:avLst/>
          </a:prstGeom>
          <a:noFill/>
          <a:ln>
            <a:noFill/>
          </a:ln>
        </p:spPr>
      </p:pic>
      <p:sp>
        <p:nvSpPr>
          <p:cNvPr id="58" name="Shape 58"/>
          <p:cNvSpPr txBox="1">
            <a:spLocks noGrp="1"/>
          </p:cNvSpPr>
          <p:nvPr>
            <p:ph type="ftr" idx="11"/>
          </p:nvPr>
        </p:nvSpPr>
        <p:spPr>
          <a:xfrm>
            <a:off x="3124201" y="6356353"/>
            <a:ext cx="2895599" cy="365125"/>
          </a:xfrm>
          <a:prstGeom prst="rect">
            <a:avLst/>
          </a:prstGeom>
          <a:noFill/>
          <a:ln>
            <a:noFill/>
          </a:ln>
        </p:spPr>
        <p:txBody>
          <a:bodyPr wrap="square" lIns="91425" tIns="91425" rIns="91425" bIns="91425" anchor="ctr" anchorCtr="0"/>
          <a:lstStyle>
            <a:lvl1pPr marL="0" marR="0" lvl="0" indent="0" algn="ctr" rtl="0">
              <a:spcBef>
                <a:spcPts val="0"/>
              </a:spcBef>
              <a:buNone/>
              <a:defRPr sz="900">
                <a:solidFill>
                  <a:srgbClr val="FFFFFF"/>
                </a:solidFill>
                <a:latin typeface="Arial"/>
                <a:ea typeface="Arial"/>
                <a:cs typeface="Arial"/>
                <a:sym typeface="Arial"/>
              </a:defRPr>
            </a:lvl1pPr>
            <a:lvl2pPr marL="342909" marR="0" lvl="1" indent="0" algn="l" rtl="0">
              <a:spcBef>
                <a:spcPts val="0"/>
              </a:spcBef>
              <a:buNone/>
              <a:defRPr sz="1350" b="0" i="0" u="none" strike="noStrike" cap="none">
                <a:solidFill>
                  <a:schemeClr val="dk1"/>
                </a:solidFill>
                <a:latin typeface="Calibri"/>
                <a:ea typeface="Calibri"/>
                <a:cs typeface="Calibri"/>
                <a:sym typeface="Calibri"/>
              </a:defRPr>
            </a:lvl2pPr>
            <a:lvl3pPr marL="685817" marR="0" lvl="2" indent="0" algn="l" rtl="0">
              <a:spcBef>
                <a:spcPts val="0"/>
              </a:spcBef>
              <a:buNone/>
              <a:defRPr sz="1350" b="0" i="0" u="none" strike="noStrike" cap="none">
                <a:solidFill>
                  <a:schemeClr val="dk1"/>
                </a:solidFill>
                <a:latin typeface="Calibri"/>
                <a:ea typeface="Calibri"/>
                <a:cs typeface="Calibri"/>
                <a:sym typeface="Calibri"/>
              </a:defRPr>
            </a:lvl3pPr>
            <a:lvl4pPr marL="1028726" marR="0" lvl="3" indent="0" algn="l" rtl="0">
              <a:spcBef>
                <a:spcPts val="0"/>
              </a:spcBef>
              <a:buNone/>
              <a:defRPr sz="1350" b="0" i="0" u="none" strike="noStrike" cap="none">
                <a:solidFill>
                  <a:schemeClr val="dk1"/>
                </a:solidFill>
                <a:latin typeface="Calibri"/>
                <a:ea typeface="Calibri"/>
                <a:cs typeface="Calibri"/>
                <a:sym typeface="Calibri"/>
              </a:defRPr>
            </a:lvl4pPr>
            <a:lvl5pPr marL="1371634" marR="0" lvl="4" indent="0" algn="l" rtl="0">
              <a:spcBef>
                <a:spcPts val="0"/>
              </a:spcBef>
              <a:buNone/>
              <a:defRPr sz="1350" b="0" i="0" u="none" strike="noStrike" cap="none">
                <a:solidFill>
                  <a:schemeClr val="dk1"/>
                </a:solidFill>
                <a:latin typeface="Calibri"/>
                <a:ea typeface="Calibri"/>
                <a:cs typeface="Calibri"/>
                <a:sym typeface="Calibri"/>
              </a:defRPr>
            </a:lvl5pPr>
            <a:lvl6pPr marL="1714543" marR="0" lvl="5" indent="0" algn="l" rtl="0">
              <a:spcBef>
                <a:spcPts val="0"/>
              </a:spcBef>
              <a:buNone/>
              <a:defRPr sz="1350" b="0" i="0" u="none" strike="noStrike" cap="none">
                <a:solidFill>
                  <a:schemeClr val="dk1"/>
                </a:solidFill>
                <a:latin typeface="Calibri"/>
                <a:ea typeface="Calibri"/>
                <a:cs typeface="Calibri"/>
                <a:sym typeface="Calibri"/>
              </a:defRPr>
            </a:lvl6pPr>
            <a:lvl7pPr marL="2057451" marR="0" lvl="6" indent="0" algn="l" rtl="0">
              <a:spcBef>
                <a:spcPts val="0"/>
              </a:spcBef>
              <a:buNone/>
              <a:defRPr sz="1350" b="0" i="0" u="none" strike="noStrike" cap="none">
                <a:solidFill>
                  <a:schemeClr val="dk1"/>
                </a:solidFill>
                <a:latin typeface="Calibri"/>
                <a:ea typeface="Calibri"/>
                <a:cs typeface="Calibri"/>
                <a:sym typeface="Calibri"/>
              </a:defRPr>
            </a:lvl7pPr>
            <a:lvl8pPr marL="2400360" marR="0" lvl="7" indent="0" algn="l" rtl="0">
              <a:spcBef>
                <a:spcPts val="0"/>
              </a:spcBef>
              <a:buNone/>
              <a:defRPr sz="1350" b="0" i="0" u="none" strike="noStrike" cap="none">
                <a:solidFill>
                  <a:schemeClr val="dk1"/>
                </a:solidFill>
                <a:latin typeface="Calibri"/>
                <a:ea typeface="Calibri"/>
                <a:cs typeface="Calibri"/>
                <a:sym typeface="Calibri"/>
              </a:defRPr>
            </a:lvl8pPr>
            <a:lvl9pPr marL="2743269" marR="0" lvl="8" indent="0" algn="l" rtl="0">
              <a:spcBef>
                <a:spcPts val="0"/>
              </a:spcBef>
              <a:buNone/>
              <a:defRPr sz="1350" b="0" i="0" u="none" strike="noStrike" cap="none">
                <a:solidFill>
                  <a:schemeClr val="dk1"/>
                </a:solidFill>
                <a:latin typeface="Calibri"/>
                <a:ea typeface="Calibri"/>
                <a:cs typeface="Calibri"/>
                <a:sym typeface="Calibri"/>
              </a:defRPr>
            </a:lvl9pPr>
          </a:lstStyle>
          <a:p>
            <a:endParaRPr/>
          </a:p>
        </p:txBody>
      </p:sp>
      <p:pic>
        <p:nvPicPr>
          <p:cNvPr id="10" name="Shape 132" descr="logo-01.png"/>
          <p:cNvPicPr preferRelativeResize="0"/>
          <p:nvPr userDrawn="1"/>
        </p:nvPicPr>
        <p:blipFill rotWithShape="1">
          <a:blip r:embed="rId4">
            <a:alphaModFix/>
          </a:blip>
          <a:srcRect/>
          <a:stretch/>
        </p:blipFill>
        <p:spPr>
          <a:xfrm>
            <a:off x="71823" y="281412"/>
            <a:ext cx="1046636" cy="1130299"/>
          </a:xfrm>
          <a:prstGeom prst="rect">
            <a:avLst/>
          </a:prstGeom>
          <a:noFill/>
          <a:ln>
            <a:noFill/>
          </a:ln>
        </p:spPr>
      </p:pic>
      <p:sp>
        <p:nvSpPr>
          <p:cNvPr id="8" name="TextBox 7"/>
          <p:cNvSpPr txBox="1"/>
          <p:nvPr userDrawn="1"/>
        </p:nvSpPr>
        <p:spPr>
          <a:xfrm>
            <a:off x="174002" y="4770438"/>
            <a:ext cx="2846291" cy="1107996"/>
          </a:xfrm>
          <a:prstGeom prst="rect">
            <a:avLst/>
          </a:prstGeom>
          <a:noFill/>
          <a:ln w="28575">
            <a:noFill/>
          </a:ln>
        </p:spPr>
        <p:txBody>
          <a:bodyPr wrap="square" rtlCol="0">
            <a:spAutoFit/>
          </a:bodyPr>
          <a:lstStyle/>
          <a:p>
            <a:pPr fontAlgn="base">
              <a:defRPr/>
            </a:pPr>
            <a:r>
              <a:rPr lang="en-GB" sz="6600" b="1" kern="1200" dirty="0">
                <a:solidFill>
                  <a:prstClr val="white"/>
                </a:solidFill>
                <a:latin typeface="Bryant Bold" panose="020B0503040000020003" pitchFamily="34" charset="0"/>
                <a:ea typeface="MS PGothic" panose="020B0600070205080204" pitchFamily="34" charset="-128"/>
                <a:cs typeface="Bryant Regular" panose="020B0503040000020003" pitchFamily="34" charset="0"/>
              </a:rPr>
              <a:t> </a:t>
            </a:r>
            <a:r>
              <a:rPr lang="en-GB" sz="6600" b="1" kern="1200" dirty="0">
                <a:solidFill>
                  <a:prstClr val="black"/>
                </a:solidFill>
                <a:latin typeface="Bryant Bold" panose="020B0503040000020003" pitchFamily="34" charset="0"/>
                <a:ea typeface="MS PGothic" panose="020B0600070205080204" pitchFamily="34" charset="-128"/>
                <a:cs typeface="Bryant Regular" panose="020B0503040000020003" pitchFamily="34" charset="0"/>
              </a:rPr>
              <a:t> </a:t>
            </a:r>
          </a:p>
        </p:txBody>
      </p:sp>
      <p:sp>
        <p:nvSpPr>
          <p:cNvPr id="3" name="Text Placeholder 2"/>
          <p:cNvSpPr>
            <a:spLocks noGrp="1"/>
          </p:cNvSpPr>
          <p:nvPr>
            <p:ph type="body" sz="quarter" idx="13"/>
          </p:nvPr>
        </p:nvSpPr>
        <p:spPr>
          <a:xfrm>
            <a:off x="152400" y="4776789"/>
            <a:ext cx="2854569" cy="1171575"/>
          </a:xfrm>
        </p:spPr>
        <p:txBody>
          <a:bodyPr/>
          <a:lstStyle>
            <a:lvl1pPr marL="112544" indent="0">
              <a:buNone/>
              <a:defRPr sz="6600">
                <a:solidFill>
                  <a:schemeClr val="bg1"/>
                </a:solidFill>
                <a:latin typeface="Bryant Bold" panose="020B0503040000020003" pitchFamily="34" charset="0"/>
              </a:defRPr>
            </a:lvl1pPr>
          </a:lstStyle>
          <a:p>
            <a:pPr lvl="0"/>
            <a:endParaRPr lang="en-GB" dirty="0"/>
          </a:p>
        </p:txBody>
      </p:sp>
      <p:sp>
        <p:nvSpPr>
          <p:cNvPr id="5" name="Text Placeholder 4"/>
          <p:cNvSpPr>
            <a:spLocks noGrp="1"/>
          </p:cNvSpPr>
          <p:nvPr>
            <p:ph type="body" sz="quarter" idx="14"/>
          </p:nvPr>
        </p:nvSpPr>
        <p:spPr>
          <a:xfrm>
            <a:off x="5643836" y="4776788"/>
            <a:ext cx="3196004" cy="1192212"/>
          </a:xfrm>
        </p:spPr>
        <p:txBody>
          <a:bodyPr/>
          <a:lstStyle>
            <a:lvl1pPr marL="112544" indent="0">
              <a:buNone/>
              <a:defRPr sz="6600">
                <a:solidFill>
                  <a:schemeClr val="bg1"/>
                </a:solidFill>
                <a:latin typeface="Bryant Bold" panose="020B0503040000020003" pitchFamily="34" charset="0"/>
              </a:defRPr>
            </a:lvl1pPr>
          </a:lstStyle>
          <a:p>
            <a:pPr lvl="0"/>
            <a:endParaRPr lang="en-GB" dirty="0"/>
          </a:p>
        </p:txBody>
      </p:sp>
      <p:sp>
        <p:nvSpPr>
          <p:cNvPr id="7" name="Text Placeholder 6"/>
          <p:cNvSpPr>
            <a:spLocks noGrp="1"/>
          </p:cNvSpPr>
          <p:nvPr>
            <p:ph type="body" sz="quarter" idx="15"/>
          </p:nvPr>
        </p:nvSpPr>
        <p:spPr>
          <a:xfrm>
            <a:off x="595141" y="1473624"/>
            <a:ext cx="8298474" cy="2749550"/>
          </a:xfrm>
        </p:spPr>
        <p:txBody>
          <a:bodyPr/>
          <a:lstStyle>
            <a:lvl1pPr marL="112544" indent="0" algn="ctr">
              <a:buNone/>
              <a:defRPr sz="4505">
                <a:solidFill>
                  <a:schemeClr val="bg1"/>
                </a:solidFill>
                <a:latin typeface="Bryant Bold" panose="020B0503040000020003" pitchFamily="34" charset="0"/>
              </a:defRPr>
            </a:lvl1pPr>
          </a:lstStyle>
          <a:p>
            <a:pPr lvl="0"/>
            <a:endParaRPr lang="en-GB" dirty="0"/>
          </a:p>
          <a:p>
            <a:pPr lvl="0"/>
            <a:endParaRPr lang="en-GB" dirty="0"/>
          </a:p>
        </p:txBody>
      </p:sp>
    </p:spTree>
    <p:extLst>
      <p:ext uri="{BB962C8B-B14F-4D97-AF65-F5344CB8AC3E}">
        <p14:creationId xmlns:p14="http://schemas.microsoft.com/office/powerpoint/2010/main" val="471195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Slide 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A87578A-0C98-4E07-89CB-153445462EFA}"/>
              </a:ext>
            </a:extLst>
          </p:cNvPr>
          <p:cNvSpPr/>
          <p:nvPr userDrawn="1"/>
        </p:nvSpPr>
        <p:spPr>
          <a:xfrm>
            <a:off x="0" y="-4274"/>
            <a:ext cx="1332362" cy="513799"/>
          </a:xfrm>
          <a:prstGeom prst="rect">
            <a:avLst/>
          </a:prstGeom>
          <a:solidFill>
            <a:srgbClr val="FADF47"/>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endParaRPr lang="en-US" sz="1400" b="1" dirty="0">
              <a:solidFill>
                <a:srgbClr val="92D050"/>
              </a:solidFill>
              <a:latin typeface="Arial" panose="020B0604020202020204" pitchFamily="34" charset="0"/>
              <a:ea typeface="Tahoma"/>
              <a:cs typeface="Arial" panose="020B0604020202020204" pitchFamily="34" charset="0"/>
            </a:endParaRPr>
          </a:p>
        </p:txBody>
      </p:sp>
      <p:sp>
        <p:nvSpPr>
          <p:cNvPr id="8" name="Rectangle 7">
            <a:extLst>
              <a:ext uri="{FF2B5EF4-FFF2-40B4-BE49-F238E27FC236}">
                <a16:creationId xmlns:a16="http://schemas.microsoft.com/office/drawing/2014/main" id="{1B50C3D3-DBDB-4291-AAC7-C8A5AB47D1E1}"/>
              </a:ext>
            </a:extLst>
          </p:cNvPr>
          <p:cNvSpPr/>
          <p:nvPr userDrawn="1"/>
        </p:nvSpPr>
        <p:spPr>
          <a:xfrm>
            <a:off x="1331643" y="-718"/>
            <a:ext cx="7812358" cy="510646"/>
          </a:xfrm>
          <a:prstGeom prst="rect">
            <a:avLst/>
          </a:prstGeom>
          <a:solidFill>
            <a:srgbClr val="388CDA"/>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r"/>
            <a:r>
              <a:rPr lang="en-US" sz="1200" b="1" dirty="0">
                <a:solidFill>
                  <a:schemeClr val="bg1"/>
                </a:solidFill>
                <a:latin typeface="Arial" panose="020B0604020202020204" pitchFamily="34" charset="0"/>
                <a:ea typeface="Tahoma"/>
                <a:cs typeface="Arial" panose="020B0604020202020204" pitchFamily="34" charset="0"/>
              </a:rPr>
              <a:t>Year 6 SATs </a:t>
            </a:r>
            <a:r>
              <a:rPr lang="en-US" sz="1200" b="1" dirty="0" smtClean="0">
                <a:solidFill>
                  <a:schemeClr val="bg1"/>
                </a:solidFill>
                <a:latin typeface="Arial" panose="020B0604020202020204" pitchFamily="34" charset="0"/>
                <a:ea typeface="Tahoma"/>
                <a:cs typeface="Arial" panose="020B0604020202020204" pitchFamily="34" charset="0"/>
              </a:rPr>
              <a:t>2022 </a:t>
            </a:r>
            <a:r>
              <a:rPr lang="en-US" sz="1200" b="1" dirty="0">
                <a:solidFill>
                  <a:schemeClr val="bg1"/>
                </a:solidFill>
                <a:latin typeface="Arial" panose="020B0604020202020204" pitchFamily="34" charset="0"/>
                <a:ea typeface="Tahoma"/>
                <a:cs typeface="Arial" panose="020B0604020202020204" pitchFamily="34" charset="0"/>
              </a:rPr>
              <a:t>Presentation for Parents, </a:t>
            </a:r>
            <a:r>
              <a:rPr lang="en-US" sz="1200" b="1" dirty="0" err="1">
                <a:solidFill>
                  <a:schemeClr val="bg1"/>
                </a:solidFill>
                <a:latin typeface="Arial" panose="020B0604020202020204" pitchFamily="34" charset="0"/>
                <a:ea typeface="Tahoma"/>
                <a:cs typeface="Arial" panose="020B0604020202020204" pitchFamily="34" charset="0"/>
              </a:rPr>
              <a:t>Carers</a:t>
            </a:r>
            <a:r>
              <a:rPr lang="en-US" sz="1200" b="1" dirty="0">
                <a:solidFill>
                  <a:schemeClr val="bg1"/>
                </a:solidFill>
                <a:latin typeface="Arial" panose="020B0604020202020204" pitchFamily="34" charset="0"/>
                <a:ea typeface="Tahoma"/>
                <a:cs typeface="Arial" panose="020B0604020202020204" pitchFamily="34" charset="0"/>
              </a:rPr>
              <a:t> &amp; Guardians</a:t>
            </a:r>
          </a:p>
        </p:txBody>
      </p:sp>
      <p:sp>
        <p:nvSpPr>
          <p:cNvPr id="13" name="TextBox 12">
            <a:extLst>
              <a:ext uri="{FF2B5EF4-FFF2-40B4-BE49-F238E27FC236}">
                <a16:creationId xmlns:a16="http://schemas.microsoft.com/office/drawing/2014/main" id="{CA6EDBD0-03A3-4AF0-ACAC-E7DC67E310CD}"/>
              </a:ext>
            </a:extLst>
          </p:cNvPr>
          <p:cNvSpPr txBox="1"/>
          <p:nvPr userDrawn="1"/>
        </p:nvSpPr>
        <p:spPr>
          <a:xfrm>
            <a:off x="382588" y="6521242"/>
            <a:ext cx="8720586" cy="461665"/>
          </a:xfrm>
          <a:prstGeom prst="rect">
            <a:avLst/>
          </a:prstGeom>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r"/>
            <a:endParaRPr lang="en-US" sz="1200" dirty="0">
              <a:latin typeface="Arial" panose="020B0604020202020204" pitchFamily="34" charset="0"/>
              <a:ea typeface="Source Sans Pro" panose="020B0503030403020204" pitchFamily="34" charset="0"/>
              <a:cs typeface="Arial" panose="020B0604020202020204" pitchFamily="34" charset="0"/>
            </a:endParaRPr>
          </a:p>
          <a:p>
            <a:pPr algn="r"/>
            <a:endParaRPr lang="en-US" sz="1200" dirty="0">
              <a:latin typeface="Arial" panose="020B0604020202020204" pitchFamily="34" charset="0"/>
              <a:ea typeface="Source Sans Pro" panose="020B0503030403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57C28289-A731-4F13-AA5A-6C362F4EE55E}"/>
              </a:ext>
            </a:extLst>
          </p:cNvPr>
          <p:cNvSpPr txBox="1"/>
          <p:nvPr userDrawn="1"/>
        </p:nvSpPr>
        <p:spPr>
          <a:xfrm>
            <a:off x="116959" y="587539"/>
            <a:ext cx="8720586" cy="181588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At Third Space Learning we provide personalised online lessons from specialist maths tutors to support the target groups in your school.</a:t>
            </a: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en-GB" sz="1600" b="1"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a:ln>
                  <a:noFill/>
                </a:ln>
                <a:solidFill>
                  <a:schemeClr val="tx1"/>
                </a:solidFill>
                <a:effectLst/>
                <a:uLnTx/>
                <a:uFillTx/>
                <a:latin typeface="Arial "/>
                <a:cs typeface="Arial" panose="020B0604020202020204" pitchFamily="34" charset="0"/>
              </a:rPr>
              <a:t>We work with hundreds of UK primary schools and understand how important parental engagement is in ensuring good progress and attainment for all pupils. We hope you find our Year 6 SATs presentation for parents a useful tool to encourage discussion and build relationships in the run-up to the end of KS2 assessments.</a:t>
            </a:r>
            <a:endParaRPr lang="en-US" sz="1800" b="1" dirty="0">
              <a:solidFill>
                <a:schemeClr val="tx1"/>
              </a:solidFill>
              <a:latin typeface="Arial" panose="020B0604020202020204" pitchFamily="34" charset="0"/>
              <a:cs typeface="Arial" panose="020B0604020202020204" pitchFamily="34" charset="0"/>
            </a:endParaRPr>
          </a:p>
        </p:txBody>
      </p:sp>
      <p:sp>
        <p:nvSpPr>
          <p:cNvPr id="22" name="Rectangle 21">
            <a:extLst>
              <a:ext uri="{FF2B5EF4-FFF2-40B4-BE49-F238E27FC236}">
                <a16:creationId xmlns:a16="http://schemas.microsoft.com/office/drawing/2014/main" id="{7D96677A-50D7-4833-A9B0-EBD23DE74D11}"/>
              </a:ext>
            </a:extLst>
          </p:cNvPr>
          <p:cNvSpPr/>
          <p:nvPr userDrawn="1"/>
        </p:nvSpPr>
        <p:spPr>
          <a:xfrm>
            <a:off x="226024" y="121668"/>
            <a:ext cx="950901" cy="276999"/>
          </a:xfrm>
          <a:prstGeom prst="rect">
            <a:avLst/>
          </a:prstGeom>
        </p:spPr>
        <p:txBody>
          <a:bodyPr wrap="none">
            <a:spAutoFit/>
          </a:bodyPr>
          <a:lstStyle/>
          <a:p>
            <a:fld id="{9EF046D9-8B07-4634-9C1D-18D8EFE4578C}" type="datetime1">
              <a:rPr lang="en-GB" sz="1200" b="1" smtClean="0">
                <a:latin typeface="Arial" panose="020B0604020202020204" pitchFamily="34" charset="0"/>
                <a:ea typeface="Source Sans Pro" panose="020B0503030403020204" pitchFamily="34" charset="0"/>
                <a:cs typeface="Arial" panose="020B0604020202020204" pitchFamily="34" charset="0"/>
              </a:rPr>
              <a:pPr/>
              <a:t>26/02/2026</a:t>
            </a:fld>
            <a:endParaRPr lang="en-GB" sz="1200" dirty="0"/>
          </a:p>
        </p:txBody>
      </p:sp>
      <p:pic>
        <p:nvPicPr>
          <p:cNvPr id="4" name="Picture 3">
            <a:extLst>
              <a:ext uri="{FF2B5EF4-FFF2-40B4-BE49-F238E27FC236}">
                <a16:creationId xmlns:a16="http://schemas.microsoft.com/office/drawing/2014/main" id="{9EE23DD0-83B0-4B69-80F5-CF1108C23473}"/>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l="40123" r="15217" b="277"/>
          <a:stretch/>
        </p:blipFill>
        <p:spPr>
          <a:xfrm>
            <a:off x="226024" y="2539223"/>
            <a:ext cx="2554278" cy="3686562"/>
          </a:xfrm>
          <a:prstGeom prst="rect">
            <a:avLst/>
          </a:prstGeom>
        </p:spPr>
      </p:pic>
      <p:pic>
        <p:nvPicPr>
          <p:cNvPr id="10" name="Picture 8" descr="A close up of a logo&#10;&#10;Description generated with very high confidence">
            <a:extLst>
              <a:ext uri="{FF2B5EF4-FFF2-40B4-BE49-F238E27FC236}">
                <a16:creationId xmlns:a16="http://schemas.microsoft.com/office/drawing/2014/main" id="{F2139FB0-A222-4335-A10C-2ADEF832E6E9}"/>
              </a:ext>
            </a:extLst>
          </p:cNvPr>
          <p:cNvPicPr>
            <a:picLocks noChangeAspect="1"/>
          </p:cNvPicPr>
          <p:nvPr userDrawn="1"/>
        </p:nvPicPr>
        <p:blipFill>
          <a:blip r:embed="rId3"/>
          <a:stretch>
            <a:fillRect/>
          </a:stretch>
        </p:blipFill>
        <p:spPr>
          <a:xfrm>
            <a:off x="341761" y="6409707"/>
            <a:ext cx="2646941" cy="222263"/>
          </a:xfrm>
          <a:prstGeom prst="rect">
            <a:avLst/>
          </a:prstGeom>
        </p:spPr>
      </p:pic>
      <p:sp>
        <p:nvSpPr>
          <p:cNvPr id="2" name="Rectangle 1">
            <a:extLst>
              <a:ext uri="{FF2B5EF4-FFF2-40B4-BE49-F238E27FC236}">
                <a16:creationId xmlns:a16="http://schemas.microsoft.com/office/drawing/2014/main" id="{D8E16A17-FC36-436A-82CA-601A0BD4B29D}"/>
              </a:ext>
            </a:extLst>
          </p:cNvPr>
          <p:cNvSpPr/>
          <p:nvPr userDrawn="1"/>
        </p:nvSpPr>
        <p:spPr>
          <a:xfrm>
            <a:off x="3031087" y="2433020"/>
            <a:ext cx="5806458" cy="3908762"/>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prstClr val="black"/>
                </a:solidFill>
                <a:effectLst/>
                <a:uLnTx/>
                <a:uFillTx/>
                <a:latin typeface="Arial "/>
                <a:ea typeface="+mn-ea"/>
                <a:cs typeface="Arial" panose="020B0604020202020204" pitchFamily="34" charset="0"/>
              </a:rPr>
              <a:t>If you have Year 6 pupils who need additional support this term you can sign up now to join the consolidation phase of our </a:t>
            </a:r>
            <a:r>
              <a:rPr kumimoji="0" lang="en-GB" sz="1600" b="1" i="0" u="none" strike="noStrike" kern="0" cap="none" spc="0" normalizeH="0" baseline="0" noProof="0" dirty="0">
                <a:ln>
                  <a:noFill/>
                </a:ln>
                <a:solidFill>
                  <a:prstClr val="black"/>
                </a:solidFill>
                <a:effectLst/>
                <a:uLnTx/>
                <a:uFillTx/>
                <a:latin typeface="Arial "/>
                <a:ea typeface="+mn-ea"/>
                <a:cs typeface="Arial" panose="020B0604020202020204" pitchFamily="34" charset="0"/>
              </a:rPr>
              <a:t>KS2 SATs intervention</a:t>
            </a:r>
            <a:r>
              <a:rPr kumimoji="0" lang="en-GB" sz="1600" b="0" i="0" u="none" strike="noStrike" kern="0" cap="none" spc="0" normalizeH="0" baseline="0" noProof="0" dirty="0">
                <a:ln>
                  <a:noFill/>
                </a:ln>
                <a:solidFill>
                  <a:prstClr val="black"/>
                </a:solidFill>
                <a:effectLst/>
                <a:uLnTx/>
                <a:uFillTx/>
                <a:latin typeface="Arial "/>
                <a:ea typeface="+mn-ea"/>
                <a:cs typeface="Arial" panose="020B0604020202020204" pitchFamily="34" charset="0"/>
              </a:rPr>
              <a:t> - weekly 1-to-1 revision lessons for your Year 6 pupils ahead of May:</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black"/>
              </a:solidFill>
              <a:effectLst/>
              <a:uLnTx/>
              <a:uFillTx/>
              <a:latin typeface="Arial "/>
              <a:ea typeface="+mn-ea"/>
              <a:cs typeface="Arial" panose="020B0604020202020204" pitchFamily="34" charset="0"/>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GB" sz="1600" b="0" i="0" u="none" strike="noStrike" kern="0" cap="none" spc="0" normalizeH="0" baseline="0" noProof="0" dirty="0">
                <a:ln>
                  <a:noFill/>
                </a:ln>
                <a:solidFill>
                  <a:prstClr val="black"/>
                </a:solidFill>
                <a:effectLst/>
                <a:uLnTx/>
                <a:uFillTx/>
                <a:latin typeface="Arial "/>
                <a:ea typeface="+mn-ea"/>
                <a:cs typeface="Arial" panose="020B0604020202020204" pitchFamily="34" charset="0"/>
              </a:rPr>
              <a:t>Boost confidence;</a:t>
            </a: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GB" sz="1600" b="0" i="0" u="none" strike="noStrike" kern="0" cap="none" spc="0" normalizeH="0" baseline="0" noProof="0" dirty="0">
                <a:ln>
                  <a:noFill/>
                </a:ln>
                <a:solidFill>
                  <a:prstClr val="black"/>
                </a:solidFill>
                <a:effectLst/>
                <a:uLnTx/>
                <a:uFillTx/>
                <a:latin typeface="Arial "/>
                <a:ea typeface="+mn-ea"/>
                <a:cs typeface="Arial" panose="020B0604020202020204" pitchFamily="34" charset="0"/>
              </a:rPr>
              <a:t>Improve problem solving;</a:t>
            </a: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GB" sz="1600" b="0" i="0" u="none" strike="noStrike" kern="0" cap="none" spc="0" normalizeH="0" baseline="0" noProof="0" dirty="0">
                <a:ln>
                  <a:noFill/>
                </a:ln>
                <a:solidFill>
                  <a:prstClr val="black"/>
                </a:solidFill>
                <a:effectLst/>
                <a:uLnTx/>
                <a:uFillTx/>
                <a:latin typeface="Arial "/>
                <a:ea typeface="+mn-ea"/>
                <a:cs typeface="Arial" panose="020B0604020202020204" pitchFamily="34" charset="0"/>
              </a:rPr>
              <a:t>Raise attainment.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black"/>
              </a:solidFill>
              <a:effectLst/>
              <a:uLnTx/>
              <a:uFillTx/>
              <a:latin typeface="Arial "/>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a:ln>
                  <a:noFill/>
                </a:ln>
                <a:solidFill>
                  <a:prstClr val="black"/>
                </a:solidFill>
                <a:effectLst/>
                <a:uLnTx/>
                <a:uFillTx/>
                <a:latin typeface="Arial "/>
                <a:ea typeface="+mn-ea"/>
                <a:cs typeface="Arial" panose="020B0604020202020204" pitchFamily="34" charset="0"/>
              </a:rPr>
              <a:t>Book your free demo</a:t>
            </a:r>
            <a:r>
              <a:rPr kumimoji="0" lang="en-GB" sz="1600" b="0" i="0" u="none" strike="noStrike" kern="0" cap="none" spc="0" normalizeH="0" baseline="0" noProof="0" dirty="0">
                <a:ln>
                  <a:noFill/>
                </a:ln>
                <a:solidFill>
                  <a:prstClr val="black"/>
                </a:solidFill>
                <a:effectLst/>
                <a:uLnTx/>
                <a:uFillTx/>
                <a:latin typeface="Arial "/>
                <a:ea typeface="+mn-ea"/>
                <a:cs typeface="Arial" panose="020B0604020202020204" pitchFamily="34" charset="0"/>
              </a:rPr>
              <a:t>:</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chemeClr val="tx1"/>
                </a:solidFill>
                <a:effectLst/>
                <a:uLnTx/>
                <a:uFillTx/>
                <a:latin typeface="Arial "/>
                <a:cs typeface="Arial" panose="020B0604020202020204" pitchFamily="34" charset="0"/>
              </a:rPr>
              <a:t>thirdspacelearning.com</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chemeClr val="tx1"/>
                </a:solidFill>
                <a:effectLst/>
                <a:uLnTx/>
                <a:uFillTx/>
                <a:latin typeface="Arial "/>
                <a:cs typeface="Arial" panose="020B0604020202020204" pitchFamily="34" charset="0"/>
              </a:rPr>
              <a:t>020 3771 0095 </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chemeClr val="tx1"/>
                </a:solidFill>
                <a:effectLst/>
                <a:uLnTx/>
                <a:uFillTx/>
                <a:latin typeface="Arial "/>
                <a:cs typeface="Arial" panose="020B0604020202020204" pitchFamily="34" charset="0"/>
              </a:rPr>
              <a:t>hello@thirdspacelearning.com</a:t>
            </a:r>
            <a:endParaRPr lang="en-US" sz="1800" b="1" dirty="0">
              <a:solidFill>
                <a:schemeClr val="tx1"/>
              </a:solidFill>
              <a:latin typeface="Arial "/>
              <a:cs typeface="Arial" panose="020B0604020202020204" pitchFamily="34" charset="0"/>
            </a:endParaRPr>
          </a:p>
          <a:p>
            <a:pPr algn="just"/>
            <a:endParaRPr lang="en-US" sz="1800" b="1" dirty="0">
              <a:solidFill>
                <a:schemeClr val="tx1"/>
              </a:solidFill>
              <a:latin typeface="Arial" panose="020B0604020202020204" pitchFamily="34" charset="0"/>
              <a:cs typeface="Arial" panose="020B0604020202020204" pitchFamily="34"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lang="en-US" sz="1600" b="1" dirty="0">
                <a:solidFill>
                  <a:schemeClr val="tx1"/>
                </a:solidFill>
                <a:latin typeface="Arial" panose="020B0604020202020204" pitchFamily="34" charset="0"/>
                <a:cs typeface="Arial" panose="020B0604020202020204" pitchFamily="34" charset="0"/>
              </a:rPr>
              <a:t>Boosting maths progress through 1-to-1 conversations</a:t>
            </a:r>
          </a:p>
        </p:txBody>
      </p:sp>
    </p:spTree>
    <p:extLst>
      <p:ext uri="{BB962C8B-B14F-4D97-AF65-F5344CB8AC3E}">
        <p14:creationId xmlns:p14="http://schemas.microsoft.com/office/powerpoint/2010/main" val="7712766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BFA37B-D5E0-478A-B25A-3535C3D71C69}" type="datetimeFigureOut">
              <a:rPr lang="en-GB" smtClean="0"/>
              <a:t>26/02/2026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D93E08C-9161-4901-AF10-B7EB434F8A17}" type="slidenum">
              <a:rPr lang="en-GB" smtClean="0"/>
              <a:t>‹#›</a:t>
            </a:fld>
            <a:endParaRPr lang="en-GB"/>
          </a:p>
        </p:txBody>
      </p:sp>
    </p:spTree>
    <p:extLst>
      <p:ext uri="{BB962C8B-B14F-4D97-AF65-F5344CB8AC3E}">
        <p14:creationId xmlns:p14="http://schemas.microsoft.com/office/powerpoint/2010/main" val="42689761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BBFA37B-D5E0-478A-B25A-3535C3D71C69}" type="datetimeFigureOut">
              <a:rPr lang="en-GB" smtClean="0"/>
              <a:t>26/02/2026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D93E08C-9161-4901-AF10-B7EB434F8A17}" type="slidenum">
              <a:rPr lang="en-GB" smtClean="0"/>
              <a:t>‹#›</a:t>
            </a:fld>
            <a:endParaRPr lang="en-GB"/>
          </a:p>
        </p:txBody>
      </p:sp>
    </p:spTree>
    <p:extLst>
      <p:ext uri="{BB962C8B-B14F-4D97-AF65-F5344CB8AC3E}">
        <p14:creationId xmlns:p14="http://schemas.microsoft.com/office/powerpoint/2010/main" val="15439188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BBFA37B-D5E0-478A-B25A-3535C3D71C69}" type="datetimeFigureOut">
              <a:rPr lang="en-GB" smtClean="0"/>
              <a:t>26/02/2026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D93E08C-9161-4901-AF10-B7EB434F8A17}" type="slidenum">
              <a:rPr lang="en-GB" smtClean="0"/>
              <a:t>‹#›</a:t>
            </a:fld>
            <a:endParaRPr lang="en-GB"/>
          </a:p>
        </p:txBody>
      </p:sp>
    </p:spTree>
    <p:extLst>
      <p:ext uri="{BB962C8B-B14F-4D97-AF65-F5344CB8AC3E}">
        <p14:creationId xmlns:p14="http://schemas.microsoft.com/office/powerpoint/2010/main" val="316345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BBFA37B-D5E0-478A-B25A-3535C3D71C69}" type="datetimeFigureOut">
              <a:rPr lang="en-GB" smtClean="0"/>
              <a:t>26/02/2026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D93E08C-9161-4901-AF10-B7EB434F8A17}" type="slidenum">
              <a:rPr lang="en-GB" smtClean="0"/>
              <a:t>‹#›</a:t>
            </a:fld>
            <a:endParaRPr lang="en-GB"/>
          </a:p>
        </p:txBody>
      </p:sp>
    </p:spTree>
    <p:extLst>
      <p:ext uri="{BB962C8B-B14F-4D97-AF65-F5344CB8AC3E}">
        <p14:creationId xmlns:p14="http://schemas.microsoft.com/office/powerpoint/2010/main" val="17737077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BBFA37B-D5E0-478A-B25A-3535C3D71C69}" type="datetimeFigureOut">
              <a:rPr lang="en-GB" smtClean="0"/>
              <a:t>26/02/2026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D93E08C-9161-4901-AF10-B7EB434F8A17}" type="slidenum">
              <a:rPr lang="en-GB" smtClean="0"/>
              <a:t>‹#›</a:t>
            </a:fld>
            <a:endParaRPr lang="en-GB"/>
          </a:p>
        </p:txBody>
      </p:sp>
    </p:spTree>
    <p:extLst>
      <p:ext uri="{BB962C8B-B14F-4D97-AF65-F5344CB8AC3E}">
        <p14:creationId xmlns:p14="http://schemas.microsoft.com/office/powerpoint/2010/main" val="19000180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755248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BBFA37B-D5E0-478A-B25A-3535C3D71C69}" type="datetimeFigureOut">
              <a:rPr lang="en-GB" smtClean="0"/>
              <a:t>26/02/2026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D93E08C-9161-4901-AF10-B7EB434F8A17}" type="slidenum">
              <a:rPr lang="en-GB" smtClean="0"/>
              <a:t>‹#›</a:t>
            </a:fld>
            <a:endParaRPr lang="en-GB"/>
          </a:p>
        </p:txBody>
      </p:sp>
    </p:spTree>
    <p:extLst>
      <p:ext uri="{BB962C8B-B14F-4D97-AF65-F5344CB8AC3E}">
        <p14:creationId xmlns:p14="http://schemas.microsoft.com/office/powerpoint/2010/main" val="23336482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BFA37B-D5E0-478A-B25A-3535C3D71C69}" type="datetimeFigureOut">
              <a:rPr lang="en-GB" smtClean="0"/>
              <a:t>26/02/2026</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93E08C-9161-4901-AF10-B7EB434F8A17}" type="slidenum">
              <a:rPr lang="en-GB" smtClean="0"/>
              <a:t>‹#›</a:t>
            </a:fld>
            <a:endParaRPr lang="en-GB"/>
          </a:p>
        </p:txBody>
      </p:sp>
    </p:spTree>
    <p:extLst>
      <p:ext uri="{BB962C8B-B14F-4D97-AF65-F5344CB8AC3E}">
        <p14:creationId xmlns:p14="http://schemas.microsoft.com/office/powerpoint/2010/main" val="2678060510"/>
      </p:ext>
    </p:extLst>
  </p:cSld>
  <p:clrMap bg1="lt1" tx1="dk1" bg2="lt2" tx2="dk2" accent1="accent1" accent2="accent2" accent3="accent3" accent4="accent4" accent5="accent5" accent6="accent6" hlink="hlink" folHlink="folHlink"/>
  <p:sldLayoutIdLst>
    <p:sldLayoutId id="2147483661" r:id="rId1"/>
    <p:sldLayoutId id="2147483673"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6.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5"/>
          </p:nvPr>
        </p:nvSpPr>
        <p:spPr>
          <a:xfrm>
            <a:off x="595141" y="2451312"/>
            <a:ext cx="8298474" cy="1955376"/>
          </a:xfrm>
        </p:spPr>
        <p:txBody>
          <a:bodyPr>
            <a:normAutofit lnSpcReduction="10000"/>
          </a:bodyPr>
          <a:lstStyle/>
          <a:p>
            <a:r>
              <a:rPr lang="en-GB" sz="4800" dirty="0">
                <a:latin typeface="Arial" panose="020B0604020202020204" pitchFamily="34" charset="0"/>
                <a:cs typeface="Arial" panose="020B0604020202020204" pitchFamily="34" charset="0"/>
              </a:rPr>
              <a:t>Year 6 SATs </a:t>
            </a:r>
            <a:r>
              <a:rPr lang="en-GB" sz="4800" dirty="0" smtClean="0">
                <a:latin typeface="Arial" panose="020B0604020202020204" pitchFamily="34" charset="0"/>
                <a:cs typeface="Arial" panose="020B0604020202020204" pitchFamily="34" charset="0"/>
              </a:rPr>
              <a:t>2026 </a:t>
            </a:r>
            <a:r>
              <a:rPr lang="en-GB" sz="4800" dirty="0">
                <a:latin typeface="Arial" panose="020B0604020202020204" pitchFamily="34" charset="0"/>
                <a:cs typeface="Arial" panose="020B0604020202020204" pitchFamily="34" charset="0"/>
              </a:rPr>
              <a:t>Presentation for Parents, Carers &amp; Guardians</a:t>
            </a:r>
            <a:endParaRPr lang="en-GB" dirty="0">
              <a:latin typeface="Arial" panose="020B0604020202020204" pitchFamily="34" charset="0"/>
              <a:cs typeface="Arial" panose="020B0604020202020204" pitchFamily="34" charset="0"/>
            </a:endParaRPr>
          </a:p>
        </p:txBody>
      </p:sp>
      <p:sp>
        <p:nvSpPr>
          <p:cNvPr id="5" name="Text Placeholder 1">
            <a:extLst>
              <a:ext uri="{FF2B5EF4-FFF2-40B4-BE49-F238E27FC236}">
                <a16:creationId xmlns:a16="http://schemas.microsoft.com/office/drawing/2014/main" id="{AD22F3B0-BBDC-464D-AF67-4B8B4DBD3A1F}"/>
              </a:ext>
            </a:extLst>
          </p:cNvPr>
          <p:cNvSpPr txBox="1">
            <a:spLocks/>
          </p:cNvSpPr>
          <p:nvPr/>
        </p:nvSpPr>
        <p:spPr>
          <a:xfrm>
            <a:off x="8145438" y="6334311"/>
            <a:ext cx="998562" cy="422646"/>
          </a:xfrm>
          <a:prstGeom prst="rect">
            <a:avLst/>
          </a:prstGeom>
        </p:spPr>
        <p:txBody>
          <a:bodyPr vert="horz" lIns="91440" tIns="45720" rIns="91440" bIns="45720" rtlCol="0">
            <a:normAutofit/>
          </a:bodyPr>
          <a:lstStyle>
            <a:lvl1pPr marL="112544" indent="0" algn="l" defTabSz="914400" rtl="0" eaLnBrk="1" latinLnBrk="0" hangingPunct="1">
              <a:lnSpc>
                <a:spcPct val="90000"/>
              </a:lnSpc>
              <a:spcBef>
                <a:spcPts val="1000"/>
              </a:spcBef>
              <a:buFont typeface="Arial" panose="020B0604020202020204" pitchFamily="34" charset="0"/>
              <a:buNone/>
              <a:defRPr sz="6600" kern="1200">
                <a:solidFill>
                  <a:schemeClr val="bg1"/>
                </a:solidFill>
                <a:latin typeface="Bryant Bold" panose="020B05030400000200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smtClean="0">
                <a:latin typeface="Arial" panose="020B0604020202020204" pitchFamily="34" charset="0"/>
                <a:cs typeface="Arial" panose="020B0604020202020204" pitchFamily="34" charset="0"/>
              </a:rPr>
              <a:t>2026</a:t>
            </a:r>
            <a:endParaRPr lang="en-GB" sz="2400" dirty="0">
              <a:latin typeface="Arial" panose="020B0604020202020204" pitchFamily="34" charset="0"/>
              <a:cs typeface="Arial" panose="020B0604020202020204" pitchFamily="34" charset="0"/>
            </a:endParaRPr>
          </a:p>
        </p:txBody>
      </p:sp>
      <p:pic>
        <p:nvPicPr>
          <p:cNvPr id="6" name="Picture 7" descr="https://img.cdn.schooljotter2.com/sampled/9397969/106/106/nocr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228" y="243974"/>
            <a:ext cx="966536" cy="1103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4092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292510" y="794583"/>
            <a:ext cx="1095172" cy="369332"/>
          </a:xfrm>
          <a:prstGeom prst="rect">
            <a:avLst/>
          </a:prstGeom>
          <a:noFill/>
        </p:spPr>
        <p:txBody>
          <a:bodyPr wrap="none" rtlCol="0">
            <a:spAutoFit/>
          </a:bodyPr>
          <a:lstStyle/>
          <a:p>
            <a:r>
              <a:rPr lang="en-GB" b="1" u="sng" dirty="0">
                <a:latin typeface="Arial" panose="020B0604020202020204" pitchFamily="34" charset="0"/>
                <a:cs typeface="Arial" panose="020B0604020202020204" pitchFamily="34" charset="0"/>
              </a:rPr>
              <a:t>Reading</a:t>
            </a:r>
            <a:endParaRPr lang="en-GB" u="sng"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C5A22397-22CB-48B1-9847-DF279AAA275F}"/>
              </a:ext>
            </a:extLst>
          </p:cNvPr>
          <p:cNvSpPr txBox="1"/>
          <p:nvPr/>
        </p:nvSpPr>
        <p:spPr>
          <a:xfrm>
            <a:off x="292510" y="1303708"/>
            <a:ext cx="8544366" cy="3416320"/>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The Year 6 Reading SATs paper will be sat on </a:t>
            </a:r>
            <a:r>
              <a:rPr lang="en-GB" b="1" dirty="0" smtClean="0">
                <a:latin typeface="Arial" panose="020B0604020202020204" pitchFamily="34" charset="0"/>
                <a:cs typeface="Arial" panose="020B0604020202020204" pitchFamily="34" charset="0"/>
              </a:rPr>
              <a:t>Tuesday </a:t>
            </a:r>
            <a:r>
              <a:rPr lang="en-GB" b="1" dirty="0" smtClean="0">
                <a:latin typeface="Arial" panose="020B0604020202020204" pitchFamily="34" charset="0"/>
                <a:cs typeface="Arial" panose="020B0604020202020204" pitchFamily="34" charset="0"/>
              </a:rPr>
              <a:t>12</a:t>
            </a:r>
            <a:r>
              <a:rPr lang="en-GB" b="1" baseline="30000" dirty="0" smtClean="0">
                <a:latin typeface="Arial" panose="020B0604020202020204" pitchFamily="34" charset="0"/>
                <a:cs typeface="Arial" panose="020B0604020202020204" pitchFamily="34" charset="0"/>
              </a:rPr>
              <a:t>th</a:t>
            </a:r>
            <a:r>
              <a:rPr lang="en-GB" b="1" dirty="0" smtClean="0">
                <a:latin typeface="Arial" panose="020B0604020202020204" pitchFamily="34" charset="0"/>
                <a:cs typeface="Arial" panose="020B0604020202020204" pitchFamily="34" charset="0"/>
              </a:rPr>
              <a:t> </a:t>
            </a:r>
            <a:r>
              <a:rPr lang="en-GB" b="1" dirty="0" smtClean="0">
                <a:latin typeface="Arial" panose="020B0604020202020204" pitchFamily="34" charset="0"/>
                <a:cs typeface="Arial" panose="020B0604020202020204" pitchFamily="34" charset="0"/>
              </a:rPr>
              <a:t>May </a:t>
            </a:r>
            <a:r>
              <a:rPr lang="en-GB" b="1" dirty="0" smtClean="0">
                <a:latin typeface="Arial" panose="020B0604020202020204" pitchFamily="34" charset="0"/>
                <a:cs typeface="Arial" panose="020B0604020202020204" pitchFamily="34" charset="0"/>
              </a:rPr>
              <a:t>2026</a:t>
            </a:r>
            <a:r>
              <a:rPr lang="en-GB" dirty="0" smtClean="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The assessment has been designed to measure whether children’s comprehension of age-appropriate reading material meets the national standard. </a:t>
            </a:r>
          </a:p>
          <a:p>
            <a:r>
              <a:rPr lang="en-GB" dirty="0">
                <a:latin typeface="Arial" panose="020B0604020202020204" pitchFamily="34" charset="0"/>
                <a:cs typeface="Arial" panose="020B0604020202020204" pitchFamily="34" charset="0"/>
              </a:rPr>
              <a:t>It a standard timing of </a:t>
            </a:r>
            <a:r>
              <a:rPr lang="en-GB" b="1" dirty="0">
                <a:latin typeface="Arial" panose="020B0604020202020204" pitchFamily="34" charset="0"/>
                <a:cs typeface="Arial" panose="020B0604020202020204" pitchFamily="34" charset="0"/>
              </a:rPr>
              <a:t>60 minutes</a:t>
            </a:r>
            <a:r>
              <a:rPr lang="en-GB" dirty="0">
                <a:latin typeface="Arial" panose="020B0604020202020204" pitchFamily="34" charset="0"/>
                <a:cs typeface="Arial" panose="020B0604020202020204" pitchFamily="34" charset="0"/>
              </a:rPr>
              <a:t>, including reading the texts and answering questions. There are three different set texts for the children to read, which could be any combination of </a:t>
            </a:r>
            <a:r>
              <a:rPr lang="en-GB" b="1" dirty="0">
                <a:latin typeface="Arial" panose="020B0604020202020204" pitchFamily="34" charset="0"/>
                <a:cs typeface="Arial" panose="020B0604020202020204" pitchFamily="34" charset="0"/>
              </a:rPr>
              <a:t>non-fiction, fiction and/or poetry</a:t>
            </a:r>
            <a:r>
              <a:rPr lang="en-GB" dirty="0">
                <a:latin typeface="Arial" panose="020B0604020202020204" pitchFamily="34" charset="0"/>
                <a:cs typeface="Arial" panose="020B0604020202020204" pitchFamily="34" charset="0"/>
              </a:rPr>
              <a:t>. </a:t>
            </a: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The Year 6 Reading SATs paper requires a range of answering styles, including responding to </a:t>
            </a:r>
            <a:r>
              <a:rPr lang="en-US" b="1" dirty="0">
                <a:latin typeface="Arial" panose="020B0604020202020204" pitchFamily="34" charset="0"/>
                <a:cs typeface="Arial" panose="020B0604020202020204" pitchFamily="34" charset="0"/>
              </a:rPr>
              <a:t>multiple choice questions</a:t>
            </a:r>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one-word answers</a:t>
            </a:r>
            <a:r>
              <a:rPr lang="en-US" dirty="0">
                <a:latin typeface="Arial" panose="020B0604020202020204" pitchFamily="34" charset="0"/>
                <a:cs typeface="Arial" panose="020B0604020202020204" pitchFamily="34" charset="0"/>
              </a:rPr>
              <a:t>, and multiple mark questions which require </a:t>
            </a:r>
            <a:r>
              <a:rPr lang="en-US" b="1" dirty="0">
                <a:latin typeface="Arial" panose="020B0604020202020204" pitchFamily="34" charset="0"/>
                <a:cs typeface="Arial" panose="020B0604020202020204" pitchFamily="34" charset="0"/>
              </a:rPr>
              <a:t>more formal paragraph-length answers</a:t>
            </a:r>
            <a:r>
              <a:rPr lang="en-US" dirty="0">
                <a:latin typeface="Arial" panose="020B0604020202020204" pitchFamily="34" charset="0"/>
                <a:cs typeface="Arial" panose="020B0604020202020204" pitchFamily="34" charset="0"/>
              </a:rPr>
              <a:t>. </a:t>
            </a:r>
          </a:p>
          <a:p>
            <a:endParaRPr lang="en-GB"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
          <a:stretch>
            <a:fillRect/>
          </a:stretch>
        </p:blipFill>
        <p:spPr>
          <a:xfrm>
            <a:off x="-14612" y="6343048"/>
            <a:ext cx="9158611" cy="606404"/>
          </a:xfrm>
          <a:prstGeom prst="rect">
            <a:avLst/>
          </a:prstGeom>
        </p:spPr>
      </p:pic>
      <p:sp>
        <p:nvSpPr>
          <p:cNvPr id="6" name="Rectangle 5"/>
          <p:cNvSpPr/>
          <p:nvPr/>
        </p:nvSpPr>
        <p:spPr>
          <a:xfrm>
            <a:off x="0" y="0"/>
            <a:ext cx="9144000" cy="5545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553221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255181" y="650204"/>
            <a:ext cx="1095172" cy="369332"/>
          </a:xfrm>
          <a:prstGeom prst="rect">
            <a:avLst/>
          </a:prstGeom>
          <a:noFill/>
        </p:spPr>
        <p:txBody>
          <a:bodyPr wrap="none" rtlCol="0">
            <a:spAutoFit/>
          </a:bodyPr>
          <a:lstStyle/>
          <a:p>
            <a:r>
              <a:rPr lang="en-GB" b="1" u="sng" dirty="0">
                <a:latin typeface="Arial" panose="020B0604020202020204" pitchFamily="34" charset="0"/>
                <a:cs typeface="Arial" panose="020B0604020202020204" pitchFamily="34" charset="0"/>
              </a:rPr>
              <a:t>Reading</a:t>
            </a:r>
            <a:endParaRPr lang="en-GB" u="sng"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C5A22397-22CB-48B1-9847-DF279AAA275F}"/>
              </a:ext>
            </a:extLst>
          </p:cNvPr>
          <p:cNvSpPr txBox="1"/>
          <p:nvPr/>
        </p:nvSpPr>
        <p:spPr>
          <a:xfrm>
            <a:off x="344453" y="1072701"/>
            <a:ext cx="8544366" cy="1200329"/>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Example question, based on Text 1 – </a:t>
            </a:r>
            <a:r>
              <a:rPr lang="en-GB" i="1" dirty="0">
                <a:latin typeface="Arial" panose="020B0604020202020204" pitchFamily="34" charset="0"/>
                <a:cs typeface="Arial" panose="020B0604020202020204" pitchFamily="34" charset="0"/>
              </a:rPr>
              <a:t>Space Tourism</a:t>
            </a:r>
            <a:r>
              <a:rPr lang="en-GB" dirty="0">
                <a:latin typeface="Arial" panose="020B0604020202020204" pitchFamily="34" charset="0"/>
                <a:cs typeface="Arial" panose="020B0604020202020204" pitchFamily="34" charset="0"/>
              </a:rPr>
              <a:t>: </a:t>
            </a:r>
          </a:p>
          <a:p>
            <a:endParaRPr lang="en-GB"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B7D01AFE-25FC-4D2C-AB80-E798C09977F1}"/>
              </a:ext>
            </a:extLst>
          </p:cNvPr>
          <p:cNvPicPr>
            <a:picLocks noChangeAspect="1"/>
          </p:cNvPicPr>
          <p:nvPr/>
        </p:nvPicPr>
        <p:blipFill>
          <a:blip r:embed="rId2"/>
          <a:stretch>
            <a:fillRect/>
          </a:stretch>
        </p:blipFill>
        <p:spPr>
          <a:xfrm>
            <a:off x="2496879" y="1524009"/>
            <a:ext cx="3810000" cy="2047875"/>
          </a:xfrm>
          <a:prstGeom prst="rect">
            <a:avLst/>
          </a:prstGeom>
          <a:effectLst>
            <a:outerShdw blurRad="50800" dist="38100" dir="2700000" algn="tl" rotWithShape="0">
              <a:prstClr val="black">
                <a:alpha val="40000"/>
              </a:prstClr>
            </a:outerShdw>
          </a:effectLst>
        </p:spPr>
      </p:pic>
      <p:pic>
        <p:nvPicPr>
          <p:cNvPr id="3" name="Picture 2">
            <a:extLst>
              <a:ext uri="{FF2B5EF4-FFF2-40B4-BE49-F238E27FC236}">
                <a16:creationId xmlns:a16="http://schemas.microsoft.com/office/drawing/2014/main" id="{24FA93B2-2FBC-426B-946B-F0281A560A0F}"/>
              </a:ext>
            </a:extLst>
          </p:cNvPr>
          <p:cNvPicPr>
            <a:picLocks noChangeAspect="1"/>
          </p:cNvPicPr>
          <p:nvPr/>
        </p:nvPicPr>
        <p:blipFill>
          <a:blip r:embed="rId3"/>
          <a:stretch>
            <a:fillRect/>
          </a:stretch>
        </p:blipFill>
        <p:spPr>
          <a:xfrm>
            <a:off x="1128712" y="3794396"/>
            <a:ext cx="6886575" cy="1581150"/>
          </a:xfrm>
          <a:prstGeom prst="rect">
            <a:avLst/>
          </a:prstGeom>
          <a:effectLst>
            <a:outerShdw blurRad="50800" dist="38100" dir="2700000" algn="tl" rotWithShape="0">
              <a:prstClr val="black">
                <a:alpha val="40000"/>
              </a:prstClr>
            </a:outerShdw>
          </a:effectLst>
        </p:spPr>
      </p:pic>
      <p:sp>
        <p:nvSpPr>
          <p:cNvPr id="6" name="Rectangle 5">
            <a:extLst>
              <a:ext uri="{FF2B5EF4-FFF2-40B4-BE49-F238E27FC236}">
                <a16:creationId xmlns:a16="http://schemas.microsoft.com/office/drawing/2014/main" id="{474271CC-AAFE-4B67-8B50-09FAB725029F}"/>
              </a:ext>
            </a:extLst>
          </p:cNvPr>
          <p:cNvSpPr/>
          <p:nvPr/>
        </p:nvSpPr>
        <p:spPr>
          <a:xfrm>
            <a:off x="344453" y="6053907"/>
            <a:ext cx="8544366" cy="307777"/>
          </a:xfrm>
          <a:prstGeom prst="rect">
            <a:avLst/>
          </a:prstGeom>
        </p:spPr>
        <p:txBody>
          <a:bodyPr wrap="square">
            <a:spAutoFit/>
          </a:bodyPr>
          <a:lstStyle/>
          <a:p>
            <a:pPr lvl="0" algn="just"/>
            <a:r>
              <a:rPr lang="en-US" sz="1400" i="1" dirty="0">
                <a:solidFill>
                  <a:prstClr val="black"/>
                </a:solidFill>
                <a:latin typeface="Arial "/>
              </a:rPr>
              <a:t>2b) retrieve and record information/identify key details from fiction and non-fiction</a:t>
            </a:r>
            <a:endParaRPr lang="en-US" sz="1400" i="1" dirty="0">
              <a:solidFill>
                <a:prstClr val="black"/>
              </a:solidFill>
              <a:latin typeface="Arial "/>
              <a:ea typeface="Arial" charset="0"/>
              <a:cs typeface="Arial" charset="0"/>
            </a:endParaRPr>
          </a:p>
        </p:txBody>
      </p:sp>
      <p:pic>
        <p:nvPicPr>
          <p:cNvPr id="5" name="Picture 4">
            <a:extLst>
              <a:ext uri="{FF2B5EF4-FFF2-40B4-BE49-F238E27FC236}">
                <a16:creationId xmlns:a16="http://schemas.microsoft.com/office/drawing/2014/main" id="{EBA6871B-1051-423C-AD15-6E1D1C492609}"/>
              </a:ext>
            </a:extLst>
          </p:cNvPr>
          <p:cNvPicPr>
            <a:picLocks noChangeAspect="1"/>
          </p:cNvPicPr>
          <p:nvPr/>
        </p:nvPicPr>
        <p:blipFill>
          <a:blip r:embed="rId4"/>
          <a:stretch>
            <a:fillRect/>
          </a:stretch>
        </p:blipFill>
        <p:spPr>
          <a:xfrm>
            <a:off x="1819162" y="4332327"/>
            <a:ext cx="6030502" cy="252644"/>
          </a:xfrm>
          <a:prstGeom prst="rect">
            <a:avLst/>
          </a:prstGeom>
          <a:effectLst>
            <a:outerShdw blurRad="50800" dist="38100" dir="2700000" algn="tl" rotWithShape="0">
              <a:srgbClr val="C73A43">
                <a:alpha val="40000"/>
              </a:srgbClr>
            </a:outerShdw>
          </a:effectLst>
        </p:spPr>
      </p:pic>
      <p:pic>
        <p:nvPicPr>
          <p:cNvPr id="8" name="Picture 7"/>
          <p:cNvPicPr>
            <a:picLocks noChangeAspect="1"/>
          </p:cNvPicPr>
          <p:nvPr/>
        </p:nvPicPr>
        <p:blipFill>
          <a:blip r:embed="rId5"/>
          <a:stretch>
            <a:fillRect/>
          </a:stretch>
        </p:blipFill>
        <p:spPr>
          <a:xfrm>
            <a:off x="-14612" y="6343048"/>
            <a:ext cx="9158611" cy="606404"/>
          </a:xfrm>
          <a:prstGeom prst="rect">
            <a:avLst/>
          </a:prstGeom>
        </p:spPr>
      </p:pic>
      <p:sp>
        <p:nvSpPr>
          <p:cNvPr id="9" name="Rectangle 8"/>
          <p:cNvSpPr/>
          <p:nvPr/>
        </p:nvSpPr>
        <p:spPr>
          <a:xfrm>
            <a:off x="0" y="0"/>
            <a:ext cx="9144000" cy="5545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162571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255181" y="650204"/>
            <a:ext cx="1095172" cy="369332"/>
          </a:xfrm>
          <a:prstGeom prst="rect">
            <a:avLst/>
          </a:prstGeom>
          <a:noFill/>
        </p:spPr>
        <p:txBody>
          <a:bodyPr wrap="none" rtlCol="0">
            <a:spAutoFit/>
          </a:bodyPr>
          <a:lstStyle/>
          <a:p>
            <a:r>
              <a:rPr lang="en-GB" b="1" u="sng" dirty="0">
                <a:latin typeface="Arial" panose="020B0604020202020204" pitchFamily="34" charset="0"/>
                <a:cs typeface="Arial" panose="020B0604020202020204" pitchFamily="34" charset="0"/>
              </a:rPr>
              <a:t>Reading</a:t>
            </a:r>
            <a:endParaRPr lang="en-GB" u="sng"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C5A22397-22CB-48B1-9847-DF279AAA275F}"/>
              </a:ext>
            </a:extLst>
          </p:cNvPr>
          <p:cNvSpPr txBox="1"/>
          <p:nvPr/>
        </p:nvSpPr>
        <p:spPr>
          <a:xfrm>
            <a:off x="344453" y="1072701"/>
            <a:ext cx="8544366" cy="2031325"/>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Example question, based on Text 3 – </a:t>
            </a:r>
            <a:r>
              <a:rPr lang="en-GB" i="1" dirty="0">
                <a:latin typeface="Arial" panose="020B0604020202020204" pitchFamily="34" charset="0"/>
                <a:cs typeface="Arial" panose="020B0604020202020204" pitchFamily="34" charset="0"/>
              </a:rPr>
              <a:t>The Lost World</a:t>
            </a:r>
            <a:r>
              <a:rPr lang="en-GB" dirty="0">
                <a:latin typeface="Arial" panose="020B0604020202020204" pitchFamily="34" charset="0"/>
                <a:cs typeface="Arial" panose="020B0604020202020204" pitchFamily="34" charset="0"/>
              </a:rPr>
              <a:t>: </a:t>
            </a:r>
          </a:p>
          <a:p>
            <a:endParaRPr lang="en-GB"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F9A14488-22FA-44A7-B5B3-BDA139BC6D47}"/>
              </a:ext>
            </a:extLst>
          </p:cNvPr>
          <p:cNvPicPr>
            <a:picLocks noChangeAspect="1"/>
          </p:cNvPicPr>
          <p:nvPr/>
        </p:nvPicPr>
        <p:blipFill>
          <a:blip r:embed="rId2"/>
          <a:stretch>
            <a:fillRect/>
          </a:stretch>
        </p:blipFill>
        <p:spPr>
          <a:xfrm>
            <a:off x="477025" y="3905585"/>
            <a:ext cx="7613610" cy="1889903"/>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1DABF820-4CF2-4609-914A-60CE001DEB9F}"/>
              </a:ext>
            </a:extLst>
          </p:cNvPr>
          <p:cNvPicPr>
            <a:picLocks noChangeAspect="1"/>
          </p:cNvPicPr>
          <p:nvPr/>
        </p:nvPicPr>
        <p:blipFill>
          <a:blip r:embed="rId3"/>
          <a:stretch>
            <a:fillRect/>
          </a:stretch>
        </p:blipFill>
        <p:spPr>
          <a:xfrm>
            <a:off x="477024" y="1582372"/>
            <a:ext cx="7957959" cy="1788152"/>
          </a:xfrm>
          <a:prstGeom prst="rect">
            <a:avLst/>
          </a:prstGeom>
          <a:effectLst>
            <a:outerShdw blurRad="50800" dist="38100" dir="2700000" algn="tl" rotWithShape="0">
              <a:prstClr val="black">
                <a:alpha val="40000"/>
              </a:prstClr>
            </a:outerShdw>
          </a:effectLst>
        </p:spPr>
      </p:pic>
      <p:sp>
        <p:nvSpPr>
          <p:cNvPr id="10" name="Rectangle 9">
            <a:extLst>
              <a:ext uri="{FF2B5EF4-FFF2-40B4-BE49-F238E27FC236}">
                <a16:creationId xmlns:a16="http://schemas.microsoft.com/office/drawing/2014/main" id="{B7154DD7-8167-404E-9998-EE9178F67E3D}"/>
              </a:ext>
            </a:extLst>
          </p:cNvPr>
          <p:cNvSpPr/>
          <p:nvPr/>
        </p:nvSpPr>
        <p:spPr>
          <a:xfrm>
            <a:off x="344453" y="5651234"/>
            <a:ext cx="8544366" cy="738664"/>
          </a:xfrm>
          <a:prstGeom prst="rect">
            <a:avLst/>
          </a:prstGeom>
        </p:spPr>
        <p:txBody>
          <a:bodyPr wrap="square">
            <a:spAutoFit/>
          </a:bodyPr>
          <a:lstStyle/>
          <a:p>
            <a:pPr lvl="0" algn="just"/>
            <a:endParaRPr lang="en-US" sz="1400" i="1" dirty="0">
              <a:solidFill>
                <a:prstClr val="black"/>
              </a:solidFill>
              <a:latin typeface="Arial "/>
            </a:endParaRPr>
          </a:p>
          <a:p>
            <a:pPr lvl="0" algn="just"/>
            <a:endParaRPr lang="en-US" sz="1400" i="1" dirty="0">
              <a:solidFill>
                <a:prstClr val="black"/>
              </a:solidFill>
              <a:latin typeface="Arial "/>
            </a:endParaRPr>
          </a:p>
          <a:p>
            <a:pPr lvl="0" algn="just"/>
            <a:endParaRPr lang="en-US" sz="1400" i="1" dirty="0">
              <a:solidFill>
                <a:prstClr val="black"/>
              </a:solidFill>
              <a:latin typeface="Arial "/>
            </a:endParaRPr>
          </a:p>
        </p:txBody>
      </p:sp>
      <p:sp>
        <p:nvSpPr>
          <p:cNvPr id="12" name="Rectangle 11">
            <a:extLst>
              <a:ext uri="{FF2B5EF4-FFF2-40B4-BE49-F238E27FC236}">
                <a16:creationId xmlns:a16="http://schemas.microsoft.com/office/drawing/2014/main" id="{44E2E188-E981-4EDC-B6E7-1FA4AEF159F5}"/>
              </a:ext>
            </a:extLst>
          </p:cNvPr>
          <p:cNvSpPr/>
          <p:nvPr/>
        </p:nvSpPr>
        <p:spPr>
          <a:xfrm>
            <a:off x="344453" y="6053907"/>
            <a:ext cx="8544366" cy="307777"/>
          </a:xfrm>
          <a:prstGeom prst="rect">
            <a:avLst/>
          </a:prstGeom>
        </p:spPr>
        <p:txBody>
          <a:bodyPr wrap="square">
            <a:spAutoFit/>
          </a:bodyPr>
          <a:lstStyle/>
          <a:p>
            <a:pPr lvl="0" algn="just"/>
            <a:r>
              <a:rPr lang="en-US" sz="1400" i="1" dirty="0">
                <a:latin typeface="Arial" panose="020B0604020202020204" pitchFamily="34" charset="0"/>
                <a:cs typeface="Arial" panose="020B0604020202020204" pitchFamily="34" charset="0"/>
              </a:rPr>
              <a:t>2e) predict what might happen from details stated and implied</a:t>
            </a:r>
            <a:endParaRPr lang="en-US" sz="1400" i="1" dirty="0">
              <a:solidFill>
                <a:prstClr val="black"/>
              </a:solidFill>
              <a:latin typeface="Arial "/>
              <a:ea typeface="Arial" charset="0"/>
              <a:cs typeface="Arial" charset="0"/>
            </a:endParaRPr>
          </a:p>
        </p:txBody>
      </p:sp>
      <p:pic>
        <p:nvPicPr>
          <p:cNvPr id="9" name="Picture 8"/>
          <p:cNvPicPr>
            <a:picLocks noChangeAspect="1"/>
          </p:cNvPicPr>
          <p:nvPr/>
        </p:nvPicPr>
        <p:blipFill>
          <a:blip r:embed="rId4"/>
          <a:stretch>
            <a:fillRect/>
          </a:stretch>
        </p:blipFill>
        <p:spPr>
          <a:xfrm>
            <a:off x="-14612" y="6343048"/>
            <a:ext cx="9158611" cy="606404"/>
          </a:xfrm>
          <a:prstGeom prst="rect">
            <a:avLst/>
          </a:prstGeom>
        </p:spPr>
      </p:pic>
      <p:sp>
        <p:nvSpPr>
          <p:cNvPr id="13" name="Rectangle 12"/>
          <p:cNvSpPr/>
          <p:nvPr/>
        </p:nvSpPr>
        <p:spPr>
          <a:xfrm>
            <a:off x="0" y="0"/>
            <a:ext cx="9144000" cy="5545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378567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255181" y="650204"/>
            <a:ext cx="1095172" cy="369332"/>
          </a:xfrm>
          <a:prstGeom prst="rect">
            <a:avLst/>
          </a:prstGeom>
          <a:noFill/>
        </p:spPr>
        <p:txBody>
          <a:bodyPr wrap="none" rtlCol="0">
            <a:spAutoFit/>
          </a:bodyPr>
          <a:lstStyle/>
          <a:p>
            <a:r>
              <a:rPr lang="en-GB" b="1" u="sng" dirty="0">
                <a:latin typeface="Arial" panose="020B0604020202020204" pitchFamily="34" charset="0"/>
                <a:cs typeface="Arial" panose="020B0604020202020204" pitchFamily="34" charset="0"/>
              </a:rPr>
              <a:t>Reading</a:t>
            </a:r>
            <a:endParaRPr lang="en-GB" u="sng"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C5A22397-22CB-48B1-9847-DF279AAA275F}"/>
              </a:ext>
            </a:extLst>
          </p:cNvPr>
          <p:cNvSpPr txBox="1"/>
          <p:nvPr/>
        </p:nvSpPr>
        <p:spPr>
          <a:xfrm>
            <a:off x="344453" y="1072701"/>
            <a:ext cx="8544366" cy="2031325"/>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Example question, based on Text 3 – </a:t>
            </a:r>
            <a:r>
              <a:rPr lang="en-GB" i="1" dirty="0">
                <a:latin typeface="Arial" panose="020B0604020202020204" pitchFamily="34" charset="0"/>
                <a:cs typeface="Arial" panose="020B0604020202020204" pitchFamily="34" charset="0"/>
              </a:rPr>
              <a:t>The Lost World</a:t>
            </a:r>
            <a:r>
              <a:rPr lang="en-GB" dirty="0">
                <a:latin typeface="Arial" panose="020B0604020202020204" pitchFamily="34" charset="0"/>
                <a:cs typeface="Arial" panose="020B0604020202020204" pitchFamily="34" charset="0"/>
              </a:rPr>
              <a:t>: </a:t>
            </a:r>
          </a:p>
          <a:p>
            <a:endParaRPr lang="en-GB"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F9A14488-22FA-44A7-B5B3-BDA139BC6D47}"/>
              </a:ext>
            </a:extLst>
          </p:cNvPr>
          <p:cNvPicPr>
            <a:picLocks noChangeAspect="1"/>
          </p:cNvPicPr>
          <p:nvPr/>
        </p:nvPicPr>
        <p:blipFill>
          <a:blip r:embed="rId2"/>
          <a:stretch>
            <a:fillRect/>
          </a:stretch>
        </p:blipFill>
        <p:spPr>
          <a:xfrm>
            <a:off x="477025" y="3905585"/>
            <a:ext cx="7613610" cy="1889903"/>
          </a:xfrm>
          <a:prstGeom prst="rect">
            <a:avLst/>
          </a:prstGeom>
          <a:effectLst>
            <a:outerShdw blurRad="50800" dist="38100" dir="2700000" algn="tl" rotWithShape="0">
              <a:prstClr val="black">
                <a:alpha val="40000"/>
              </a:prstClr>
            </a:outerShdw>
          </a:effectLst>
        </p:spPr>
      </p:pic>
      <p:sp>
        <p:nvSpPr>
          <p:cNvPr id="10" name="Rectangle 9">
            <a:extLst>
              <a:ext uri="{FF2B5EF4-FFF2-40B4-BE49-F238E27FC236}">
                <a16:creationId xmlns:a16="http://schemas.microsoft.com/office/drawing/2014/main" id="{B7154DD7-8167-404E-9998-EE9178F67E3D}"/>
              </a:ext>
            </a:extLst>
          </p:cNvPr>
          <p:cNvSpPr/>
          <p:nvPr/>
        </p:nvSpPr>
        <p:spPr>
          <a:xfrm>
            <a:off x="344453" y="5651234"/>
            <a:ext cx="8544366" cy="738664"/>
          </a:xfrm>
          <a:prstGeom prst="rect">
            <a:avLst/>
          </a:prstGeom>
        </p:spPr>
        <p:txBody>
          <a:bodyPr wrap="square">
            <a:spAutoFit/>
          </a:bodyPr>
          <a:lstStyle/>
          <a:p>
            <a:pPr lvl="0" algn="just"/>
            <a:endParaRPr lang="en-US" sz="1400" i="1" dirty="0">
              <a:solidFill>
                <a:prstClr val="black"/>
              </a:solidFill>
              <a:latin typeface="Arial "/>
            </a:endParaRPr>
          </a:p>
          <a:p>
            <a:pPr lvl="0" algn="just"/>
            <a:endParaRPr lang="en-US" sz="1400" i="1" dirty="0">
              <a:solidFill>
                <a:prstClr val="black"/>
              </a:solidFill>
              <a:latin typeface="Arial "/>
            </a:endParaRPr>
          </a:p>
          <a:p>
            <a:pPr lvl="0" algn="just"/>
            <a:endParaRPr lang="en-US" sz="1400" i="1" dirty="0">
              <a:solidFill>
                <a:prstClr val="black"/>
              </a:solidFill>
              <a:latin typeface="Arial "/>
            </a:endParaRPr>
          </a:p>
        </p:txBody>
      </p:sp>
      <p:sp>
        <p:nvSpPr>
          <p:cNvPr id="12" name="Rectangle 11">
            <a:extLst>
              <a:ext uri="{FF2B5EF4-FFF2-40B4-BE49-F238E27FC236}">
                <a16:creationId xmlns:a16="http://schemas.microsoft.com/office/drawing/2014/main" id="{44E2E188-E981-4EDC-B6E7-1FA4AEF159F5}"/>
              </a:ext>
            </a:extLst>
          </p:cNvPr>
          <p:cNvSpPr/>
          <p:nvPr/>
        </p:nvSpPr>
        <p:spPr>
          <a:xfrm>
            <a:off x="344453" y="6053907"/>
            <a:ext cx="8544366" cy="307777"/>
          </a:xfrm>
          <a:prstGeom prst="rect">
            <a:avLst/>
          </a:prstGeom>
        </p:spPr>
        <p:txBody>
          <a:bodyPr wrap="square">
            <a:spAutoFit/>
          </a:bodyPr>
          <a:lstStyle/>
          <a:p>
            <a:pPr lvl="0" algn="just"/>
            <a:r>
              <a:rPr lang="en-US" sz="1400" i="1" dirty="0">
                <a:latin typeface="Arial" panose="020B0604020202020204" pitchFamily="34" charset="0"/>
                <a:cs typeface="Arial" panose="020B0604020202020204" pitchFamily="34" charset="0"/>
              </a:rPr>
              <a:t>2e) predict what might happen from details stated and implied</a:t>
            </a:r>
            <a:endParaRPr lang="en-US" sz="1400" i="1" dirty="0">
              <a:solidFill>
                <a:prstClr val="black"/>
              </a:solidFill>
              <a:latin typeface="Arial "/>
              <a:ea typeface="Arial" charset="0"/>
              <a:cs typeface="Arial" charset="0"/>
            </a:endParaRPr>
          </a:p>
        </p:txBody>
      </p:sp>
      <p:pic>
        <p:nvPicPr>
          <p:cNvPr id="2" name="Picture 1">
            <a:extLst>
              <a:ext uri="{FF2B5EF4-FFF2-40B4-BE49-F238E27FC236}">
                <a16:creationId xmlns:a16="http://schemas.microsoft.com/office/drawing/2014/main" id="{C4D0C7C5-337F-4EED-A173-BEC9007FC1EF}"/>
              </a:ext>
            </a:extLst>
          </p:cNvPr>
          <p:cNvPicPr>
            <a:picLocks noChangeAspect="1"/>
          </p:cNvPicPr>
          <p:nvPr/>
        </p:nvPicPr>
        <p:blipFill>
          <a:blip r:embed="rId3"/>
          <a:stretch>
            <a:fillRect/>
          </a:stretch>
        </p:blipFill>
        <p:spPr>
          <a:xfrm>
            <a:off x="477025" y="1516800"/>
            <a:ext cx="8269502" cy="2049944"/>
          </a:xfrm>
          <a:prstGeom prst="rect">
            <a:avLst/>
          </a:prstGeom>
          <a:effectLst>
            <a:outerShdw blurRad="50800" dist="38100" dir="2700000" algn="tl" rotWithShape="0">
              <a:srgbClr val="C73A43">
                <a:alpha val="40000"/>
              </a:srgbClr>
            </a:outerShdw>
          </a:effectLst>
        </p:spPr>
      </p:pic>
      <p:pic>
        <p:nvPicPr>
          <p:cNvPr id="8" name="Picture 7"/>
          <p:cNvPicPr>
            <a:picLocks noChangeAspect="1"/>
          </p:cNvPicPr>
          <p:nvPr/>
        </p:nvPicPr>
        <p:blipFill>
          <a:blip r:embed="rId4"/>
          <a:stretch>
            <a:fillRect/>
          </a:stretch>
        </p:blipFill>
        <p:spPr>
          <a:xfrm>
            <a:off x="-14612" y="6343048"/>
            <a:ext cx="9158611" cy="606404"/>
          </a:xfrm>
          <a:prstGeom prst="rect">
            <a:avLst/>
          </a:prstGeom>
        </p:spPr>
      </p:pic>
      <p:sp>
        <p:nvSpPr>
          <p:cNvPr id="9" name="Rectangle 8"/>
          <p:cNvSpPr/>
          <p:nvPr/>
        </p:nvSpPr>
        <p:spPr>
          <a:xfrm>
            <a:off x="0" y="0"/>
            <a:ext cx="9144000" cy="5545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446825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255181" y="650204"/>
            <a:ext cx="3108543" cy="369332"/>
          </a:xfrm>
          <a:prstGeom prst="rect">
            <a:avLst/>
          </a:prstGeom>
          <a:noFill/>
        </p:spPr>
        <p:txBody>
          <a:bodyPr wrap="none" rtlCol="0">
            <a:spAutoFit/>
          </a:bodyPr>
          <a:lstStyle/>
          <a:p>
            <a:r>
              <a:rPr lang="en-GB" b="1" u="sng" dirty="0">
                <a:latin typeface="Arial" panose="020B0604020202020204" pitchFamily="34" charset="0"/>
                <a:cs typeface="Arial" panose="020B0604020202020204" pitchFamily="34" charset="0"/>
              </a:rPr>
              <a:t>Maths Paper 1 (Arithmetic)</a:t>
            </a:r>
            <a:endParaRPr lang="en-GB" u="sng"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C5A22397-22CB-48B1-9847-DF279AAA275F}"/>
              </a:ext>
            </a:extLst>
          </p:cNvPr>
          <p:cNvSpPr txBox="1"/>
          <p:nvPr/>
        </p:nvSpPr>
        <p:spPr>
          <a:xfrm>
            <a:off x="344453" y="1072701"/>
            <a:ext cx="8586896" cy="3139321"/>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Maths Paper 1 (Arithmetic) will take place on </a:t>
            </a:r>
            <a:r>
              <a:rPr lang="en-US" b="1" dirty="0" smtClean="0">
                <a:latin typeface="Arial" panose="020B0604020202020204" pitchFamily="34" charset="0"/>
                <a:cs typeface="Arial" panose="020B0604020202020204" pitchFamily="34" charset="0"/>
              </a:rPr>
              <a:t>Wednesday </a:t>
            </a:r>
            <a:r>
              <a:rPr lang="en-US" b="1" dirty="0" smtClean="0">
                <a:latin typeface="Arial" panose="020B0604020202020204" pitchFamily="34" charset="0"/>
                <a:cs typeface="Arial" panose="020B0604020202020204" pitchFamily="34" charset="0"/>
              </a:rPr>
              <a:t>13</a:t>
            </a:r>
            <a:r>
              <a:rPr lang="en-US" b="1" baseline="30000" dirty="0" smtClean="0">
                <a:latin typeface="Arial" panose="020B0604020202020204" pitchFamily="34" charset="0"/>
                <a:cs typeface="Arial" panose="020B0604020202020204" pitchFamily="34" charset="0"/>
              </a:rPr>
              <a:t>th</a:t>
            </a:r>
            <a:r>
              <a:rPr lang="en-US" b="1" dirty="0" smtClean="0">
                <a:latin typeface="Arial" panose="020B0604020202020204" pitchFamily="34" charset="0"/>
                <a:cs typeface="Arial" panose="020B0604020202020204" pitchFamily="34" charset="0"/>
              </a:rPr>
              <a:t> </a:t>
            </a:r>
            <a:r>
              <a:rPr lang="en-US" b="1" dirty="0" smtClean="0">
                <a:latin typeface="Arial" panose="020B0604020202020204" pitchFamily="34" charset="0"/>
                <a:cs typeface="Arial" panose="020B0604020202020204" pitchFamily="34" charset="0"/>
              </a:rPr>
              <a:t>May </a:t>
            </a:r>
            <a:r>
              <a:rPr lang="en-US" b="1" dirty="0" smtClean="0">
                <a:latin typeface="Arial" panose="020B0604020202020204" pitchFamily="34" charset="0"/>
                <a:cs typeface="Arial" panose="020B0604020202020204" pitchFamily="34" charset="0"/>
              </a:rPr>
              <a:t>2026</a:t>
            </a:r>
            <a:r>
              <a:rPr lang="en-US" dirty="0" smtClean="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It has a standard timing of </a:t>
            </a:r>
            <a:r>
              <a:rPr lang="en-US" b="1" dirty="0">
                <a:latin typeface="Arial" panose="020B0604020202020204" pitchFamily="34" charset="0"/>
                <a:cs typeface="Arial" panose="020B0604020202020204" pitchFamily="34" charset="0"/>
              </a:rPr>
              <a:t>30 minutes</a:t>
            </a:r>
            <a:r>
              <a:rPr lang="en-US" dirty="0">
                <a:latin typeface="Arial" panose="020B0604020202020204" pitchFamily="34" charset="0"/>
                <a:cs typeface="Arial" panose="020B0604020202020204" pitchFamily="34" charset="0"/>
              </a:rPr>
              <a:t> and is worth a total of </a:t>
            </a:r>
            <a:r>
              <a:rPr lang="en-US" b="1" dirty="0">
                <a:latin typeface="Arial" panose="020B0604020202020204" pitchFamily="34" charset="0"/>
                <a:cs typeface="Arial" panose="020B0604020202020204" pitchFamily="34" charset="0"/>
              </a:rPr>
              <a:t>40 marks</a:t>
            </a:r>
            <a:r>
              <a:rPr lang="en-US" dirty="0">
                <a:latin typeface="Arial" panose="020B0604020202020204" pitchFamily="34" charset="0"/>
                <a:cs typeface="Arial" panose="020B0604020202020204" pitchFamily="34" charset="0"/>
              </a:rPr>
              <a:t>.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It covers the </a:t>
            </a:r>
            <a:r>
              <a:rPr lang="en-US" b="1" dirty="0">
                <a:latin typeface="Arial" panose="020B0604020202020204" pitchFamily="34" charset="0"/>
                <a:cs typeface="Arial" panose="020B0604020202020204" pitchFamily="34" charset="0"/>
              </a:rPr>
              <a:t>four operations </a:t>
            </a:r>
            <a:r>
              <a:rPr lang="en-US" dirty="0">
                <a:latin typeface="Arial" panose="020B0604020202020204" pitchFamily="34" charset="0"/>
                <a:cs typeface="Arial" panose="020B0604020202020204" pitchFamily="34" charset="0"/>
              </a:rPr>
              <a:t>(</a:t>
            </a:r>
            <a:r>
              <a:rPr lang="en-US" dirty="0">
                <a:solidFill>
                  <a:srgbClr val="388CDA"/>
                </a:solidFill>
                <a:latin typeface="Arial" panose="020B0604020202020204" pitchFamily="34" charset="0"/>
                <a:cs typeface="Arial" panose="020B0604020202020204" pitchFamily="34" charset="0"/>
              </a:rPr>
              <a:t>division</a:t>
            </a:r>
            <a:r>
              <a:rPr lang="en-US" dirty="0">
                <a:latin typeface="Arial" panose="020B0604020202020204" pitchFamily="34" charset="0"/>
                <a:cs typeface="Arial" panose="020B0604020202020204" pitchFamily="34" charset="0"/>
              </a:rPr>
              <a:t>, multiplication, addition, subtraction and mixed operation calculations requiring </a:t>
            </a:r>
            <a:r>
              <a:rPr lang="en-US" b="1" dirty="0" smtClean="0">
                <a:latin typeface="Arial" panose="020B0604020202020204" pitchFamily="34" charset="0"/>
                <a:cs typeface="Arial" panose="020B0604020202020204" pitchFamily="34" charset="0"/>
              </a:rPr>
              <a:t>BODMAS</a:t>
            </a:r>
            <a:r>
              <a:rPr lang="en-US" dirty="0">
                <a:latin typeface="Arial" panose="020B0604020202020204" pitchFamily="34" charset="0"/>
                <a:cs typeface="Arial" panose="020B0604020202020204" pitchFamily="34" charset="0"/>
              </a:rPr>
              <a:t>), as well as </a:t>
            </a:r>
            <a:r>
              <a:rPr lang="en-US" b="1" dirty="0">
                <a:latin typeface="Arial" panose="020B0604020202020204" pitchFamily="34" charset="0"/>
                <a:cs typeface="Arial" panose="020B0604020202020204" pitchFamily="34" charset="0"/>
              </a:rPr>
              <a:t>number properties</a:t>
            </a:r>
            <a:r>
              <a:rPr lang="en-US" dirty="0">
                <a:latin typeface="Arial" panose="020B0604020202020204" pitchFamily="34" charset="0"/>
                <a:cs typeface="Arial" panose="020B0604020202020204" pitchFamily="34" charset="0"/>
              </a:rPr>
              <a:t>, calculating </a:t>
            </a:r>
            <a:r>
              <a:rPr lang="en-US" b="1" dirty="0">
                <a:latin typeface="Arial" panose="020B0604020202020204" pitchFamily="34" charset="0"/>
                <a:cs typeface="Arial" panose="020B0604020202020204" pitchFamily="34" charset="0"/>
              </a:rPr>
              <a:t>percentages of amounts</a:t>
            </a:r>
            <a:r>
              <a:rPr lang="en-US" dirty="0">
                <a:latin typeface="Arial" panose="020B0604020202020204" pitchFamily="34" charset="0"/>
                <a:cs typeface="Arial" panose="020B0604020202020204" pitchFamily="34" charset="0"/>
              </a:rPr>
              <a:t>, calculations using </a:t>
            </a:r>
            <a:r>
              <a:rPr lang="en-US" b="1" dirty="0">
                <a:latin typeface="Arial" panose="020B0604020202020204" pitchFamily="34" charset="0"/>
                <a:cs typeface="Arial" panose="020B0604020202020204" pitchFamily="34" charset="0"/>
              </a:rPr>
              <a:t>decimals</a:t>
            </a:r>
            <a:r>
              <a:rPr lang="en-US" dirty="0">
                <a:latin typeface="Arial" panose="020B0604020202020204" pitchFamily="34" charset="0"/>
                <a:cs typeface="Arial" panose="020B0604020202020204" pitchFamily="34" charset="0"/>
              </a:rPr>
              <a:t>, and calculations using </a:t>
            </a:r>
            <a:r>
              <a:rPr lang="en-US" b="1" dirty="0">
                <a:latin typeface="Arial" panose="020B0604020202020204" pitchFamily="34" charset="0"/>
                <a:cs typeface="Arial" panose="020B0604020202020204" pitchFamily="34" charset="0"/>
              </a:rPr>
              <a:t>fractions</a:t>
            </a:r>
            <a:r>
              <a:rPr lang="en-US" dirty="0">
                <a:latin typeface="Arial" panose="020B0604020202020204" pitchFamily="34" charset="0"/>
                <a:cs typeface="Arial" panose="020B0604020202020204" pitchFamily="34" charset="0"/>
              </a:rPr>
              <a:t>.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Example question: </a:t>
            </a:r>
          </a:p>
          <a:p>
            <a:endParaRPr lang="en-GB"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AF6C1E5E-CA45-4492-92F8-1B9755D5E5E6}"/>
              </a:ext>
            </a:extLst>
          </p:cNvPr>
          <p:cNvSpPr txBox="1"/>
          <p:nvPr/>
        </p:nvSpPr>
        <p:spPr>
          <a:xfrm>
            <a:off x="5932967" y="3440715"/>
            <a:ext cx="1031051" cy="2862322"/>
          </a:xfrm>
          <a:prstGeom prst="rect">
            <a:avLst/>
          </a:prstGeom>
          <a:noFill/>
        </p:spPr>
        <p:txBody>
          <a:bodyPr wrap="none" rtlCol="0">
            <a:spAutoFit/>
          </a:bodyPr>
          <a:lstStyle/>
          <a:p>
            <a:r>
              <a:rPr lang="en-GB" dirty="0">
                <a:solidFill>
                  <a:srgbClr val="DA2E41"/>
                </a:solidFill>
                <a:latin typeface="Arial "/>
              </a:rPr>
              <a:t>1 – 13</a:t>
            </a:r>
          </a:p>
          <a:p>
            <a:r>
              <a:rPr lang="en-GB" dirty="0">
                <a:solidFill>
                  <a:srgbClr val="DA2E41"/>
                </a:solidFill>
                <a:latin typeface="Arial "/>
              </a:rPr>
              <a:t>2 – 26</a:t>
            </a:r>
          </a:p>
          <a:p>
            <a:r>
              <a:rPr lang="en-GB" dirty="0">
                <a:solidFill>
                  <a:srgbClr val="DA2E41"/>
                </a:solidFill>
                <a:latin typeface="Arial "/>
              </a:rPr>
              <a:t>3 – 39</a:t>
            </a:r>
          </a:p>
          <a:p>
            <a:r>
              <a:rPr lang="en-GB" dirty="0">
                <a:solidFill>
                  <a:srgbClr val="DA2E41"/>
                </a:solidFill>
                <a:latin typeface="Arial "/>
              </a:rPr>
              <a:t>4 – 52</a:t>
            </a:r>
          </a:p>
          <a:p>
            <a:r>
              <a:rPr lang="en-GB" dirty="0">
                <a:solidFill>
                  <a:srgbClr val="DA2E41"/>
                </a:solidFill>
                <a:latin typeface="Arial "/>
              </a:rPr>
              <a:t>5 – 65</a:t>
            </a:r>
          </a:p>
          <a:p>
            <a:r>
              <a:rPr lang="en-GB" dirty="0">
                <a:solidFill>
                  <a:srgbClr val="DA2E41"/>
                </a:solidFill>
                <a:latin typeface="Arial "/>
              </a:rPr>
              <a:t>6 – 78</a:t>
            </a:r>
          </a:p>
          <a:p>
            <a:r>
              <a:rPr lang="en-GB" dirty="0">
                <a:solidFill>
                  <a:srgbClr val="DA2E41"/>
                </a:solidFill>
                <a:latin typeface="Arial "/>
              </a:rPr>
              <a:t>7 – 91</a:t>
            </a:r>
          </a:p>
          <a:p>
            <a:r>
              <a:rPr lang="en-GB" dirty="0">
                <a:solidFill>
                  <a:srgbClr val="DA2E41"/>
                </a:solidFill>
                <a:latin typeface="Arial "/>
              </a:rPr>
              <a:t>8 – 104</a:t>
            </a:r>
          </a:p>
          <a:p>
            <a:r>
              <a:rPr lang="en-GB" dirty="0">
                <a:solidFill>
                  <a:srgbClr val="DA2E41"/>
                </a:solidFill>
                <a:latin typeface="Arial "/>
              </a:rPr>
              <a:t>9 -  117</a:t>
            </a:r>
          </a:p>
          <a:p>
            <a:r>
              <a:rPr lang="en-GB" dirty="0">
                <a:solidFill>
                  <a:srgbClr val="DA2E41"/>
                </a:solidFill>
                <a:latin typeface="Arial "/>
              </a:rPr>
              <a:t>10 - 130</a:t>
            </a:r>
          </a:p>
        </p:txBody>
      </p:sp>
      <p:pic>
        <p:nvPicPr>
          <p:cNvPr id="24" name="Picture 23">
            <a:extLst>
              <a:ext uri="{FF2B5EF4-FFF2-40B4-BE49-F238E27FC236}">
                <a16:creationId xmlns:a16="http://schemas.microsoft.com/office/drawing/2014/main" id="{1DC1B158-FED1-4E03-9431-1E5B967258B3}"/>
              </a:ext>
            </a:extLst>
          </p:cNvPr>
          <p:cNvPicPr>
            <a:picLocks noChangeAspect="1"/>
          </p:cNvPicPr>
          <p:nvPr/>
        </p:nvPicPr>
        <p:blipFill>
          <a:blip r:embed="rId2"/>
          <a:stretch>
            <a:fillRect/>
          </a:stretch>
        </p:blipFill>
        <p:spPr>
          <a:xfrm>
            <a:off x="344452" y="3935216"/>
            <a:ext cx="5093675" cy="2386659"/>
          </a:xfrm>
          <a:prstGeom prst="rect">
            <a:avLst/>
          </a:prstGeom>
        </p:spPr>
      </p:pic>
      <p:pic>
        <p:nvPicPr>
          <p:cNvPr id="6" name="Picture 5"/>
          <p:cNvPicPr>
            <a:picLocks noChangeAspect="1"/>
          </p:cNvPicPr>
          <p:nvPr/>
        </p:nvPicPr>
        <p:blipFill>
          <a:blip r:embed="rId3"/>
          <a:stretch>
            <a:fillRect/>
          </a:stretch>
        </p:blipFill>
        <p:spPr>
          <a:xfrm>
            <a:off x="-14612" y="6343048"/>
            <a:ext cx="9158611" cy="606404"/>
          </a:xfrm>
          <a:prstGeom prst="rect">
            <a:avLst/>
          </a:prstGeom>
        </p:spPr>
      </p:pic>
      <p:sp>
        <p:nvSpPr>
          <p:cNvPr id="7" name="Rectangle 6"/>
          <p:cNvSpPr/>
          <p:nvPr/>
        </p:nvSpPr>
        <p:spPr>
          <a:xfrm>
            <a:off x="0" y="0"/>
            <a:ext cx="9144000" cy="5545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253379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255181" y="650204"/>
            <a:ext cx="3108543" cy="369332"/>
          </a:xfrm>
          <a:prstGeom prst="rect">
            <a:avLst/>
          </a:prstGeom>
          <a:noFill/>
        </p:spPr>
        <p:txBody>
          <a:bodyPr wrap="none" rtlCol="0">
            <a:spAutoFit/>
          </a:bodyPr>
          <a:lstStyle/>
          <a:p>
            <a:r>
              <a:rPr lang="en-GB" b="1" u="sng" dirty="0">
                <a:latin typeface="Arial" panose="020B0604020202020204" pitchFamily="34" charset="0"/>
                <a:cs typeface="Arial" panose="020B0604020202020204" pitchFamily="34" charset="0"/>
              </a:rPr>
              <a:t>Maths Paper 1 (Arithmetic)</a:t>
            </a:r>
            <a:endParaRPr lang="en-GB" u="sng"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C5A22397-22CB-48B1-9847-DF279AAA275F}"/>
              </a:ext>
            </a:extLst>
          </p:cNvPr>
          <p:cNvSpPr txBox="1"/>
          <p:nvPr/>
        </p:nvSpPr>
        <p:spPr>
          <a:xfrm>
            <a:off x="344453" y="1072701"/>
            <a:ext cx="8586896" cy="3139321"/>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Maths Paper 1 (Arithmetic) will take place on </a:t>
            </a:r>
            <a:r>
              <a:rPr lang="en-US" b="1" dirty="0">
                <a:latin typeface="Arial" panose="020B0604020202020204" pitchFamily="34" charset="0"/>
                <a:cs typeface="Arial" panose="020B0604020202020204" pitchFamily="34" charset="0"/>
              </a:rPr>
              <a:t>Wednesday 13</a:t>
            </a:r>
            <a:r>
              <a:rPr lang="en-US" b="1" baseline="30000" dirty="0">
                <a:latin typeface="Arial" panose="020B0604020202020204" pitchFamily="34" charset="0"/>
                <a:cs typeface="Arial" panose="020B0604020202020204" pitchFamily="34" charset="0"/>
              </a:rPr>
              <a:t>th</a:t>
            </a:r>
            <a:r>
              <a:rPr lang="en-US" b="1" dirty="0">
                <a:latin typeface="Arial" panose="020B0604020202020204" pitchFamily="34" charset="0"/>
                <a:cs typeface="Arial" panose="020B0604020202020204" pitchFamily="34" charset="0"/>
              </a:rPr>
              <a:t> May 2026</a:t>
            </a:r>
            <a:r>
              <a:rPr lang="en-US" dirty="0">
                <a:latin typeface="Arial" panose="020B0604020202020204" pitchFamily="34" charset="0"/>
                <a:cs typeface="Arial" panose="020B0604020202020204" pitchFamily="34" charset="0"/>
              </a:rPr>
              <a:t>.</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It has a standard timing of </a:t>
            </a:r>
            <a:r>
              <a:rPr lang="en-US" b="1" dirty="0">
                <a:latin typeface="Arial" panose="020B0604020202020204" pitchFamily="34" charset="0"/>
                <a:cs typeface="Arial" panose="020B0604020202020204" pitchFamily="34" charset="0"/>
              </a:rPr>
              <a:t>30 minutes</a:t>
            </a:r>
            <a:r>
              <a:rPr lang="en-US" dirty="0">
                <a:latin typeface="Arial" panose="020B0604020202020204" pitchFamily="34" charset="0"/>
                <a:cs typeface="Arial" panose="020B0604020202020204" pitchFamily="34" charset="0"/>
              </a:rPr>
              <a:t> and is worth a total of </a:t>
            </a:r>
            <a:r>
              <a:rPr lang="en-US" b="1" dirty="0">
                <a:latin typeface="Arial" panose="020B0604020202020204" pitchFamily="34" charset="0"/>
                <a:cs typeface="Arial" panose="020B0604020202020204" pitchFamily="34" charset="0"/>
              </a:rPr>
              <a:t>40 marks</a:t>
            </a:r>
            <a:r>
              <a:rPr lang="en-US" dirty="0">
                <a:latin typeface="Arial" panose="020B0604020202020204" pitchFamily="34" charset="0"/>
                <a:cs typeface="Arial" panose="020B0604020202020204" pitchFamily="34" charset="0"/>
              </a:rPr>
              <a:t>.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It covers the </a:t>
            </a:r>
            <a:r>
              <a:rPr lang="en-US" b="1" dirty="0">
                <a:latin typeface="Arial" panose="020B0604020202020204" pitchFamily="34" charset="0"/>
                <a:cs typeface="Arial" panose="020B0604020202020204" pitchFamily="34" charset="0"/>
              </a:rPr>
              <a:t>four operations </a:t>
            </a:r>
            <a:r>
              <a:rPr lang="en-US" dirty="0">
                <a:latin typeface="Arial" panose="020B0604020202020204" pitchFamily="34" charset="0"/>
                <a:cs typeface="Arial" panose="020B0604020202020204" pitchFamily="34" charset="0"/>
              </a:rPr>
              <a:t>(division, </a:t>
            </a:r>
            <a:r>
              <a:rPr lang="en-US" dirty="0">
                <a:solidFill>
                  <a:srgbClr val="388CDA"/>
                </a:solidFill>
                <a:latin typeface="Arial" panose="020B0604020202020204" pitchFamily="34" charset="0"/>
                <a:cs typeface="Arial" panose="020B0604020202020204" pitchFamily="34" charset="0"/>
              </a:rPr>
              <a:t>multiplication</a:t>
            </a:r>
            <a:r>
              <a:rPr lang="en-US" dirty="0">
                <a:latin typeface="Arial" panose="020B0604020202020204" pitchFamily="34" charset="0"/>
                <a:cs typeface="Arial" panose="020B0604020202020204" pitchFamily="34" charset="0"/>
              </a:rPr>
              <a:t>, addition, subtraction and mixed operation calculations requiring </a:t>
            </a:r>
            <a:r>
              <a:rPr lang="en-US" b="1" dirty="0" smtClean="0">
                <a:latin typeface="Arial" panose="020B0604020202020204" pitchFamily="34" charset="0"/>
                <a:cs typeface="Arial" panose="020B0604020202020204" pitchFamily="34" charset="0"/>
              </a:rPr>
              <a:t>BODMAS</a:t>
            </a:r>
            <a:r>
              <a:rPr lang="en-US" dirty="0">
                <a:latin typeface="Arial" panose="020B0604020202020204" pitchFamily="34" charset="0"/>
                <a:cs typeface="Arial" panose="020B0604020202020204" pitchFamily="34" charset="0"/>
              </a:rPr>
              <a:t>), as well as </a:t>
            </a:r>
            <a:r>
              <a:rPr lang="en-US" b="1" dirty="0">
                <a:latin typeface="Arial" panose="020B0604020202020204" pitchFamily="34" charset="0"/>
                <a:cs typeface="Arial" panose="020B0604020202020204" pitchFamily="34" charset="0"/>
              </a:rPr>
              <a:t>number properties</a:t>
            </a:r>
            <a:r>
              <a:rPr lang="en-US" dirty="0">
                <a:latin typeface="Arial" panose="020B0604020202020204" pitchFamily="34" charset="0"/>
                <a:cs typeface="Arial" panose="020B0604020202020204" pitchFamily="34" charset="0"/>
              </a:rPr>
              <a:t>, calculating </a:t>
            </a:r>
            <a:r>
              <a:rPr lang="en-US" b="1" dirty="0">
                <a:latin typeface="Arial" panose="020B0604020202020204" pitchFamily="34" charset="0"/>
                <a:cs typeface="Arial" panose="020B0604020202020204" pitchFamily="34" charset="0"/>
              </a:rPr>
              <a:t>percentages of amounts</a:t>
            </a:r>
            <a:r>
              <a:rPr lang="en-US" dirty="0">
                <a:latin typeface="Arial" panose="020B0604020202020204" pitchFamily="34" charset="0"/>
                <a:cs typeface="Arial" panose="020B0604020202020204" pitchFamily="34" charset="0"/>
              </a:rPr>
              <a:t>, calculations using </a:t>
            </a:r>
            <a:r>
              <a:rPr lang="en-US" b="1" dirty="0">
                <a:latin typeface="Arial" panose="020B0604020202020204" pitchFamily="34" charset="0"/>
                <a:cs typeface="Arial" panose="020B0604020202020204" pitchFamily="34" charset="0"/>
              </a:rPr>
              <a:t>decimals</a:t>
            </a:r>
            <a:r>
              <a:rPr lang="en-US" dirty="0">
                <a:latin typeface="Arial" panose="020B0604020202020204" pitchFamily="34" charset="0"/>
                <a:cs typeface="Arial" panose="020B0604020202020204" pitchFamily="34" charset="0"/>
              </a:rPr>
              <a:t>, and calculations using </a:t>
            </a:r>
            <a:r>
              <a:rPr lang="en-US" b="1" dirty="0">
                <a:latin typeface="Arial" panose="020B0604020202020204" pitchFamily="34" charset="0"/>
                <a:cs typeface="Arial" panose="020B0604020202020204" pitchFamily="34" charset="0"/>
              </a:rPr>
              <a:t>fractions</a:t>
            </a:r>
            <a:r>
              <a:rPr lang="en-US" dirty="0">
                <a:latin typeface="Arial" panose="020B0604020202020204" pitchFamily="34" charset="0"/>
                <a:cs typeface="Arial" panose="020B0604020202020204" pitchFamily="34" charset="0"/>
              </a:rPr>
              <a:t>.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Example question: </a:t>
            </a:r>
          </a:p>
          <a:p>
            <a:endParaRPr lang="en-GB" dirty="0">
              <a:latin typeface="Arial" panose="020B060402020202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4B6BDCBE-4081-4EB7-BC0F-B74D6AA8E00F}"/>
              </a:ext>
            </a:extLst>
          </p:cNvPr>
          <p:cNvPicPr>
            <a:picLocks noChangeAspect="1"/>
          </p:cNvPicPr>
          <p:nvPr/>
        </p:nvPicPr>
        <p:blipFill>
          <a:blip r:embed="rId2"/>
          <a:stretch>
            <a:fillRect/>
          </a:stretch>
        </p:blipFill>
        <p:spPr>
          <a:xfrm>
            <a:off x="212651" y="3845951"/>
            <a:ext cx="5371085" cy="2554849"/>
          </a:xfrm>
          <a:prstGeom prst="rect">
            <a:avLst/>
          </a:prstGeom>
        </p:spPr>
      </p:pic>
      <p:pic>
        <p:nvPicPr>
          <p:cNvPr id="5" name="Picture 4"/>
          <p:cNvPicPr>
            <a:picLocks noChangeAspect="1"/>
          </p:cNvPicPr>
          <p:nvPr/>
        </p:nvPicPr>
        <p:blipFill>
          <a:blip r:embed="rId3"/>
          <a:stretch>
            <a:fillRect/>
          </a:stretch>
        </p:blipFill>
        <p:spPr>
          <a:xfrm>
            <a:off x="-14612" y="6343048"/>
            <a:ext cx="9158611" cy="606404"/>
          </a:xfrm>
          <a:prstGeom prst="rect">
            <a:avLst/>
          </a:prstGeom>
        </p:spPr>
      </p:pic>
      <p:sp>
        <p:nvSpPr>
          <p:cNvPr id="6" name="Rectangle 5"/>
          <p:cNvSpPr/>
          <p:nvPr/>
        </p:nvSpPr>
        <p:spPr>
          <a:xfrm>
            <a:off x="0" y="0"/>
            <a:ext cx="9144000" cy="5545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862009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255181" y="650204"/>
            <a:ext cx="3108543" cy="369332"/>
          </a:xfrm>
          <a:prstGeom prst="rect">
            <a:avLst/>
          </a:prstGeom>
          <a:noFill/>
        </p:spPr>
        <p:txBody>
          <a:bodyPr wrap="none" rtlCol="0">
            <a:spAutoFit/>
          </a:bodyPr>
          <a:lstStyle/>
          <a:p>
            <a:r>
              <a:rPr lang="en-GB" b="1" u="sng" dirty="0">
                <a:latin typeface="Arial" panose="020B0604020202020204" pitchFamily="34" charset="0"/>
                <a:cs typeface="Arial" panose="020B0604020202020204" pitchFamily="34" charset="0"/>
              </a:rPr>
              <a:t>Maths Paper 1 (Arithmetic)</a:t>
            </a:r>
            <a:endParaRPr lang="en-GB" u="sng"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C5A22397-22CB-48B1-9847-DF279AAA275F}"/>
              </a:ext>
            </a:extLst>
          </p:cNvPr>
          <p:cNvSpPr txBox="1"/>
          <p:nvPr/>
        </p:nvSpPr>
        <p:spPr>
          <a:xfrm>
            <a:off x="344453" y="1072701"/>
            <a:ext cx="8586896" cy="3139321"/>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Maths Paper 1 (Arithmetic) will take place on </a:t>
            </a:r>
            <a:r>
              <a:rPr lang="en-US" b="1" dirty="0">
                <a:latin typeface="Arial" panose="020B0604020202020204" pitchFamily="34" charset="0"/>
                <a:cs typeface="Arial" panose="020B0604020202020204" pitchFamily="34" charset="0"/>
              </a:rPr>
              <a:t>Wednesday 13</a:t>
            </a:r>
            <a:r>
              <a:rPr lang="en-US" b="1" baseline="30000" dirty="0">
                <a:latin typeface="Arial" panose="020B0604020202020204" pitchFamily="34" charset="0"/>
                <a:cs typeface="Arial" panose="020B0604020202020204" pitchFamily="34" charset="0"/>
              </a:rPr>
              <a:t>th</a:t>
            </a:r>
            <a:r>
              <a:rPr lang="en-US" b="1" dirty="0">
                <a:latin typeface="Arial" panose="020B0604020202020204" pitchFamily="34" charset="0"/>
                <a:cs typeface="Arial" panose="020B0604020202020204" pitchFamily="34" charset="0"/>
              </a:rPr>
              <a:t> May 2026</a:t>
            </a:r>
            <a:r>
              <a:rPr lang="en-US" dirty="0">
                <a:latin typeface="Arial" panose="020B0604020202020204" pitchFamily="34" charset="0"/>
                <a:cs typeface="Arial" panose="020B0604020202020204" pitchFamily="34" charset="0"/>
              </a:rPr>
              <a:t>.</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It has a standard timing of </a:t>
            </a:r>
            <a:r>
              <a:rPr lang="en-US" b="1" dirty="0">
                <a:latin typeface="Arial" panose="020B0604020202020204" pitchFamily="34" charset="0"/>
                <a:cs typeface="Arial" panose="020B0604020202020204" pitchFamily="34" charset="0"/>
              </a:rPr>
              <a:t>30 minutes</a:t>
            </a:r>
            <a:r>
              <a:rPr lang="en-US" dirty="0">
                <a:latin typeface="Arial" panose="020B0604020202020204" pitchFamily="34" charset="0"/>
                <a:cs typeface="Arial" panose="020B0604020202020204" pitchFamily="34" charset="0"/>
              </a:rPr>
              <a:t> and is worth a total of </a:t>
            </a:r>
            <a:r>
              <a:rPr lang="en-US" b="1" dirty="0">
                <a:latin typeface="Arial" panose="020B0604020202020204" pitchFamily="34" charset="0"/>
                <a:cs typeface="Arial" panose="020B0604020202020204" pitchFamily="34" charset="0"/>
              </a:rPr>
              <a:t>40 marks</a:t>
            </a:r>
            <a:r>
              <a:rPr lang="en-US" dirty="0">
                <a:latin typeface="Arial" panose="020B0604020202020204" pitchFamily="34" charset="0"/>
                <a:cs typeface="Arial" panose="020B0604020202020204" pitchFamily="34" charset="0"/>
              </a:rPr>
              <a:t>.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It covers the </a:t>
            </a:r>
            <a:r>
              <a:rPr lang="en-US" b="1" dirty="0">
                <a:latin typeface="Arial" panose="020B0604020202020204" pitchFamily="34" charset="0"/>
                <a:cs typeface="Arial" panose="020B0604020202020204" pitchFamily="34" charset="0"/>
              </a:rPr>
              <a:t>four operations </a:t>
            </a:r>
            <a:r>
              <a:rPr lang="en-US" dirty="0">
                <a:latin typeface="Arial" panose="020B0604020202020204" pitchFamily="34" charset="0"/>
                <a:cs typeface="Arial" panose="020B0604020202020204" pitchFamily="34" charset="0"/>
              </a:rPr>
              <a:t>(division, multiplication, addition, subtraction and mixed operation calculations requiring </a:t>
            </a:r>
            <a:r>
              <a:rPr lang="en-US" b="1" dirty="0" smtClean="0">
                <a:solidFill>
                  <a:srgbClr val="388CDA"/>
                </a:solidFill>
                <a:latin typeface="Arial" panose="020B0604020202020204" pitchFamily="34" charset="0"/>
                <a:cs typeface="Arial" panose="020B0604020202020204" pitchFamily="34" charset="0"/>
              </a:rPr>
              <a:t>BODMAS</a:t>
            </a:r>
            <a:r>
              <a:rPr lang="en-US" dirty="0">
                <a:latin typeface="Arial" panose="020B0604020202020204" pitchFamily="34" charset="0"/>
                <a:cs typeface="Arial" panose="020B0604020202020204" pitchFamily="34" charset="0"/>
              </a:rPr>
              <a:t>), as well as </a:t>
            </a:r>
            <a:r>
              <a:rPr lang="en-US" b="1" dirty="0">
                <a:latin typeface="Arial" panose="020B0604020202020204" pitchFamily="34" charset="0"/>
                <a:cs typeface="Arial" panose="020B0604020202020204" pitchFamily="34" charset="0"/>
              </a:rPr>
              <a:t>number properties</a:t>
            </a:r>
            <a:r>
              <a:rPr lang="en-US" dirty="0">
                <a:latin typeface="Arial" panose="020B0604020202020204" pitchFamily="34" charset="0"/>
                <a:cs typeface="Arial" panose="020B0604020202020204" pitchFamily="34" charset="0"/>
              </a:rPr>
              <a:t>, calculating </a:t>
            </a:r>
            <a:r>
              <a:rPr lang="en-US" b="1" dirty="0">
                <a:latin typeface="Arial" panose="020B0604020202020204" pitchFamily="34" charset="0"/>
                <a:cs typeface="Arial" panose="020B0604020202020204" pitchFamily="34" charset="0"/>
              </a:rPr>
              <a:t>percentages of amounts</a:t>
            </a:r>
            <a:r>
              <a:rPr lang="en-US" dirty="0">
                <a:latin typeface="Arial" panose="020B0604020202020204" pitchFamily="34" charset="0"/>
                <a:cs typeface="Arial" panose="020B0604020202020204" pitchFamily="34" charset="0"/>
              </a:rPr>
              <a:t>, calculations using </a:t>
            </a:r>
            <a:r>
              <a:rPr lang="en-US" b="1" dirty="0">
                <a:latin typeface="Arial" panose="020B0604020202020204" pitchFamily="34" charset="0"/>
                <a:cs typeface="Arial" panose="020B0604020202020204" pitchFamily="34" charset="0"/>
              </a:rPr>
              <a:t>decimals</a:t>
            </a:r>
            <a:r>
              <a:rPr lang="en-US" dirty="0">
                <a:latin typeface="Arial" panose="020B0604020202020204" pitchFamily="34" charset="0"/>
                <a:cs typeface="Arial" panose="020B0604020202020204" pitchFamily="34" charset="0"/>
              </a:rPr>
              <a:t>, and calculations using </a:t>
            </a:r>
            <a:r>
              <a:rPr lang="en-US" b="1" dirty="0">
                <a:latin typeface="Arial" panose="020B0604020202020204" pitchFamily="34" charset="0"/>
                <a:cs typeface="Arial" panose="020B0604020202020204" pitchFamily="34" charset="0"/>
              </a:rPr>
              <a:t>fractions</a:t>
            </a:r>
            <a:r>
              <a:rPr lang="en-US" dirty="0">
                <a:latin typeface="Arial" panose="020B0604020202020204" pitchFamily="34" charset="0"/>
                <a:cs typeface="Arial" panose="020B0604020202020204" pitchFamily="34" charset="0"/>
              </a:rPr>
              <a:t>.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Example question: </a:t>
            </a:r>
          </a:p>
          <a:p>
            <a:endParaRPr lang="en-GB" dirty="0">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9FD32866-7C24-4A10-A98B-CB7D090B4564}"/>
              </a:ext>
            </a:extLst>
          </p:cNvPr>
          <p:cNvPicPr>
            <a:picLocks noChangeAspect="1"/>
          </p:cNvPicPr>
          <p:nvPr/>
        </p:nvPicPr>
        <p:blipFill>
          <a:blip r:embed="rId2"/>
          <a:stretch>
            <a:fillRect/>
          </a:stretch>
        </p:blipFill>
        <p:spPr>
          <a:xfrm>
            <a:off x="344453" y="3931464"/>
            <a:ext cx="5123043" cy="2199120"/>
          </a:xfrm>
          <a:prstGeom prst="rect">
            <a:avLst/>
          </a:prstGeom>
        </p:spPr>
      </p:pic>
      <p:pic>
        <p:nvPicPr>
          <p:cNvPr id="5" name="Picture 4"/>
          <p:cNvPicPr>
            <a:picLocks noChangeAspect="1"/>
          </p:cNvPicPr>
          <p:nvPr/>
        </p:nvPicPr>
        <p:blipFill>
          <a:blip r:embed="rId3"/>
          <a:stretch>
            <a:fillRect/>
          </a:stretch>
        </p:blipFill>
        <p:spPr>
          <a:xfrm>
            <a:off x="-14612" y="6343048"/>
            <a:ext cx="9158611" cy="606404"/>
          </a:xfrm>
          <a:prstGeom prst="rect">
            <a:avLst/>
          </a:prstGeom>
        </p:spPr>
      </p:pic>
      <p:sp>
        <p:nvSpPr>
          <p:cNvPr id="6" name="Rectangle 5"/>
          <p:cNvSpPr/>
          <p:nvPr/>
        </p:nvSpPr>
        <p:spPr>
          <a:xfrm>
            <a:off x="0" y="0"/>
            <a:ext cx="9144000" cy="5545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03572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255181" y="650204"/>
            <a:ext cx="3108543" cy="369332"/>
          </a:xfrm>
          <a:prstGeom prst="rect">
            <a:avLst/>
          </a:prstGeom>
          <a:noFill/>
        </p:spPr>
        <p:txBody>
          <a:bodyPr wrap="none" rtlCol="0">
            <a:spAutoFit/>
          </a:bodyPr>
          <a:lstStyle/>
          <a:p>
            <a:r>
              <a:rPr lang="en-GB" b="1" u="sng" dirty="0">
                <a:latin typeface="Arial" panose="020B0604020202020204" pitchFamily="34" charset="0"/>
                <a:cs typeface="Arial" panose="020B0604020202020204" pitchFamily="34" charset="0"/>
              </a:rPr>
              <a:t>Maths Paper 1 (Arithmetic)</a:t>
            </a:r>
            <a:endParaRPr lang="en-GB" u="sng"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C5A22397-22CB-48B1-9847-DF279AAA275F}"/>
              </a:ext>
            </a:extLst>
          </p:cNvPr>
          <p:cNvSpPr txBox="1"/>
          <p:nvPr/>
        </p:nvSpPr>
        <p:spPr>
          <a:xfrm>
            <a:off x="344453" y="1072701"/>
            <a:ext cx="8586896" cy="3139321"/>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Maths Paper 1 (Arithmetic) will take place on </a:t>
            </a:r>
            <a:r>
              <a:rPr lang="en-US" b="1" dirty="0">
                <a:latin typeface="Arial" panose="020B0604020202020204" pitchFamily="34" charset="0"/>
                <a:cs typeface="Arial" panose="020B0604020202020204" pitchFamily="34" charset="0"/>
              </a:rPr>
              <a:t>Wednesday 13</a:t>
            </a:r>
            <a:r>
              <a:rPr lang="en-US" b="1" baseline="30000" dirty="0">
                <a:latin typeface="Arial" panose="020B0604020202020204" pitchFamily="34" charset="0"/>
                <a:cs typeface="Arial" panose="020B0604020202020204" pitchFamily="34" charset="0"/>
              </a:rPr>
              <a:t>th</a:t>
            </a:r>
            <a:r>
              <a:rPr lang="en-US" b="1" dirty="0">
                <a:latin typeface="Arial" panose="020B0604020202020204" pitchFamily="34" charset="0"/>
                <a:cs typeface="Arial" panose="020B0604020202020204" pitchFamily="34" charset="0"/>
              </a:rPr>
              <a:t> May 2026</a:t>
            </a:r>
            <a:r>
              <a:rPr lang="en-US" dirty="0">
                <a:latin typeface="Arial" panose="020B0604020202020204" pitchFamily="34" charset="0"/>
                <a:cs typeface="Arial" panose="020B0604020202020204" pitchFamily="34" charset="0"/>
              </a:rPr>
              <a:t>.</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It has a standard timing of </a:t>
            </a:r>
            <a:r>
              <a:rPr lang="en-US" b="1" dirty="0">
                <a:latin typeface="Arial" panose="020B0604020202020204" pitchFamily="34" charset="0"/>
                <a:cs typeface="Arial" panose="020B0604020202020204" pitchFamily="34" charset="0"/>
              </a:rPr>
              <a:t>30 minutes</a:t>
            </a:r>
            <a:r>
              <a:rPr lang="en-US" dirty="0">
                <a:latin typeface="Arial" panose="020B0604020202020204" pitchFamily="34" charset="0"/>
                <a:cs typeface="Arial" panose="020B0604020202020204" pitchFamily="34" charset="0"/>
              </a:rPr>
              <a:t> and is worth a total of </a:t>
            </a:r>
            <a:r>
              <a:rPr lang="en-US" b="1" dirty="0">
                <a:latin typeface="Arial" panose="020B0604020202020204" pitchFamily="34" charset="0"/>
                <a:cs typeface="Arial" panose="020B0604020202020204" pitchFamily="34" charset="0"/>
              </a:rPr>
              <a:t>40 marks</a:t>
            </a:r>
            <a:r>
              <a:rPr lang="en-US" dirty="0">
                <a:latin typeface="Arial" panose="020B0604020202020204" pitchFamily="34" charset="0"/>
                <a:cs typeface="Arial" panose="020B0604020202020204" pitchFamily="34" charset="0"/>
              </a:rPr>
              <a:t>.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It covers the </a:t>
            </a:r>
            <a:r>
              <a:rPr lang="en-US" b="1" dirty="0">
                <a:latin typeface="Arial" panose="020B0604020202020204" pitchFamily="34" charset="0"/>
                <a:cs typeface="Arial" panose="020B0604020202020204" pitchFamily="34" charset="0"/>
              </a:rPr>
              <a:t>four operations </a:t>
            </a:r>
            <a:r>
              <a:rPr lang="en-US" dirty="0">
                <a:latin typeface="Arial" panose="020B0604020202020204" pitchFamily="34" charset="0"/>
                <a:cs typeface="Arial" panose="020B0604020202020204" pitchFamily="34" charset="0"/>
              </a:rPr>
              <a:t>(division, multiplication, addition, subtraction and mixed operation calculations requiring </a:t>
            </a:r>
            <a:r>
              <a:rPr lang="en-US" b="1" dirty="0" smtClean="0">
                <a:latin typeface="Arial" panose="020B0604020202020204" pitchFamily="34" charset="0"/>
                <a:cs typeface="Arial" panose="020B0604020202020204" pitchFamily="34" charset="0"/>
              </a:rPr>
              <a:t>BODMAS</a:t>
            </a:r>
            <a:r>
              <a:rPr lang="en-US" dirty="0">
                <a:latin typeface="Arial" panose="020B0604020202020204" pitchFamily="34" charset="0"/>
                <a:cs typeface="Arial" panose="020B0604020202020204" pitchFamily="34" charset="0"/>
              </a:rPr>
              <a:t>), as well as </a:t>
            </a:r>
            <a:r>
              <a:rPr lang="en-US" b="1" dirty="0">
                <a:latin typeface="Arial" panose="020B0604020202020204" pitchFamily="34" charset="0"/>
                <a:cs typeface="Arial" panose="020B0604020202020204" pitchFamily="34" charset="0"/>
              </a:rPr>
              <a:t>number properties</a:t>
            </a:r>
            <a:r>
              <a:rPr lang="en-US" dirty="0">
                <a:latin typeface="Arial" panose="020B0604020202020204" pitchFamily="34" charset="0"/>
                <a:cs typeface="Arial" panose="020B0604020202020204" pitchFamily="34" charset="0"/>
              </a:rPr>
              <a:t>, calculating </a:t>
            </a:r>
            <a:r>
              <a:rPr lang="en-US" b="1" dirty="0">
                <a:solidFill>
                  <a:srgbClr val="388CDA"/>
                </a:solidFill>
                <a:latin typeface="Arial" panose="020B0604020202020204" pitchFamily="34" charset="0"/>
                <a:cs typeface="Arial" panose="020B0604020202020204" pitchFamily="34" charset="0"/>
              </a:rPr>
              <a:t>percentages of amounts</a:t>
            </a:r>
            <a:r>
              <a:rPr lang="en-US" dirty="0">
                <a:latin typeface="Arial" panose="020B0604020202020204" pitchFamily="34" charset="0"/>
                <a:cs typeface="Arial" panose="020B0604020202020204" pitchFamily="34" charset="0"/>
              </a:rPr>
              <a:t>, calculations using </a:t>
            </a:r>
            <a:r>
              <a:rPr lang="en-US" b="1" dirty="0">
                <a:latin typeface="Arial" panose="020B0604020202020204" pitchFamily="34" charset="0"/>
                <a:cs typeface="Arial" panose="020B0604020202020204" pitchFamily="34" charset="0"/>
              </a:rPr>
              <a:t>decimals</a:t>
            </a:r>
            <a:r>
              <a:rPr lang="en-US" dirty="0">
                <a:latin typeface="Arial" panose="020B0604020202020204" pitchFamily="34" charset="0"/>
                <a:cs typeface="Arial" panose="020B0604020202020204" pitchFamily="34" charset="0"/>
              </a:rPr>
              <a:t>, and calculations using </a:t>
            </a:r>
            <a:r>
              <a:rPr lang="en-US" b="1" dirty="0">
                <a:latin typeface="Arial" panose="020B0604020202020204" pitchFamily="34" charset="0"/>
                <a:cs typeface="Arial" panose="020B0604020202020204" pitchFamily="34" charset="0"/>
              </a:rPr>
              <a:t>fractions</a:t>
            </a:r>
            <a:r>
              <a:rPr lang="en-US" dirty="0">
                <a:latin typeface="Arial" panose="020B0604020202020204" pitchFamily="34" charset="0"/>
                <a:cs typeface="Arial" panose="020B0604020202020204" pitchFamily="34" charset="0"/>
              </a:rPr>
              <a:t>.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Example question: </a:t>
            </a:r>
          </a:p>
          <a:p>
            <a:endParaRPr lang="en-GB" dirty="0">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9B9759A9-2978-4730-8F07-05008FE28D64}"/>
              </a:ext>
            </a:extLst>
          </p:cNvPr>
          <p:cNvPicPr>
            <a:picLocks noChangeAspect="1"/>
          </p:cNvPicPr>
          <p:nvPr/>
        </p:nvPicPr>
        <p:blipFill>
          <a:blip r:embed="rId2"/>
          <a:stretch>
            <a:fillRect/>
          </a:stretch>
        </p:blipFill>
        <p:spPr>
          <a:xfrm>
            <a:off x="344453" y="3905357"/>
            <a:ext cx="5123043" cy="2210911"/>
          </a:xfrm>
          <a:prstGeom prst="rect">
            <a:avLst/>
          </a:prstGeom>
        </p:spPr>
      </p:pic>
      <p:pic>
        <p:nvPicPr>
          <p:cNvPr id="5" name="Picture 4"/>
          <p:cNvPicPr>
            <a:picLocks noChangeAspect="1"/>
          </p:cNvPicPr>
          <p:nvPr/>
        </p:nvPicPr>
        <p:blipFill>
          <a:blip r:embed="rId3"/>
          <a:stretch>
            <a:fillRect/>
          </a:stretch>
        </p:blipFill>
        <p:spPr>
          <a:xfrm>
            <a:off x="-14612" y="6343048"/>
            <a:ext cx="9158611" cy="606404"/>
          </a:xfrm>
          <a:prstGeom prst="rect">
            <a:avLst/>
          </a:prstGeom>
        </p:spPr>
      </p:pic>
      <p:sp>
        <p:nvSpPr>
          <p:cNvPr id="6" name="Rectangle 5"/>
          <p:cNvSpPr/>
          <p:nvPr/>
        </p:nvSpPr>
        <p:spPr>
          <a:xfrm>
            <a:off x="0" y="0"/>
            <a:ext cx="9144000" cy="5545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600118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255181" y="650204"/>
            <a:ext cx="3698448" cy="369332"/>
          </a:xfrm>
          <a:prstGeom prst="rect">
            <a:avLst/>
          </a:prstGeom>
          <a:noFill/>
        </p:spPr>
        <p:txBody>
          <a:bodyPr wrap="none" rtlCol="0">
            <a:spAutoFit/>
          </a:bodyPr>
          <a:lstStyle/>
          <a:p>
            <a:r>
              <a:rPr lang="en-GB" b="1" u="sng" dirty="0">
                <a:latin typeface="Arial" panose="020B0604020202020204" pitchFamily="34" charset="0"/>
                <a:cs typeface="Arial" panose="020B0604020202020204" pitchFamily="34" charset="0"/>
              </a:rPr>
              <a:t>Maths Papers 2 &amp; 3 (Reasoning)</a:t>
            </a:r>
            <a:endParaRPr lang="en-GB" u="sng"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C5A22397-22CB-48B1-9847-DF279AAA275F}"/>
              </a:ext>
            </a:extLst>
          </p:cNvPr>
          <p:cNvSpPr txBox="1"/>
          <p:nvPr/>
        </p:nvSpPr>
        <p:spPr>
          <a:xfrm>
            <a:off x="344453" y="1072701"/>
            <a:ext cx="8586896" cy="535531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Maths Paper 2 (Reasoning) will take place on </a:t>
            </a:r>
            <a:r>
              <a:rPr lang="en-US" b="1" dirty="0">
                <a:latin typeface="Arial" panose="020B0604020202020204" pitchFamily="34" charset="0"/>
                <a:cs typeface="Arial" panose="020B0604020202020204" pitchFamily="34" charset="0"/>
              </a:rPr>
              <a:t>Wednesday 13</a:t>
            </a:r>
            <a:r>
              <a:rPr lang="en-US" b="1" baseline="30000" dirty="0">
                <a:latin typeface="Arial" panose="020B0604020202020204" pitchFamily="34" charset="0"/>
                <a:cs typeface="Arial" panose="020B0604020202020204" pitchFamily="34" charset="0"/>
              </a:rPr>
              <a:t>th</a:t>
            </a:r>
            <a:r>
              <a:rPr lang="en-US" b="1" dirty="0">
                <a:latin typeface="Arial" panose="020B0604020202020204" pitchFamily="34" charset="0"/>
                <a:cs typeface="Arial" panose="020B0604020202020204" pitchFamily="34" charset="0"/>
              </a:rPr>
              <a:t> May 2026</a:t>
            </a:r>
            <a:r>
              <a:rPr lang="en-US" dirty="0">
                <a:latin typeface="Arial" panose="020B0604020202020204" pitchFamily="34" charset="0"/>
                <a:cs typeface="Arial" panose="020B0604020202020204" pitchFamily="34" charset="0"/>
              </a:rPr>
              <a:t>.</a:t>
            </a:r>
          </a:p>
          <a:p>
            <a:r>
              <a:rPr lang="en-US" dirty="0" err="1" smtClean="0">
                <a:latin typeface="Arial" panose="020B0604020202020204" pitchFamily="34" charset="0"/>
                <a:cs typeface="Arial" panose="020B0604020202020204" pitchFamily="34" charset="0"/>
              </a:rPr>
              <a:t>Maths</a:t>
            </a:r>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Paper 3 (Reasoning) is scheduled for </a:t>
            </a:r>
            <a:r>
              <a:rPr lang="en-US" b="1" dirty="0" smtClean="0">
                <a:latin typeface="Arial" panose="020B0604020202020204" pitchFamily="34" charset="0"/>
                <a:cs typeface="Arial" panose="020B0604020202020204" pitchFamily="34" charset="0"/>
              </a:rPr>
              <a:t>Thursday </a:t>
            </a:r>
            <a:r>
              <a:rPr lang="en-US" b="1" dirty="0" smtClean="0">
                <a:latin typeface="Arial" panose="020B0604020202020204" pitchFamily="34" charset="0"/>
                <a:cs typeface="Arial" panose="020B0604020202020204" pitchFamily="34" charset="0"/>
              </a:rPr>
              <a:t>14</a:t>
            </a:r>
            <a:r>
              <a:rPr lang="en-US" b="1" baseline="30000" dirty="0" smtClean="0">
                <a:latin typeface="Arial" panose="020B0604020202020204" pitchFamily="34" charset="0"/>
                <a:cs typeface="Arial" panose="020B0604020202020204" pitchFamily="34" charset="0"/>
              </a:rPr>
              <a:t>th</a:t>
            </a:r>
            <a:r>
              <a:rPr lang="en-US" b="1" dirty="0" smtClean="0">
                <a:latin typeface="Arial" panose="020B0604020202020204" pitchFamily="34" charset="0"/>
                <a:cs typeface="Arial" panose="020B0604020202020204" pitchFamily="34" charset="0"/>
              </a:rPr>
              <a:t> May 2026.</a:t>
            </a:r>
            <a:endParaRPr lang="en-US" b="1"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Both have standard timings of </a:t>
            </a:r>
            <a:r>
              <a:rPr lang="en-US" b="1" dirty="0">
                <a:latin typeface="Arial" panose="020B0604020202020204" pitchFamily="34" charset="0"/>
                <a:cs typeface="Arial" panose="020B0604020202020204" pitchFamily="34" charset="0"/>
              </a:rPr>
              <a:t>40 minutes</a:t>
            </a:r>
            <a:r>
              <a:rPr lang="en-US" dirty="0">
                <a:latin typeface="Arial" panose="020B0604020202020204" pitchFamily="34" charset="0"/>
                <a:cs typeface="Arial" panose="020B0604020202020204" pitchFamily="34" charset="0"/>
              </a:rPr>
              <a:t> and are worth </a:t>
            </a:r>
            <a:r>
              <a:rPr lang="en-US" b="1" dirty="0">
                <a:latin typeface="Arial" panose="020B0604020202020204" pitchFamily="34" charset="0"/>
                <a:cs typeface="Arial" panose="020B0604020202020204" pitchFamily="34" charset="0"/>
              </a:rPr>
              <a:t>35 marks </a:t>
            </a:r>
            <a:r>
              <a:rPr lang="en-US" dirty="0">
                <a:latin typeface="Arial" panose="020B0604020202020204" pitchFamily="34" charset="0"/>
                <a:cs typeface="Arial" panose="020B0604020202020204" pitchFamily="34" charset="0"/>
              </a:rPr>
              <a:t>each.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Paper </a:t>
            </a:r>
            <a:r>
              <a:rPr lang="en-US" dirty="0" smtClean="0">
                <a:latin typeface="Arial" panose="020B0604020202020204" pitchFamily="34" charset="0"/>
                <a:cs typeface="Arial" panose="020B0604020202020204" pitchFamily="34" charset="0"/>
              </a:rPr>
              <a:t>2 and 3 require </a:t>
            </a:r>
            <a:r>
              <a:rPr lang="en-US" dirty="0">
                <a:latin typeface="Arial" panose="020B0604020202020204" pitchFamily="34" charset="0"/>
                <a:cs typeface="Arial" panose="020B0604020202020204" pitchFamily="34" charset="0"/>
              </a:rPr>
              <a:t>children to demonstrate their mathematical knowledge and skills, as well as their ability to solve problems and their mathematical reasoning.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Questions focus on the following Mathematical topic areas: </a:t>
            </a:r>
            <a:br>
              <a:rPr lang="en-US" dirty="0">
                <a:latin typeface="Arial" panose="020B0604020202020204" pitchFamily="34" charset="0"/>
                <a:cs typeface="Arial" panose="020B0604020202020204" pitchFamily="34" charset="0"/>
              </a:rPr>
            </a:br>
            <a:r>
              <a:rPr lang="en-US" sz="1600" dirty="0">
                <a:solidFill>
                  <a:srgbClr val="388CDA"/>
                </a:solidFill>
                <a:latin typeface="Arial" panose="020B0604020202020204" pitchFamily="34" charset="0"/>
                <a:cs typeface="Arial" panose="020B0604020202020204" pitchFamily="34" charset="0"/>
              </a:rPr>
              <a:t>- Number and place value– including Roman Numerals; </a:t>
            </a:r>
            <a:br>
              <a:rPr lang="en-US" sz="1600" dirty="0">
                <a:solidFill>
                  <a:srgbClr val="388CDA"/>
                </a:solidFill>
                <a:latin typeface="Arial" panose="020B0604020202020204" pitchFamily="34" charset="0"/>
                <a:cs typeface="Arial" panose="020B0604020202020204" pitchFamily="34" charset="0"/>
              </a:rPr>
            </a:br>
            <a:r>
              <a:rPr lang="en-US" sz="1600" dirty="0">
                <a:solidFill>
                  <a:srgbClr val="388CDA"/>
                </a:solidFill>
                <a:latin typeface="Arial" panose="020B0604020202020204" pitchFamily="34" charset="0"/>
                <a:cs typeface="Arial" panose="020B0604020202020204" pitchFamily="34" charset="0"/>
              </a:rPr>
              <a:t>- Addition, subtraction, multiplication and division (calculations);</a:t>
            </a:r>
            <a:br>
              <a:rPr lang="en-US" sz="1600" dirty="0">
                <a:solidFill>
                  <a:srgbClr val="388CDA"/>
                </a:solidFill>
                <a:latin typeface="Arial" panose="020B0604020202020204" pitchFamily="34" charset="0"/>
                <a:cs typeface="Arial" panose="020B0604020202020204" pitchFamily="34" charset="0"/>
              </a:rPr>
            </a:br>
            <a:r>
              <a:rPr lang="en-US" sz="1600" dirty="0">
                <a:solidFill>
                  <a:srgbClr val="388CDA"/>
                </a:solidFill>
                <a:latin typeface="Arial" panose="020B0604020202020204" pitchFamily="34" charset="0"/>
                <a:cs typeface="Arial" panose="020B0604020202020204" pitchFamily="34" charset="0"/>
              </a:rPr>
              <a:t>- Geometry – properties of shapes;</a:t>
            </a:r>
            <a:br>
              <a:rPr lang="en-US" sz="1600" dirty="0">
                <a:solidFill>
                  <a:srgbClr val="388CDA"/>
                </a:solidFill>
                <a:latin typeface="Arial" panose="020B0604020202020204" pitchFamily="34" charset="0"/>
                <a:cs typeface="Arial" panose="020B0604020202020204" pitchFamily="34" charset="0"/>
              </a:rPr>
            </a:br>
            <a:r>
              <a:rPr lang="en-US" sz="1600" dirty="0">
                <a:solidFill>
                  <a:srgbClr val="388CDA"/>
                </a:solidFill>
                <a:latin typeface="Arial" panose="020B0604020202020204" pitchFamily="34" charset="0"/>
                <a:cs typeface="Arial" panose="020B0604020202020204" pitchFamily="34" charset="0"/>
              </a:rPr>
              <a:t>- Geometry – position and direction; </a:t>
            </a:r>
            <a:br>
              <a:rPr lang="en-US" sz="1600" dirty="0">
                <a:solidFill>
                  <a:srgbClr val="388CDA"/>
                </a:solidFill>
                <a:latin typeface="Arial" panose="020B0604020202020204" pitchFamily="34" charset="0"/>
                <a:cs typeface="Arial" panose="020B0604020202020204" pitchFamily="34" charset="0"/>
              </a:rPr>
            </a:br>
            <a:r>
              <a:rPr lang="en-US" sz="1600" dirty="0">
                <a:solidFill>
                  <a:srgbClr val="388CDA"/>
                </a:solidFill>
                <a:latin typeface="Arial" panose="020B0604020202020204" pitchFamily="34" charset="0"/>
                <a:cs typeface="Arial" panose="020B0604020202020204" pitchFamily="34" charset="0"/>
              </a:rPr>
              <a:t>- Statistics; </a:t>
            </a:r>
            <a:br>
              <a:rPr lang="en-US" sz="1600" dirty="0">
                <a:solidFill>
                  <a:srgbClr val="388CDA"/>
                </a:solidFill>
                <a:latin typeface="Arial" panose="020B0604020202020204" pitchFamily="34" charset="0"/>
                <a:cs typeface="Arial" panose="020B0604020202020204" pitchFamily="34" charset="0"/>
              </a:rPr>
            </a:br>
            <a:r>
              <a:rPr lang="en-US" sz="1600" dirty="0">
                <a:solidFill>
                  <a:srgbClr val="388CDA"/>
                </a:solidFill>
                <a:latin typeface="Arial" panose="020B0604020202020204" pitchFamily="34" charset="0"/>
                <a:cs typeface="Arial" panose="020B0604020202020204" pitchFamily="34" charset="0"/>
              </a:rPr>
              <a:t>- Measurement – including length, perimeter, mass (weight), volume, time and money;</a:t>
            </a:r>
            <a:br>
              <a:rPr lang="en-US" sz="1600" dirty="0">
                <a:solidFill>
                  <a:srgbClr val="388CDA"/>
                </a:solidFill>
                <a:latin typeface="Arial" panose="020B0604020202020204" pitchFamily="34" charset="0"/>
                <a:cs typeface="Arial" panose="020B0604020202020204" pitchFamily="34" charset="0"/>
              </a:rPr>
            </a:br>
            <a:r>
              <a:rPr lang="en-US" sz="1600" dirty="0">
                <a:solidFill>
                  <a:srgbClr val="388CDA"/>
                </a:solidFill>
                <a:latin typeface="Arial" panose="020B0604020202020204" pitchFamily="34" charset="0"/>
                <a:cs typeface="Arial" panose="020B0604020202020204" pitchFamily="34" charset="0"/>
              </a:rPr>
              <a:t>- Algebra;</a:t>
            </a:r>
            <a:br>
              <a:rPr lang="en-US" sz="1600" dirty="0">
                <a:solidFill>
                  <a:srgbClr val="388CDA"/>
                </a:solidFill>
                <a:latin typeface="Arial" panose="020B0604020202020204" pitchFamily="34" charset="0"/>
                <a:cs typeface="Arial" panose="020B0604020202020204" pitchFamily="34" charset="0"/>
              </a:rPr>
            </a:br>
            <a:r>
              <a:rPr lang="en-US" sz="1600" dirty="0">
                <a:solidFill>
                  <a:srgbClr val="388CDA"/>
                </a:solidFill>
                <a:latin typeface="Arial" panose="020B0604020202020204" pitchFamily="34" charset="0"/>
                <a:cs typeface="Arial" panose="020B0604020202020204" pitchFamily="34" charset="0"/>
              </a:rPr>
              <a:t>- Ratio and proportion;</a:t>
            </a:r>
            <a:br>
              <a:rPr lang="en-US" sz="1600" dirty="0">
                <a:solidFill>
                  <a:srgbClr val="388CDA"/>
                </a:solidFill>
                <a:latin typeface="Arial" panose="020B0604020202020204" pitchFamily="34" charset="0"/>
                <a:cs typeface="Arial" panose="020B0604020202020204" pitchFamily="34" charset="0"/>
              </a:rPr>
            </a:br>
            <a:r>
              <a:rPr lang="en-US" sz="1600" dirty="0">
                <a:solidFill>
                  <a:srgbClr val="388CDA"/>
                </a:solidFill>
                <a:latin typeface="Arial" panose="020B0604020202020204" pitchFamily="34" charset="0"/>
                <a:cs typeface="Arial" panose="020B0604020202020204" pitchFamily="34" charset="0"/>
              </a:rPr>
              <a:t>- Fractions, decimals and percentages.</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The questions get harder throughout the paper. </a:t>
            </a:r>
          </a:p>
          <a:p>
            <a:r>
              <a:rPr lang="en-GB" dirty="0">
                <a:latin typeface="Arial" panose="020B0604020202020204" pitchFamily="34" charset="0"/>
                <a:cs typeface="Arial" panose="020B0604020202020204" pitchFamily="34" charset="0"/>
              </a:rPr>
              <a:t>It is not unusual for a child to be unable to complete the entire paper in time. </a:t>
            </a:r>
          </a:p>
        </p:txBody>
      </p:sp>
      <p:pic>
        <p:nvPicPr>
          <p:cNvPr id="5" name="Picture 4"/>
          <p:cNvPicPr>
            <a:picLocks noChangeAspect="1"/>
          </p:cNvPicPr>
          <p:nvPr/>
        </p:nvPicPr>
        <p:blipFill>
          <a:blip r:embed="rId2"/>
          <a:stretch>
            <a:fillRect/>
          </a:stretch>
        </p:blipFill>
        <p:spPr>
          <a:xfrm>
            <a:off x="-14612" y="6343048"/>
            <a:ext cx="9158611" cy="606404"/>
          </a:xfrm>
          <a:prstGeom prst="rect">
            <a:avLst/>
          </a:prstGeom>
        </p:spPr>
      </p:pic>
      <p:sp>
        <p:nvSpPr>
          <p:cNvPr id="6" name="Rectangle 5"/>
          <p:cNvSpPr/>
          <p:nvPr/>
        </p:nvSpPr>
        <p:spPr>
          <a:xfrm>
            <a:off x="0" y="0"/>
            <a:ext cx="9144000" cy="5545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728516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255181" y="650204"/>
            <a:ext cx="3147015" cy="369332"/>
          </a:xfrm>
          <a:prstGeom prst="rect">
            <a:avLst/>
          </a:prstGeom>
          <a:noFill/>
        </p:spPr>
        <p:txBody>
          <a:bodyPr wrap="none" rtlCol="0">
            <a:spAutoFit/>
          </a:bodyPr>
          <a:lstStyle/>
          <a:p>
            <a:r>
              <a:rPr lang="en-GB" b="1" u="sng" dirty="0">
                <a:latin typeface="Arial" panose="020B0604020202020204" pitchFamily="34" charset="0"/>
                <a:cs typeface="Arial" panose="020B0604020202020204" pitchFamily="34" charset="0"/>
              </a:rPr>
              <a:t>Maths Paper 2 (Reasoning)</a:t>
            </a:r>
            <a:endParaRPr lang="en-GB" u="sng"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C5A22397-22CB-48B1-9847-DF279AAA275F}"/>
              </a:ext>
            </a:extLst>
          </p:cNvPr>
          <p:cNvSpPr txBox="1"/>
          <p:nvPr/>
        </p:nvSpPr>
        <p:spPr>
          <a:xfrm>
            <a:off x="344453" y="1072701"/>
            <a:ext cx="8586896" cy="1477328"/>
          </a:xfrm>
          <a:prstGeom prst="rect">
            <a:avLst/>
          </a:prstGeom>
          <a:noFill/>
        </p:spPr>
        <p:txBody>
          <a:bodyPr wrap="square" rtlCol="0">
            <a:spAutoFit/>
          </a:bodyPr>
          <a:lstStyle/>
          <a:p>
            <a:r>
              <a:rPr lang="en-US" dirty="0" err="1">
                <a:latin typeface="Arial" panose="020B0604020202020204" pitchFamily="34" charset="0"/>
                <a:cs typeface="Arial" panose="020B0604020202020204" pitchFamily="34" charset="0"/>
              </a:rPr>
              <a:t>Maths</a:t>
            </a:r>
            <a:r>
              <a:rPr lang="en-US" dirty="0">
                <a:latin typeface="Arial" panose="020B0604020202020204" pitchFamily="34" charset="0"/>
                <a:cs typeface="Arial" panose="020B0604020202020204" pitchFamily="34" charset="0"/>
              </a:rPr>
              <a:t> Paper 2 (Reasoning) will take place on </a:t>
            </a:r>
            <a:r>
              <a:rPr lang="en-US" b="1" dirty="0">
                <a:latin typeface="Arial" panose="020B0604020202020204" pitchFamily="34" charset="0"/>
                <a:cs typeface="Arial" panose="020B0604020202020204" pitchFamily="34" charset="0"/>
              </a:rPr>
              <a:t>Wednesday 13</a:t>
            </a:r>
            <a:r>
              <a:rPr lang="en-US" b="1" baseline="30000" dirty="0">
                <a:latin typeface="Arial" panose="020B0604020202020204" pitchFamily="34" charset="0"/>
                <a:cs typeface="Arial" panose="020B0604020202020204" pitchFamily="34" charset="0"/>
              </a:rPr>
              <a:t>th</a:t>
            </a:r>
            <a:r>
              <a:rPr lang="en-US" b="1" dirty="0">
                <a:latin typeface="Arial" panose="020B0604020202020204" pitchFamily="34" charset="0"/>
                <a:cs typeface="Arial" panose="020B0604020202020204" pitchFamily="34" charset="0"/>
              </a:rPr>
              <a:t> May 2026</a:t>
            </a:r>
            <a:r>
              <a:rPr lang="en-US" dirty="0">
                <a:latin typeface="Arial" panose="020B0604020202020204" pitchFamily="34" charset="0"/>
                <a:cs typeface="Arial" panose="020B0604020202020204" pitchFamily="34" charset="0"/>
              </a:rPr>
              <a:t>.</a:t>
            </a:r>
          </a:p>
          <a:p>
            <a:r>
              <a:rPr lang="en-US" dirty="0" err="1">
                <a:latin typeface="Arial" panose="020B0604020202020204" pitchFamily="34" charset="0"/>
                <a:cs typeface="Arial" panose="020B0604020202020204" pitchFamily="34" charset="0"/>
              </a:rPr>
              <a:t>Maths</a:t>
            </a:r>
            <a:r>
              <a:rPr lang="en-US" dirty="0">
                <a:latin typeface="Arial" panose="020B0604020202020204" pitchFamily="34" charset="0"/>
                <a:cs typeface="Arial" panose="020B0604020202020204" pitchFamily="34" charset="0"/>
              </a:rPr>
              <a:t> Paper 3 (Reasoning) is scheduled for </a:t>
            </a:r>
            <a:r>
              <a:rPr lang="en-US" b="1" dirty="0">
                <a:latin typeface="Arial" panose="020B0604020202020204" pitchFamily="34" charset="0"/>
                <a:cs typeface="Arial" panose="020B0604020202020204" pitchFamily="34" charset="0"/>
              </a:rPr>
              <a:t>Thursday 14</a:t>
            </a:r>
            <a:r>
              <a:rPr lang="en-US" b="1" baseline="30000" dirty="0">
                <a:latin typeface="Arial" panose="020B0604020202020204" pitchFamily="34" charset="0"/>
                <a:cs typeface="Arial" panose="020B0604020202020204" pitchFamily="34" charset="0"/>
              </a:rPr>
              <a:t>th</a:t>
            </a:r>
            <a:r>
              <a:rPr lang="en-US" b="1" dirty="0">
                <a:latin typeface="Arial" panose="020B0604020202020204" pitchFamily="34" charset="0"/>
                <a:cs typeface="Arial" panose="020B0604020202020204" pitchFamily="34" charset="0"/>
              </a:rPr>
              <a:t> May 2026.</a:t>
            </a:r>
          </a:p>
          <a:p>
            <a:r>
              <a:rPr lang="en-US" dirty="0" smtClean="0">
                <a:latin typeface="Arial" panose="020B0604020202020204" pitchFamily="34" charset="0"/>
                <a:cs typeface="Arial" panose="020B0604020202020204" pitchFamily="34" charset="0"/>
              </a:rPr>
              <a:t>Both </a:t>
            </a:r>
            <a:r>
              <a:rPr lang="en-US" dirty="0">
                <a:latin typeface="Arial" panose="020B0604020202020204" pitchFamily="34" charset="0"/>
                <a:cs typeface="Arial" panose="020B0604020202020204" pitchFamily="34" charset="0"/>
              </a:rPr>
              <a:t>have standard timings of </a:t>
            </a:r>
            <a:r>
              <a:rPr lang="en-US" b="1" dirty="0">
                <a:latin typeface="Arial" panose="020B0604020202020204" pitchFamily="34" charset="0"/>
                <a:cs typeface="Arial" panose="020B0604020202020204" pitchFamily="34" charset="0"/>
              </a:rPr>
              <a:t>40 minutes</a:t>
            </a:r>
            <a:r>
              <a:rPr lang="en-US" dirty="0">
                <a:latin typeface="Arial" panose="020B0604020202020204" pitchFamily="34" charset="0"/>
                <a:cs typeface="Arial" panose="020B0604020202020204" pitchFamily="34" charset="0"/>
              </a:rPr>
              <a:t> and are worth </a:t>
            </a:r>
            <a:r>
              <a:rPr lang="en-US" b="1" dirty="0">
                <a:latin typeface="Arial" panose="020B0604020202020204" pitchFamily="34" charset="0"/>
                <a:cs typeface="Arial" panose="020B0604020202020204" pitchFamily="34" charset="0"/>
              </a:rPr>
              <a:t>35 marks </a:t>
            </a:r>
            <a:r>
              <a:rPr lang="en-US" dirty="0">
                <a:latin typeface="Arial" panose="020B0604020202020204" pitchFamily="34" charset="0"/>
                <a:cs typeface="Arial" panose="020B0604020202020204" pitchFamily="34" charset="0"/>
              </a:rPr>
              <a:t>each. </a:t>
            </a:r>
          </a:p>
          <a:p>
            <a:endParaRPr lang="en-US"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Example questions: </a:t>
            </a:r>
          </a:p>
        </p:txBody>
      </p:sp>
      <p:pic>
        <p:nvPicPr>
          <p:cNvPr id="2" name="Picture 1">
            <a:extLst>
              <a:ext uri="{FF2B5EF4-FFF2-40B4-BE49-F238E27FC236}">
                <a16:creationId xmlns:a16="http://schemas.microsoft.com/office/drawing/2014/main" id="{8759AB82-2F98-4555-B739-81CE9B219654}"/>
              </a:ext>
            </a:extLst>
          </p:cNvPr>
          <p:cNvPicPr>
            <a:picLocks noChangeAspect="1"/>
          </p:cNvPicPr>
          <p:nvPr/>
        </p:nvPicPr>
        <p:blipFill>
          <a:blip r:embed="rId2"/>
          <a:stretch>
            <a:fillRect/>
          </a:stretch>
        </p:blipFill>
        <p:spPr>
          <a:xfrm>
            <a:off x="1228725" y="2835286"/>
            <a:ext cx="6686550" cy="3143250"/>
          </a:xfrm>
          <a:prstGeom prst="rect">
            <a:avLst/>
          </a:prstGeom>
          <a:effectLst>
            <a:outerShdw blurRad="50800" dist="38100" dir="2700000" algn="tl" rotWithShape="0">
              <a:prstClr val="black">
                <a:alpha val="40000"/>
              </a:prstClr>
            </a:outerShdw>
          </a:effectLst>
        </p:spPr>
      </p:pic>
      <p:sp>
        <p:nvSpPr>
          <p:cNvPr id="3" name="Rectangle 2">
            <a:extLst>
              <a:ext uri="{FF2B5EF4-FFF2-40B4-BE49-F238E27FC236}">
                <a16:creationId xmlns:a16="http://schemas.microsoft.com/office/drawing/2014/main" id="{BD93A0B5-675A-48CF-B894-FBF8D5E8DC04}"/>
              </a:ext>
            </a:extLst>
          </p:cNvPr>
          <p:cNvSpPr/>
          <p:nvPr/>
        </p:nvSpPr>
        <p:spPr>
          <a:xfrm>
            <a:off x="5894442" y="5415967"/>
            <a:ext cx="633507" cy="369332"/>
          </a:xfrm>
          <a:prstGeom prst="rect">
            <a:avLst/>
          </a:prstGeom>
        </p:spPr>
        <p:txBody>
          <a:bodyPr wrap="none">
            <a:spAutoFit/>
          </a:bodyPr>
          <a:lstStyle/>
          <a:p>
            <a:r>
              <a:rPr lang="en-US" dirty="0">
                <a:solidFill>
                  <a:srgbClr val="DA2E41"/>
                </a:solidFill>
                <a:latin typeface="Arial "/>
              </a:rPr>
              <a:t>8:53</a:t>
            </a:r>
            <a:endParaRPr lang="en-GB" dirty="0">
              <a:solidFill>
                <a:srgbClr val="DA2E41"/>
              </a:solidFill>
              <a:latin typeface="Arial "/>
            </a:endParaRPr>
          </a:p>
        </p:txBody>
      </p:sp>
      <p:sp>
        <p:nvSpPr>
          <p:cNvPr id="5" name="Rectangle 4">
            <a:extLst>
              <a:ext uri="{FF2B5EF4-FFF2-40B4-BE49-F238E27FC236}">
                <a16:creationId xmlns:a16="http://schemas.microsoft.com/office/drawing/2014/main" id="{021126E0-704A-43CA-A1FA-8C67177A81D2}"/>
              </a:ext>
            </a:extLst>
          </p:cNvPr>
          <p:cNvSpPr/>
          <p:nvPr/>
        </p:nvSpPr>
        <p:spPr>
          <a:xfrm>
            <a:off x="5211611" y="5027431"/>
            <a:ext cx="2031325" cy="369332"/>
          </a:xfrm>
          <a:prstGeom prst="rect">
            <a:avLst/>
          </a:prstGeom>
        </p:spPr>
        <p:txBody>
          <a:bodyPr wrap="none">
            <a:spAutoFit/>
          </a:bodyPr>
          <a:lstStyle/>
          <a:p>
            <a:r>
              <a:rPr lang="en-US" dirty="0">
                <a:solidFill>
                  <a:srgbClr val="DA2E41"/>
                </a:solidFill>
                <a:latin typeface="Arial "/>
              </a:rPr>
              <a:t>7 minutes to 9 or  </a:t>
            </a:r>
            <a:endParaRPr lang="en-GB" dirty="0"/>
          </a:p>
        </p:txBody>
      </p:sp>
      <p:pic>
        <p:nvPicPr>
          <p:cNvPr id="7" name="Picture 6"/>
          <p:cNvPicPr>
            <a:picLocks noChangeAspect="1"/>
          </p:cNvPicPr>
          <p:nvPr/>
        </p:nvPicPr>
        <p:blipFill>
          <a:blip r:embed="rId3"/>
          <a:stretch>
            <a:fillRect/>
          </a:stretch>
        </p:blipFill>
        <p:spPr>
          <a:xfrm>
            <a:off x="-14612" y="6343048"/>
            <a:ext cx="9158611" cy="606404"/>
          </a:xfrm>
          <a:prstGeom prst="rect">
            <a:avLst/>
          </a:prstGeom>
        </p:spPr>
      </p:pic>
      <p:sp>
        <p:nvSpPr>
          <p:cNvPr id="8" name="Rectangle 7"/>
          <p:cNvSpPr/>
          <p:nvPr/>
        </p:nvSpPr>
        <p:spPr>
          <a:xfrm>
            <a:off x="0" y="0"/>
            <a:ext cx="9144000" cy="5545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546559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255181" y="554507"/>
            <a:ext cx="2330510" cy="369332"/>
          </a:xfrm>
          <a:prstGeom prst="rect">
            <a:avLst/>
          </a:prstGeom>
          <a:noFill/>
        </p:spPr>
        <p:txBody>
          <a:bodyPr wrap="none" rtlCol="0">
            <a:spAutoFit/>
          </a:bodyPr>
          <a:lstStyle/>
          <a:p>
            <a:r>
              <a:rPr lang="en-GB" b="1" u="sng" dirty="0">
                <a:latin typeface="Arial" panose="020B0604020202020204" pitchFamily="34" charset="0"/>
                <a:cs typeface="Arial" panose="020B0604020202020204" pitchFamily="34" charset="0"/>
              </a:rPr>
              <a:t>What are the SATs?</a:t>
            </a:r>
            <a:endParaRPr lang="en-GB" u="sng"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C5A22397-22CB-48B1-9847-DF279AAA275F}"/>
              </a:ext>
            </a:extLst>
          </p:cNvPr>
          <p:cNvSpPr txBox="1"/>
          <p:nvPr/>
        </p:nvSpPr>
        <p:spPr>
          <a:xfrm>
            <a:off x="344453" y="977004"/>
            <a:ext cx="8544366" cy="5386090"/>
          </a:xfrm>
          <a:prstGeom prst="rect">
            <a:avLst/>
          </a:prstGeom>
          <a:noFill/>
        </p:spPr>
        <p:txBody>
          <a:bodyPr wrap="square" rtlCol="0">
            <a:spAutoFit/>
          </a:bodyPr>
          <a:lstStyle/>
          <a:p>
            <a:pPr marL="342900" indent="-342900">
              <a:buFont typeface="Arial" charset="0"/>
              <a:buChar char="•"/>
            </a:pPr>
            <a:r>
              <a:rPr lang="en-GB" dirty="0">
                <a:latin typeface="Arial" charset="0"/>
                <a:ea typeface="Arial" charset="0"/>
                <a:cs typeface="Arial" charset="0"/>
              </a:rPr>
              <a:t>SATs is a term people use to refer to End of Key Stage 2 Assessments; </a:t>
            </a:r>
          </a:p>
          <a:p>
            <a:pPr marL="342900" indent="-342900">
              <a:buFont typeface="Arial" charset="0"/>
              <a:buChar char="•"/>
            </a:pPr>
            <a:endParaRPr lang="en-GB" dirty="0">
              <a:latin typeface="Arial" charset="0"/>
              <a:ea typeface="Arial" charset="0"/>
              <a:cs typeface="Arial" charset="0"/>
            </a:endParaRPr>
          </a:p>
          <a:p>
            <a:pPr marL="342900" indent="-342900">
              <a:buFont typeface="Arial" charset="0"/>
              <a:buChar char="•"/>
            </a:pPr>
            <a:r>
              <a:rPr lang="en-GB" dirty="0">
                <a:latin typeface="Arial" charset="0"/>
                <a:ea typeface="Arial" charset="0"/>
                <a:cs typeface="Arial" charset="0"/>
              </a:rPr>
              <a:t>It lasts for four days beginning on </a:t>
            </a:r>
            <a:r>
              <a:rPr lang="en-GB" b="1" dirty="0" smtClean="0">
                <a:solidFill>
                  <a:srgbClr val="388CDA"/>
                </a:solidFill>
                <a:latin typeface="Arial" charset="0"/>
                <a:ea typeface="Arial" charset="0"/>
                <a:cs typeface="Arial" charset="0"/>
              </a:rPr>
              <a:t>Monday </a:t>
            </a:r>
            <a:r>
              <a:rPr lang="en-GB" b="1" dirty="0" smtClean="0">
                <a:solidFill>
                  <a:srgbClr val="388CDA"/>
                </a:solidFill>
                <a:latin typeface="Arial" charset="0"/>
                <a:ea typeface="Arial" charset="0"/>
                <a:cs typeface="Arial" charset="0"/>
              </a:rPr>
              <a:t>11</a:t>
            </a:r>
            <a:r>
              <a:rPr lang="en-GB" b="1" baseline="30000" dirty="0" smtClean="0">
                <a:solidFill>
                  <a:srgbClr val="388CDA"/>
                </a:solidFill>
                <a:latin typeface="Arial" charset="0"/>
                <a:ea typeface="Arial" charset="0"/>
                <a:cs typeface="Arial" charset="0"/>
              </a:rPr>
              <a:t>th</a:t>
            </a:r>
            <a:r>
              <a:rPr lang="en-GB" b="1" dirty="0" smtClean="0">
                <a:solidFill>
                  <a:srgbClr val="388CDA"/>
                </a:solidFill>
                <a:latin typeface="Arial" charset="0"/>
                <a:ea typeface="Arial" charset="0"/>
                <a:cs typeface="Arial" charset="0"/>
              </a:rPr>
              <a:t> </a:t>
            </a:r>
            <a:r>
              <a:rPr lang="en-GB" b="1" dirty="0" smtClean="0">
                <a:solidFill>
                  <a:srgbClr val="388CDA"/>
                </a:solidFill>
                <a:latin typeface="Arial" charset="0"/>
                <a:ea typeface="Arial" charset="0"/>
                <a:cs typeface="Arial" charset="0"/>
              </a:rPr>
              <a:t>May </a:t>
            </a:r>
            <a:r>
              <a:rPr lang="en-GB" dirty="0" smtClean="0">
                <a:latin typeface="Arial" charset="0"/>
                <a:ea typeface="Arial" charset="0"/>
                <a:cs typeface="Arial" charset="0"/>
              </a:rPr>
              <a:t>and </a:t>
            </a:r>
            <a:r>
              <a:rPr lang="en-GB" dirty="0">
                <a:latin typeface="Arial" charset="0"/>
                <a:ea typeface="Arial" charset="0"/>
                <a:cs typeface="Arial" charset="0"/>
              </a:rPr>
              <a:t>ending on </a:t>
            </a:r>
            <a:r>
              <a:rPr lang="en-GB" b="1" dirty="0" smtClean="0">
                <a:solidFill>
                  <a:srgbClr val="388CDA"/>
                </a:solidFill>
                <a:latin typeface="Arial" charset="0"/>
                <a:ea typeface="Arial" charset="0"/>
                <a:cs typeface="Arial" charset="0"/>
              </a:rPr>
              <a:t>Thursday </a:t>
            </a:r>
            <a:r>
              <a:rPr lang="en-GB" b="1" dirty="0" smtClean="0">
                <a:solidFill>
                  <a:srgbClr val="388CDA"/>
                </a:solidFill>
                <a:latin typeface="Arial" charset="0"/>
                <a:ea typeface="Arial" charset="0"/>
                <a:cs typeface="Arial" charset="0"/>
              </a:rPr>
              <a:t>14</a:t>
            </a:r>
            <a:r>
              <a:rPr lang="en-GB" b="1" baseline="30000" dirty="0" smtClean="0">
                <a:solidFill>
                  <a:srgbClr val="388CDA"/>
                </a:solidFill>
                <a:latin typeface="Arial" charset="0"/>
                <a:ea typeface="Arial" charset="0"/>
                <a:cs typeface="Arial" charset="0"/>
              </a:rPr>
              <a:t>th</a:t>
            </a:r>
            <a:r>
              <a:rPr lang="en-GB" b="1" dirty="0" smtClean="0">
                <a:solidFill>
                  <a:srgbClr val="388CDA"/>
                </a:solidFill>
                <a:latin typeface="Arial" charset="0"/>
                <a:ea typeface="Arial" charset="0"/>
                <a:cs typeface="Arial" charset="0"/>
              </a:rPr>
              <a:t> </a:t>
            </a:r>
            <a:r>
              <a:rPr lang="en-GB" b="1" dirty="0" smtClean="0">
                <a:solidFill>
                  <a:srgbClr val="388CDA"/>
                </a:solidFill>
                <a:latin typeface="Arial" charset="0"/>
                <a:ea typeface="Arial" charset="0"/>
                <a:cs typeface="Arial" charset="0"/>
              </a:rPr>
              <a:t>May</a:t>
            </a:r>
            <a:r>
              <a:rPr lang="en-GB" dirty="0" smtClean="0">
                <a:latin typeface="Arial" charset="0"/>
                <a:ea typeface="Arial" charset="0"/>
                <a:cs typeface="Arial" charset="0"/>
              </a:rPr>
              <a:t>; </a:t>
            </a:r>
            <a:endParaRPr lang="en-GB" dirty="0">
              <a:latin typeface="Arial" charset="0"/>
              <a:ea typeface="Arial" charset="0"/>
              <a:cs typeface="Arial" charset="0"/>
            </a:endParaRPr>
          </a:p>
          <a:p>
            <a:pPr marL="342900" indent="-342900">
              <a:buFont typeface="Arial" charset="0"/>
              <a:buChar char="•"/>
            </a:pPr>
            <a:endParaRPr lang="en-GB" dirty="0">
              <a:latin typeface="Arial" charset="0"/>
              <a:ea typeface="Arial" charset="0"/>
              <a:cs typeface="Arial" charset="0"/>
            </a:endParaRPr>
          </a:p>
          <a:p>
            <a:pPr marL="342900" indent="-342900">
              <a:buFont typeface="Arial" charset="0"/>
              <a:buChar char="•"/>
            </a:pPr>
            <a:r>
              <a:rPr lang="en-GB" dirty="0">
                <a:latin typeface="Arial" charset="0"/>
                <a:ea typeface="Arial" charset="0"/>
                <a:cs typeface="Arial" charset="0"/>
              </a:rPr>
              <a:t>Children will sit the following SATs papers:</a:t>
            </a:r>
            <a:r>
              <a:rPr lang="en-GB" dirty="0">
                <a:solidFill>
                  <a:srgbClr val="002060"/>
                </a:solidFill>
                <a:latin typeface="Arial" charset="0"/>
                <a:ea typeface="Arial" charset="0"/>
                <a:cs typeface="Arial" charset="0"/>
              </a:rPr>
              <a:t/>
            </a:r>
            <a:br>
              <a:rPr lang="en-GB" dirty="0">
                <a:solidFill>
                  <a:srgbClr val="002060"/>
                </a:solidFill>
                <a:latin typeface="Arial" charset="0"/>
                <a:ea typeface="Arial" charset="0"/>
                <a:cs typeface="Arial" charset="0"/>
              </a:rPr>
            </a:br>
            <a:r>
              <a:rPr lang="en-GB" dirty="0">
                <a:solidFill>
                  <a:srgbClr val="388CDA"/>
                </a:solidFill>
                <a:latin typeface="Arial" charset="0"/>
                <a:ea typeface="Arial" charset="0"/>
                <a:cs typeface="Arial" charset="0"/>
              </a:rPr>
              <a:t>- Grammar, Punctuation and Spelling (Paper 1) – </a:t>
            </a:r>
            <a:r>
              <a:rPr lang="en-GB" dirty="0" smtClean="0">
                <a:solidFill>
                  <a:srgbClr val="388CDA"/>
                </a:solidFill>
                <a:latin typeface="Arial" charset="0"/>
                <a:ea typeface="Arial" charset="0"/>
                <a:cs typeface="Arial" charset="0"/>
              </a:rPr>
              <a:t>Monday </a:t>
            </a:r>
            <a:r>
              <a:rPr lang="en-GB" dirty="0" smtClean="0">
                <a:solidFill>
                  <a:srgbClr val="388CDA"/>
                </a:solidFill>
                <a:latin typeface="Arial" charset="0"/>
                <a:ea typeface="Arial" charset="0"/>
                <a:cs typeface="Arial" charset="0"/>
              </a:rPr>
              <a:t>11</a:t>
            </a:r>
            <a:r>
              <a:rPr lang="en-GB" baseline="30000" dirty="0" smtClean="0">
                <a:solidFill>
                  <a:srgbClr val="388CDA"/>
                </a:solidFill>
                <a:latin typeface="Arial" charset="0"/>
                <a:ea typeface="Arial" charset="0"/>
                <a:cs typeface="Arial" charset="0"/>
              </a:rPr>
              <a:t>th</a:t>
            </a:r>
            <a:r>
              <a:rPr lang="en-GB" dirty="0" smtClean="0">
                <a:solidFill>
                  <a:srgbClr val="388CDA"/>
                </a:solidFill>
                <a:latin typeface="Arial" charset="0"/>
                <a:ea typeface="Arial" charset="0"/>
                <a:cs typeface="Arial" charset="0"/>
              </a:rPr>
              <a:t> </a:t>
            </a:r>
            <a:r>
              <a:rPr lang="en-GB" dirty="0" smtClean="0">
                <a:solidFill>
                  <a:srgbClr val="388CDA"/>
                </a:solidFill>
                <a:latin typeface="Arial" charset="0"/>
                <a:ea typeface="Arial" charset="0"/>
                <a:cs typeface="Arial" charset="0"/>
              </a:rPr>
              <a:t>May </a:t>
            </a:r>
            <a:r>
              <a:rPr lang="en-GB" dirty="0" smtClean="0">
                <a:solidFill>
                  <a:srgbClr val="388CDA"/>
                </a:solidFill>
                <a:latin typeface="Arial" charset="0"/>
                <a:ea typeface="Arial" charset="0"/>
                <a:cs typeface="Arial" charset="0"/>
              </a:rPr>
              <a:t>2026;</a:t>
            </a:r>
            <a:r>
              <a:rPr lang="en-GB" dirty="0">
                <a:solidFill>
                  <a:srgbClr val="388CDA"/>
                </a:solidFill>
                <a:latin typeface="Arial" charset="0"/>
                <a:ea typeface="Arial" charset="0"/>
                <a:cs typeface="Arial" charset="0"/>
              </a:rPr>
              <a:t/>
            </a:r>
            <a:br>
              <a:rPr lang="en-GB" dirty="0">
                <a:solidFill>
                  <a:srgbClr val="388CDA"/>
                </a:solidFill>
                <a:latin typeface="Arial" charset="0"/>
                <a:ea typeface="Arial" charset="0"/>
                <a:cs typeface="Arial" charset="0"/>
              </a:rPr>
            </a:br>
            <a:r>
              <a:rPr lang="en-GB" dirty="0">
                <a:solidFill>
                  <a:srgbClr val="388CDA"/>
                </a:solidFill>
                <a:latin typeface="Arial" charset="0"/>
                <a:ea typeface="Arial" charset="0"/>
                <a:cs typeface="Arial" charset="0"/>
              </a:rPr>
              <a:t>- Grammar, Punctuation and Spelling (Paper 2) – Monday </a:t>
            </a:r>
            <a:r>
              <a:rPr lang="en-GB" dirty="0" smtClean="0">
                <a:solidFill>
                  <a:srgbClr val="388CDA"/>
                </a:solidFill>
                <a:latin typeface="Arial" charset="0"/>
                <a:ea typeface="Arial" charset="0"/>
                <a:cs typeface="Arial" charset="0"/>
              </a:rPr>
              <a:t>11</a:t>
            </a:r>
            <a:r>
              <a:rPr lang="en-GB" baseline="30000" dirty="0" smtClean="0">
                <a:solidFill>
                  <a:srgbClr val="388CDA"/>
                </a:solidFill>
                <a:latin typeface="Arial" charset="0"/>
                <a:ea typeface="Arial" charset="0"/>
                <a:cs typeface="Arial" charset="0"/>
              </a:rPr>
              <a:t>th</a:t>
            </a:r>
            <a:r>
              <a:rPr lang="en-GB" dirty="0" smtClean="0">
                <a:solidFill>
                  <a:srgbClr val="388CDA"/>
                </a:solidFill>
                <a:latin typeface="Arial" charset="0"/>
                <a:ea typeface="Arial" charset="0"/>
                <a:cs typeface="Arial" charset="0"/>
              </a:rPr>
              <a:t> </a:t>
            </a:r>
            <a:r>
              <a:rPr lang="en-GB" dirty="0" smtClean="0">
                <a:solidFill>
                  <a:srgbClr val="388CDA"/>
                </a:solidFill>
                <a:latin typeface="Arial" charset="0"/>
                <a:ea typeface="Arial" charset="0"/>
                <a:cs typeface="Arial" charset="0"/>
              </a:rPr>
              <a:t>May </a:t>
            </a:r>
            <a:r>
              <a:rPr lang="en-GB" dirty="0" smtClean="0">
                <a:solidFill>
                  <a:srgbClr val="388CDA"/>
                </a:solidFill>
                <a:latin typeface="Arial" charset="0"/>
                <a:ea typeface="Arial" charset="0"/>
                <a:cs typeface="Arial" charset="0"/>
              </a:rPr>
              <a:t>2026;</a:t>
            </a:r>
            <a:r>
              <a:rPr lang="en-GB" dirty="0">
                <a:solidFill>
                  <a:srgbClr val="388CDA"/>
                </a:solidFill>
                <a:latin typeface="Arial" charset="0"/>
                <a:ea typeface="Arial" charset="0"/>
                <a:cs typeface="Arial" charset="0"/>
              </a:rPr>
              <a:t/>
            </a:r>
            <a:br>
              <a:rPr lang="en-GB" dirty="0">
                <a:solidFill>
                  <a:srgbClr val="388CDA"/>
                </a:solidFill>
                <a:latin typeface="Arial" charset="0"/>
                <a:ea typeface="Arial" charset="0"/>
                <a:cs typeface="Arial" charset="0"/>
              </a:rPr>
            </a:br>
            <a:r>
              <a:rPr lang="en-GB" dirty="0">
                <a:solidFill>
                  <a:srgbClr val="388CDA"/>
                </a:solidFill>
                <a:latin typeface="Arial" charset="0"/>
                <a:ea typeface="Arial" charset="0"/>
                <a:cs typeface="Arial" charset="0"/>
              </a:rPr>
              <a:t>- Reading – </a:t>
            </a:r>
            <a:r>
              <a:rPr lang="en-GB" dirty="0" smtClean="0">
                <a:solidFill>
                  <a:srgbClr val="388CDA"/>
                </a:solidFill>
                <a:latin typeface="Arial" charset="0"/>
                <a:ea typeface="Arial" charset="0"/>
                <a:cs typeface="Arial" charset="0"/>
              </a:rPr>
              <a:t>Tuesday </a:t>
            </a:r>
            <a:r>
              <a:rPr lang="en-GB" dirty="0" smtClean="0">
                <a:solidFill>
                  <a:srgbClr val="388CDA"/>
                </a:solidFill>
                <a:latin typeface="Arial" charset="0"/>
                <a:ea typeface="Arial" charset="0"/>
                <a:cs typeface="Arial" charset="0"/>
              </a:rPr>
              <a:t>12</a:t>
            </a:r>
            <a:r>
              <a:rPr lang="en-GB" baseline="30000" dirty="0" smtClean="0">
                <a:solidFill>
                  <a:srgbClr val="388CDA"/>
                </a:solidFill>
                <a:latin typeface="Arial" charset="0"/>
                <a:ea typeface="Arial" charset="0"/>
                <a:cs typeface="Arial" charset="0"/>
              </a:rPr>
              <a:t>th</a:t>
            </a:r>
            <a:r>
              <a:rPr lang="en-GB" dirty="0" smtClean="0">
                <a:solidFill>
                  <a:srgbClr val="388CDA"/>
                </a:solidFill>
                <a:latin typeface="Arial" charset="0"/>
                <a:ea typeface="Arial" charset="0"/>
                <a:cs typeface="Arial" charset="0"/>
              </a:rPr>
              <a:t> </a:t>
            </a:r>
            <a:r>
              <a:rPr lang="en-GB" dirty="0" smtClean="0">
                <a:solidFill>
                  <a:srgbClr val="388CDA"/>
                </a:solidFill>
                <a:latin typeface="Arial" charset="0"/>
                <a:ea typeface="Arial" charset="0"/>
                <a:cs typeface="Arial" charset="0"/>
              </a:rPr>
              <a:t>May </a:t>
            </a:r>
            <a:r>
              <a:rPr lang="en-GB" dirty="0" smtClean="0">
                <a:solidFill>
                  <a:srgbClr val="388CDA"/>
                </a:solidFill>
                <a:latin typeface="Arial" charset="0"/>
                <a:ea typeface="Arial" charset="0"/>
                <a:cs typeface="Arial" charset="0"/>
              </a:rPr>
              <a:t>2026;</a:t>
            </a:r>
            <a:r>
              <a:rPr lang="en-GB" dirty="0">
                <a:solidFill>
                  <a:srgbClr val="388CDA"/>
                </a:solidFill>
                <a:latin typeface="Arial" charset="0"/>
                <a:ea typeface="Arial" charset="0"/>
                <a:cs typeface="Arial" charset="0"/>
              </a:rPr>
              <a:t/>
            </a:r>
            <a:br>
              <a:rPr lang="en-GB" dirty="0">
                <a:solidFill>
                  <a:srgbClr val="388CDA"/>
                </a:solidFill>
                <a:latin typeface="Arial" charset="0"/>
                <a:ea typeface="Arial" charset="0"/>
                <a:cs typeface="Arial" charset="0"/>
              </a:rPr>
            </a:br>
            <a:r>
              <a:rPr lang="en-GB" dirty="0">
                <a:solidFill>
                  <a:srgbClr val="388CDA"/>
                </a:solidFill>
                <a:latin typeface="Arial" charset="0"/>
                <a:ea typeface="Arial" charset="0"/>
                <a:cs typeface="Arial" charset="0"/>
              </a:rPr>
              <a:t>- Maths Paper 1 (Arithmetic) – </a:t>
            </a:r>
            <a:r>
              <a:rPr lang="en-GB" dirty="0" smtClean="0">
                <a:solidFill>
                  <a:srgbClr val="388CDA"/>
                </a:solidFill>
                <a:latin typeface="Arial" charset="0"/>
                <a:ea typeface="Arial" charset="0"/>
                <a:cs typeface="Arial" charset="0"/>
              </a:rPr>
              <a:t>Wednesday </a:t>
            </a:r>
            <a:r>
              <a:rPr lang="en-GB" dirty="0" smtClean="0">
                <a:solidFill>
                  <a:srgbClr val="388CDA"/>
                </a:solidFill>
                <a:latin typeface="Arial" charset="0"/>
                <a:ea typeface="Arial" charset="0"/>
                <a:cs typeface="Arial" charset="0"/>
              </a:rPr>
              <a:t>13</a:t>
            </a:r>
            <a:r>
              <a:rPr lang="en-GB" baseline="30000" dirty="0" smtClean="0">
                <a:solidFill>
                  <a:srgbClr val="388CDA"/>
                </a:solidFill>
                <a:latin typeface="Arial" charset="0"/>
                <a:ea typeface="Arial" charset="0"/>
                <a:cs typeface="Arial" charset="0"/>
              </a:rPr>
              <a:t>th</a:t>
            </a:r>
            <a:r>
              <a:rPr lang="en-GB" dirty="0" smtClean="0">
                <a:solidFill>
                  <a:srgbClr val="388CDA"/>
                </a:solidFill>
                <a:latin typeface="Arial" charset="0"/>
                <a:ea typeface="Arial" charset="0"/>
                <a:cs typeface="Arial" charset="0"/>
              </a:rPr>
              <a:t> </a:t>
            </a:r>
            <a:r>
              <a:rPr lang="en-GB" dirty="0" smtClean="0">
                <a:solidFill>
                  <a:srgbClr val="388CDA"/>
                </a:solidFill>
                <a:latin typeface="Arial" charset="0"/>
                <a:ea typeface="Arial" charset="0"/>
                <a:cs typeface="Arial" charset="0"/>
              </a:rPr>
              <a:t>May </a:t>
            </a:r>
            <a:r>
              <a:rPr lang="en-GB" dirty="0" smtClean="0">
                <a:solidFill>
                  <a:srgbClr val="388CDA"/>
                </a:solidFill>
                <a:latin typeface="Arial" charset="0"/>
                <a:ea typeface="Arial" charset="0"/>
                <a:cs typeface="Arial" charset="0"/>
              </a:rPr>
              <a:t>2026;</a:t>
            </a:r>
            <a:r>
              <a:rPr lang="en-GB" dirty="0">
                <a:solidFill>
                  <a:srgbClr val="388CDA"/>
                </a:solidFill>
                <a:latin typeface="Arial" charset="0"/>
                <a:ea typeface="Arial" charset="0"/>
                <a:cs typeface="Arial" charset="0"/>
              </a:rPr>
              <a:t/>
            </a:r>
            <a:br>
              <a:rPr lang="en-GB" dirty="0">
                <a:solidFill>
                  <a:srgbClr val="388CDA"/>
                </a:solidFill>
                <a:latin typeface="Arial" charset="0"/>
                <a:ea typeface="Arial" charset="0"/>
                <a:cs typeface="Arial" charset="0"/>
              </a:rPr>
            </a:br>
            <a:r>
              <a:rPr lang="en-GB" dirty="0">
                <a:solidFill>
                  <a:srgbClr val="388CDA"/>
                </a:solidFill>
                <a:latin typeface="Arial" charset="0"/>
                <a:ea typeface="Arial" charset="0"/>
                <a:cs typeface="Arial" charset="0"/>
              </a:rPr>
              <a:t>- Maths Paper 2 (Reasoning) – Wednesday </a:t>
            </a:r>
            <a:r>
              <a:rPr lang="en-GB" dirty="0" smtClean="0">
                <a:solidFill>
                  <a:srgbClr val="388CDA"/>
                </a:solidFill>
                <a:latin typeface="Arial" charset="0"/>
                <a:ea typeface="Arial" charset="0"/>
                <a:cs typeface="Arial" charset="0"/>
              </a:rPr>
              <a:t>13</a:t>
            </a:r>
            <a:r>
              <a:rPr lang="en-GB" baseline="30000" dirty="0" smtClean="0">
                <a:solidFill>
                  <a:srgbClr val="388CDA"/>
                </a:solidFill>
                <a:latin typeface="Arial" charset="0"/>
                <a:ea typeface="Arial" charset="0"/>
                <a:cs typeface="Arial" charset="0"/>
              </a:rPr>
              <a:t>th</a:t>
            </a:r>
            <a:r>
              <a:rPr lang="en-GB" dirty="0" smtClean="0">
                <a:solidFill>
                  <a:srgbClr val="388CDA"/>
                </a:solidFill>
                <a:latin typeface="Arial" charset="0"/>
                <a:ea typeface="Arial" charset="0"/>
                <a:cs typeface="Arial" charset="0"/>
              </a:rPr>
              <a:t> </a:t>
            </a:r>
            <a:r>
              <a:rPr lang="en-GB" dirty="0">
                <a:solidFill>
                  <a:srgbClr val="388CDA"/>
                </a:solidFill>
                <a:latin typeface="Arial" charset="0"/>
                <a:ea typeface="Arial" charset="0"/>
                <a:cs typeface="Arial" charset="0"/>
              </a:rPr>
              <a:t>May </a:t>
            </a:r>
            <a:r>
              <a:rPr lang="en-GB" dirty="0" smtClean="0">
                <a:solidFill>
                  <a:srgbClr val="388CDA"/>
                </a:solidFill>
                <a:latin typeface="Arial" charset="0"/>
                <a:ea typeface="Arial" charset="0"/>
                <a:cs typeface="Arial" charset="0"/>
              </a:rPr>
              <a:t>2026;</a:t>
            </a:r>
            <a:r>
              <a:rPr lang="en-GB" dirty="0">
                <a:solidFill>
                  <a:srgbClr val="388CDA"/>
                </a:solidFill>
                <a:latin typeface="Arial" charset="0"/>
                <a:ea typeface="Arial" charset="0"/>
                <a:cs typeface="Arial" charset="0"/>
              </a:rPr>
              <a:t/>
            </a:r>
            <a:br>
              <a:rPr lang="en-GB" dirty="0">
                <a:solidFill>
                  <a:srgbClr val="388CDA"/>
                </a:solidFill>
                <a:latin typeface="Arial" charset="0"/>
                <a:ea typeface="Arial" charset="0"/>
                <a:cs typeface="Arial" charset="0"/>
              </a:rPr>
            </a:br>
            <a:r>
              <a:rPr lang="en-GB" dirty="0">
                <a:solidFill>
                  <a:srgbClr val="388CDA"/>
                </a:solidFill>
                <a:latin typeface="Arial" charset="0"/>
                <a:ea typeface="Arial" charset="0"/>
                <a:cs typeface="Arial" charset="0"/>
              </a:rPr>
              <a:t>- Maths Paper 3 (Reasoning) – </a:t>
            </a:r>
            <a:r>
              <a:rPr lang="en-GB" dirty="0" smtClean="0">
                <a:solidFill>
                  <a:srgbClr val="388CDA"/>
                </a:solidFill>
                <a:latin typeface="Arial" charset="0"/>
                <a:ea typeface="Arial" charset="0"/>
                <a:cs typeface="Arial" charset="0"/>
              </a:rPr>
              <a:t>Thursday </a:t>
            </a:r>
            <a:r>
              <a:rPr lang="en-GB" dirty="0" smtClean="0">
                <a:solidFill>
                  <a:srgbClr val="388CDA"/>
                </a:solidFill>
                <a:latin typeface="Arial" charset="0"/>
                <a:ea typeface="Arial" charset="0"/>
                <a:cs typeface="Arial" charset="0"/>
              </a:rPr>
              <a:t>14</a:t>
            </a:r>
            <a:r>
              <a:rPr lang="en-GB" baseline="30000" dirty="0" smtClean="0">
                <a:solidFill>
                  <a:srgbClr val="388CDA"/>
                </a:solidFill>
                <a:latin typeface="Arial" charset="0"/>
                <a:ea typeface="Arial" charset="0"/>
                <a:cs typeface="Arial" charset="0"/>
              </a:rPr>
              <a:t>th</a:t>
            </a:r>
            <a:r>
              <a:rPr lang="en-GB" dirty="0" smtClean="0">
                <a:solidFill>
                  <a:srgbClr val="388CDA"/>
                </a:solidFill>
                <a:latin typeface="Arial" charset="0"/>
                <a:ea typeface="Arial" charset="0"/>
                <a:cs typeface="Arial" charset="0"/>
              </a:rPr>
              <a:t> </a:t>
            </a:r>
            <a:r>
              <a:rPr lang="en-GB" dirty="0" smtClean="0">
                <a:solidFill>
                  <a:srgbClr val="388CDA"/>
                </a:solidFill>
                <a:latin typeface="Arial" charset="0"/>
                <a:ea typeface="Arial" charset="0"/>
                <a:cs typeface="Arial" charset="0"/>
              </a:rPr>
              <a:t>May </a:t>
            </a:r>
            <a:r>
              <a:rPr lang="en-GB" dirty="0" smtClean="0">
                <a:solidFill>
                  <a:srgbClr val="388CDA"/>
                </a:solidFill>
                <a:latin typeface="Arial" charset="0"/>
                <a:ea typeface="Arial" charset="0"/>
                <a:cs typeface="Arial" charset="0"/>
              </a:rPr>
              <a:t>2026.</a:t>
            </a:r>
            <a:endParaRPr lang="en-GB" dirty="0">
              <a:solidFill>
                <a:srgbClr val="388CDA"/>
              </a:solidFill>
              <a:latin typeface="Arial" charset="0"/>
              <a:ea typeface="Arial" charset="0"/>
              <a:cs typeface="Arial" charset="0"/>
            </a:endParaRPr>
          </a:p>
          <a:p>
            <a:r>
              <a:rPr lang="en-GB" dirty="0">
                <a:solidFill>
                  <a:srgbClr val="388CDA"/>
                </a:solidFill>
                <a:latin typeface="Arial" charset="0"/>
                <a:ea typeface="Arial" charset="0"/>
                <a:cs typeface="Arial" charset="0"/>
              </a:rPr>
              <a:t> </a:t>
            </a:r>
          </a:p>
          <a:p>
            <a:pPr marL="342900" indent="-342900">
              <a:buFont typeface="Arial" charset="0"/>
              <a:buChar char="•"/>
            </a:pPr>
            <a:r>
              <a:rPr lang="en-GB" dirty="0">
                <a:latin typeface="Arial" charset="0"/>
                <a:ea typeface="Arial" charset="0"/>
                <a:cs typeface="Arial" charset="0"/>
              </a:rPr>
              <a:t>Writing is assessed using evidence collected by </a:t>
            </a:r>
            <a:r>
              <a:rPr lang="en-GB" dirty="0" smtClean="0">
                <a:latin typeface="Arial" charset="0"/>
                <a:ea typeface="Arial" charset="0"/>
                <a:cs typeface="Arial" charset="0"/>
              </a:rPr>
              <a:t>our school throughout </a:t>
            </a:r>
            <a:r>
              <a:rPr lang="en-GB" dirty="0">
                <a:latin typeface="Arial" charset="0"/>
                <a:ea typeface="Arial" charset="0"/>
                <a:cs typeface="Arial" charset="0"/>
              </a:rPr>
              <a:t>Year 6, so </a:t>
            </a:r>
            <a:r>
              <a:rPr lang="en-GB" b="1" dirty="0">
                <a:latin typeface="Arial" charset="0"/>
                <a:ea typeface="Arial" charset="0"/>
                <a:cs typeface="Arial" charset="0"/>
              </a:rPr>
              <a:t>there is no Year 6 SATs writing test</a:t>
            </a:r>
            <a:r>
              <a:rPr lang="en-GB" dirty="0">
                <a:latin typeface="Arial" charset="0"/>
                <a:ea typeface="Arial" charset="0"/>
                <a:cs typeface="Arial" charset="0"/>
              </a:rPr>
              <a:t>. </a:t>
            </a:r>
            <a:br>
              <a:rPr lang="en-GB" dirty="0">
                <a:latin typeface="Arial" charset="0"/>
                <a:ea typeface="Arial" charset="0"/>
                <a:cs typeface="Arial" charset="0"/>
              </a:rPr>
            </a:br>
            <a:endParaRPr lang="en-GB" b="1" dirty="0" smtClean="0">
              <a:solidFill>
                <a:srgbClr val="388CDA"/>
              </a:solidFill>
              <a:latin typeface="Arial" charset="0"/>
              <a:ea typeface="Arial" charset="0"/>
              <a:cs typeface="Arial" charset="0"/>
            </a:endParaRPr>
          </a:p>
          <a:p>
            <a:endParaRPr lang="en-US" sz="1400" i="1" dirty="0" smtClean="0">
              <a:latin typeface="Arial "/>
            </a:endParaRPr>
          </a:p>
          <a:p>
            <a:r>
              <a:rPr lang="en-US" sz="1400" i="1" dirty="0" smtClean="0">
                <a:latin typeface="Arial "/>
              </a:rPr>
              <a:t/>
            </a:r>
            <a:br>
              <a:rPr lang="en-US" sz="1400" i="1" dirty="0" smtClean="0">
                <a:latin typeface="Arial "/>
              </a:rPr>
            </a:br>
            <a:r>
              <a:rPr lang="en-US" sz="1400" i="1" dirty="0" smtClean="0">
                <a:latin typeface="Arial "/>
              </a:rPr>
              <a:t>*The key stage 2 tests will be taken on set dates unless your child is absent, in which case they may be able to take them up to 5 school days afterwards. </a:t>
            </a:r>
            <a:endParaRPr lang="en-GB" sz="1400" b="1" i="1" dirty="0">
              <a:solidFill>
                <a:srgbClr val="388CDA"/>
              </a:solidFill>
              <a:latin typeface="Arial "/>
              <a:ea typeface="Arial" charset="0"/>
              <a:cs typeface="Arial" charset="0"/>
            </a:endParaRPr>
          </a:p>
        </p:txBody>
      </p:sp>
      <p:pic>
        <p:nvPicPr>
          <p:cNvPr id="2" name="Picture 1"/>
          <p:cNvPicPr>
            <a:picLocks noChangeAspect="1"/>
          </p:cNvPicPr>
          <p:nvPr/>
        </p:nvPicPr>
        <p:blipFill>
          <a:blip r:embed="rId2"/>
          <a:stretch>
            <a:fillRect/>
          </a:stretch>
        </p:blipFill>
        <p:spPr>
          <a:xfrm>
            <a:off x="-14612" y="6343048"/>
            <a:ext cx="9158611" cy="606404"/>
          </a:xfrm>
          <a:prstGeom prst="rect">
            <a:avLst/>
          </a:prstGeom>
        </p:spPr>
      </p:pic>
      <p:sp>
        <p:nvSpPr>
          <p:cNvPr id="3" name="Rectangle 2"/>
          <p:cNvSpPr/>
          <p:nvPr/>
        </p:nvSpPr>
        <p:spPr>
          <a:xfrm>
            <a:off x="0" y="0"/>
            <a:ext cx="9144000" cy="5545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536426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255181" y="650204"/>
            <a:ext cx="3147015" cy="369332"/>
          </a:xfrm>
          <a:prstGeom prst="rect">
            <a:avLst/>
          </a:prstGeom>
          <a:noFill/>
        </p:spPr>
        <p:txBody>
          <a:bodyPr wrap="none" rtlCol="0">
            <a:spAutoFit/>
          </a:bodyPr>
          <a:lstStyle/>
          <a:p>
            <a:r>
              <a:rPr lang="en-GB" b="1" u="sng" dirty="0">
                <a:latin typeface="Arial" panose="020B0604020202020204" pitchFamily="34" charset="0"/>
                <a:cs typeface="Arial" panose="020B0604020202020204" pitchFamily="34" charset="0"/>
              </a:rPr>
              <a:t>Maths Paper 2 (Reasoning)</a:t>
            </a:r>
            <a:endParaRPr lang="en-GB" u="sng"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C5A22397-22CB-48B1-9847-DF279AAA275F}"/>
              </a:ext>
            </a:extLst>
          </p:cNvPr>
          <p:cNvSpPr txBox="1"/>
          <p:nvPr/>
        </p:nvSpPr>
        <p:spPr>
          <a:xfrm>
            <a:off x="344453" y="1072701"/>
            <a:ext cx="8586896" cy="1477328"/>
          </a:xfrm>
          <a:prstGeom prst="rect">
            <a:avLst/>
          </a:prstGeom>
          <a:noFill/>
        </p:spPr>
        <p:txBody>
          <a:bodyPr wrap="square" rtlCol="0">
            <a:spAutoFit/>
          </a:bodyPr>
          <a:lstStyle/>
          <a:p>
            <a:r>
              <a:rPr lang="en-US" dirty="0" err="1">
                <a:latin typeface="Arial" panose="020B0604020202020204" pitchFamily="34" charset="0"/>
                <a:cs typeface="Arial" panose="020B0604020202020204" pitchFamily="34" charset="0"/>
              </a:rPr>
              <a:t>Maths</a:t>
            </a:r>
            <a:r>
              <a:rPr lang="en-US" dirty="0">
                <a:latin typeface="Arial" panose="020B0604020202020204" pitchFamily="34" charset="0"/>
                <a:cs typeface="Arial" panose="020B0604020202020204" pitchFamily="34" charset="0"/>
              </a:rPr>
              <a:t> Paper 2 (Reasoning) will take place on </a:t>
            </a:r>
            <a:r>
              <a:rPr lang="en-US" b="1" dirty="0">
                <a:latin typeface="Arial" panose="020B0604020202020204" pitchFamily="34" charset="0"/>
                <a:cs typeface="Arial" panose="020B0604020202020204" pitchFamily="34" charset="0"/>
              </a:rPr>
              <a:t>Wednesday 13</a:t>
            </a:r>
            <a:r>
              <a:rPr lang="en-US" b="1" baseline="30000" dirty="0">
                <a:latin typeface="Arial" panose="020B0604020202020204" pitchFamily="34" charset="0"/>
                <a:cs typeface="Arial" panose="020B0604020202020204" pitchFamily="34" charset="0"/>
              </a:rPr>
              <a:t>th</a:t>
            </a:r>
            <a:r>
              <a:rPr lang="en-US" b="1" dirty="0">
                <a:latin typeface="Arial" panose="020B0604020202020204" pitchFamily="34" charset="0"/>
                <a:cs typeface="Arial" panose="020B0604020202020204" pitchFamily="34" charset="0"/>
              </a:rPr>
              <a:t> May 2026</a:t>
            </a:r>
            <a:r>
              <a:rPr lang="en-US" dirty="0">
                <a:latin typeface="Arial" panose="020B0604020202020204" pitchFamily="34" charset="0"/>
                <a:cs typeface="Arial" panose="020B0604020202020204" pitchFamily="34" charset="0"/>
              </a:rPr>
              <a:t>.</a:t>
            </a:r>
          </a:p>
          <a:p>
            <a:r>
              <a:rPr lang="en-US" dirty="0" err="1">
                <a:latin typeface="Arial" panose="020B0604020202020204" pitchFamily="34" charset="0"/>
                <a:cs typeface="Arial" panose="020B0604020202020204" pitchFamily="34" charset="0"/>
              </a:rPr>
              <a:t>Maths</a:t>
            </a:r>
            <a:r>
              <a:rPr lang="en-US" dirty="0">
                <a:latin typeface="Arial" panose="020B0604020202020204" pitchFamily="34" charset="0"/>
                <a:cs typeface="Arial" panose="020B0604020202020204" pitchFamily="34" charset="0"/>
              </a:rPr>
              <a:t> Paper 3 (Reasoning) is scheduled for </a:t>
            </a:r>
            <a:r>
              <a:rPr lang="en-US" b="1" dirty="0">
                <a:latin typeface="Arial" panose="020B0604020202020204" pitchFamily="34" charset="0"/>
                <a:cs typeface="Arial" panose="020B0604020202020204" pitchFamily="34" charset="0"/>
              </a:rPr>
              <a:t>Thursday 14</a:t>
            </a:r>
            <a:r>
              <a:rPr lang="en-US" b="1" baseline="30000" dirty="0">
                <a:latin typeface="Arial" panose="020B0604020202020204" pitchFamily="34" charset="0"/>
                <a:cs typeface="Arial" panose="020B0604020202020204" pitchFamily="34" charset="0"/>
              </a:rPr>
              <a:t>th</a:t>
            </a:r>
            <a:r>
              <a:rPr lang="en-US" b="1" dirty="0">
                <a:latin typeface="Arial" panose="020B0604020202020204" pitchFamily="34" charset="0"/>
                <a:cs typeface="Arial" panose="020B0604020202020204" pitchFamily="34" charset="0"/>
              </a:rPr>
              <a:t> May 2026.</a:t>
            </a:r>
          </a:p>
          <a:p>
            <a:r>
              <a:rPr lang="en-US" dirty="0" smtClean="0">
                <a:latin typeface="Arial" panose="020B0604020202020204" pitchFamily="34" charset="0"/>
                <a:cs typeface="Arial" panose="020B0604020202020204" pitchFamily="34" charset="0"/>
              </a:rPr>
              <a:t>Both </a:t>
            </a:r>
            <a:r>
              <a:rPr lang="en-US" dirty="0">
                <a:latin typeface="Arial" panose="020B0604020202020204" pitchFamily="34" charset="0"/>
                <a:cs typeface="Arial" panose="020B0604020202020204" pitchFamily="34" charset="0"/>
              </a:rPr>
              <a:t>have standard timings of </a:t>
            </a:r>
            <a:r>
              <a:rPr lang="en-US" b="1" dirty="0">
                <a:latin typeface="Arial" panose="020B0604020202020204" pitchFamily="34" charset="0"/>
                <a:cs typeface="Arial" panose="020B0604020202020204" pitchFamily="34" charset="0"/>
              </a:rPr>
              <a:t>40 minutes</a:t>
            </a:r>
            <a:r>
              <a:rPr lang="en-US" dirty="0">
                <a:latin typeface="Arial" panose="020B0604020202020204" pitchFamily="34" charset="0"/>
                <a:cs typeface="Arial" panose="020B0604020202020204" pitchFamily="34" charset="0"/>
              </a:rPr>
              <a:t> and are worth </a:t>
            </a:r>
            <a:r>
              <a:rPr lang="en-US" b="1" dirty="0">
                <a:latin typeface="Arial" panose="020B0604020202020204" pitchFamily="34" charset="0"/>
                <a:cs typeface="Arial" panose="020B0604020202020204" pitchFamily="34" charset="0"/>
              </a:rPr>
              <a:t>35 marks </a:t>
            </a:r>
            <a:r>
              <a:rPr lang="en-US" dirty="0">
                <a:latin typeface="Arial" panose="020B0604020202020204" pitchFamily="34" charset="0"/>
                <a:cs typeface="Arial" panose="020B0604020202020204" pitchFamily="34" charset="0"/>
              </a:rPr>
              <a:t>each. </a:t>
            </a:r>
          </a:p>
          <a:p>
            <a:endParaRPr lang="en-US"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Example questions: </a:t>
            </a:r>
          </a:p>
        </p:txBody>
      </p:sp>
      <p:pic>
        <p:nvPicPr>
          <p:cNvPr id="9" name="Picture 8">
            <a:extLst>
              <a:ext uri="{FF2B5EF4-FFF2-40B4-BE49-F238E27FC236}">
                <a16:creationId xmlns:a16="http://schemas.microsoft.com/office/drawing/2014/main" id="{35714FAC-D083-4D06-AADD-DEDCD083C37A}"/>
              </a:ext>
            </a:extLst>
          </p:cNvPr>
          <p:cNvPicPr>
            <a:picLocks noChangeAspect="1"/>
          </p:cNvPicPr>
          <p:nvPr/>
        </p:nvPicPr>
        <p:blipFill>
          <a:blip r:embed="rId2"/>
          <a:stretch>
            <a:fillRect/>
          </a:stretch>
        </p:blipFill>
        <p:spPr>
          <a:xfrm>
            <a:off x="2144834" y="2550030"/>
            <a:ext cx="4896568" cy="3859160"/>
          </a:xfrm>
          <a:prstGeom prst="rect">
            <a:avLst/>
          </a:prstGeom>
        </p:spPr>
      </p:pic>
      <p:pic>
        <p:nvPicPr>
          <p:cNvPr id="5" name="Picture 4"/>
          <p:cNvPicPr>
            <a:picLocks noChangeAspect="1"/>
          </p:cNvPicPr>
          <p:nvPr/>
        </p:nvPicPr>
        <p:blipFill>
          <a:blip r:embed="rId3"/>
          <a:stretch>
            <a:fillRect/>
          </a:stretch>
        </p:blipFill>
        <p:spPr>
          <a:xfrm>
            <a:off x="-14612" y="6343048"/>
            <a:ext cx="9158611" cy="606404"/>
          </a:xfrm>
          <a:prstGeom prst="rect">
            <a:avLst/>
          </a:prstGeom>
        </p:spPr>
      </p:pic>
      <p:sp>
        <p:nvSpPr>
          <p:cNvPr id="6" name="Rectangle 5"/>
          <p:cNvSpPr/>
          <p:nvPr/>
        </p:nvSpPr>
        <p:spPr>
          <a:xfrm>
            <a:off x="0" y="0"/>
            <a:ext cx="9144000" cy="5545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704265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255181" y="650204"/>
            <a:ext cx="3147015" cy="369332"/>
          </a:xfrm>
          <a:prstGeom prst="rect">
            <a:avLst/>
          </a:prstGeom>
          <a:noFill/>
        </p:spPr>
        <p:txBody>
          <a:bodyPr wrap="none" rtlCol="0">
            <a:spAutoFit/>
          </a:bodyPr>
          <a:lstStyle/>
          <a:p>
            <a:r>
              <a:rPr lang="en-GB" b="1" u="sng" dirty="0">
                <a:latin typeface="Arial" panose="020B0604020202020204" pitchFamily="34" charset="0"/>
                <a:cs typeface="Arial" panose="020B0604020202020204" pitchFamily="34" charset="0"/>
              </a:rPr>
              <a:t>Maths Paper 3 (Reasoning)</a:t>
            </a:r>
            <a:endParaRPr lang="en-GB" u="sng"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C5A22397-22CB-48B1-9847-DF279AAA275F}"/>
              </a:ext>
            </a:extLst>
          </p:cNvPr>
          <p:cNvSpPr txBox="1"/>
          <p:nvPr/>
        </p:nvSpPr>
        <p:spPr>
          <a:xfrm>
            <a:off x="344453" y="1072701"/>
            <a:ext cx="8586896" cy="1477328"/>
          </a:xfrm>
          <a:prstGeom prst="rect">
            <a:avLst/>
          </a:prstGeom>
          <a:noFill/>
        </p:spPr>
        <p:txBody>
          <a:bodyPr wrap="square" rtlCol="0">
            <a:spAutoFit/>
          </a:bodyPr>
          <a:lstStyle/>
          <a:p>
            <a:r>
              <a:rPr lang="en-US" dirty="0" err="1">
                <a:latin typeface="Arial" panose="020B0604020202020204" pitchFamily="34" charset="0"/>
                <a:cs typeface="Arial" panose="020B0604020202020204" pitchFamily="34" charset="0"/>
              </a:rPr>
              <a:t>Maths</a:t>
            </a:r>
            <a:r>
              <a:rPr lang="en-US" dirty="0">
                <a:latin typeface="Arial" panose="020B0604020202020204" pitchFamily="34" charset="0"/>
                <a:cs typeface="Arial" panose="020B0604020202020204" pitchFamily="34" charset="0"/>
              </a:rPr>
              <a:t> Paper 2 (Reasoning) will take place on </a:t>
            </a:r>
            <a:r>
              <a:rPr lang="en-US" b="1" dirty="0">
                <a:latin typeface="Arial" panose="020B0604020202020204" pitchFamily="34" charset="0"/>
                <a:cs typeface="Arial" panose="020B0604020202020204" pitchFamily="34" charset="0"/>
              </a:rPr>
              <a:t>Wednesday 13</a:t>
            </a:r>
            <a:r>
              <a:rPr lang="en-US" b="1" baseline="30000" dirty="0">
                <a:latin typeface="Arial" panose="020B0604020202020204" pitchFamily="34" charset="0"/>
                <a:cs typeface="Arial" panose="020B0604020202020204" pitchFamily="34" charset="0"/>
              </a:rPr>
              <a:t>th</a:t>
            </a:r>
            <a:r>
              <a:rPr lang="en-US" b="1" dirty="0">
                <a:latin typeface="Arial" panose="020B0604020202020204" pitchFamily="34" charset="0"/>
                <a:cs typeface="Arial" panose="020B0604020202020204" pitchFamily="34" charset="0"/>
              </a:rPr>
              <a:t> May 2026</a:t>
            </a:r>
            <a:r>
              <a:rPr lang="en-US" dirty="0">
                <a:latin typeface="Arial" panose="020B0604020202020204" pitchFamily="34" charset="0"/>
                <a:cs typeface="Arial" panose="020B0604020202020204" pitchFamily="34" charset="0"/>
              </a:rPr>
              <a:t>.</a:t>
            </a:r>
          </a:p>
          <a:p>
            <a:r>
              <a:rPr lang="en-US" dirty="0" err="1">
                <a:latin typeface="Arial" panose="020B0604020202020204" pitchFamily="34" charset="0"/>
                <a:cs typeface="Arial" panose="020B0604020202020204" pitchFamily="34" charset="0"/>
              </a:rPr>
              <a:t>Maths</a:t>
            </a:r>
            <a:r>
              <a:rPr lang="en-US" dirty="0">
                <a:latin typeface="Arial" panose="020B0604020202020204" pitchFamily="34" charset="0"/>
                <a:cs typeface="Arial" panose="020B0604020202020204" pitchFamily="34" charset="0"/>
              </a:rPr>
              <a:t> Paper 3 (Reasoning) is scheduled for </a:t>
            </a:r>
            <a:r>
              <a:rPr lang="en-US" b="1" dirty="0">
                <a:latin typeface="Arial" panose="020B0604020202020204" pitchFamily="34" charset="0"/>
                <a:cs typeface="Arial" panose="020B0604020202020204" pitchFamily="34" charset="0"/>
              </a:rPr>
              <a:t>Thursday 14</a:t>
            </a:r>
            <a:r>
              <a:rPr lang="en-US" b="1" baseline="30000" dirty="0">
                <a:latin typeface="Arial" panose="020B0604020202020204" pitchFamily="34" charset="0"/>
                <a:cs typeface="Arial" panose="020B0604020202020204" pitchFamily="34" charset="0"/>
              </a:rPr>
              <a:t>th</a:t>
            </a:r>
            <a:r>
              <a:rPr lang="en-US" b="1" dirty="0">
                <a:latin typeface="Arial" panose="020B0604020202020204" pitchFamily="34" charset="0"/>
                <a:cs typeface="Arial" panose="020B0604020202020204" pitchFamily="34" charset="0"/>
              </a:rPr>
              <a:t> May 2026.</a:t>
            </a:r>
          </a:p>
          <a:p>
            <a:r>
              <a:rPr lang="en-US" dirty="0" smtClean="0">
                <a:latin typeface="Arial" panose="020B0604020202020204" pitchFamily="34" charset="0"/>
                <a:cs typeface="Arial" panose="020B0604020202020204" pitchFamily="34" charset="0"/>
              </a:rPr>
              <a:t>Both </a:t>
            </a:r>
            <a:r>
              <a:rPr lang="en-US" dirty="0">
                <a:latin typeface="Arial" panose="020B0604020202020204" pitchFamily="34" charset="0"/>
                <a:cs typeface="Arial" panose="020B0604020202020204" pitchFamily="34" charset="0"/>
              </a:rPr>
              <a:t>have standard timings of </a:t>
            </a:r>
            <a:r>
              <a:rPr lang="en-US" b="1" dirty="0">
                <a:latin typeface="Arial" panose="020B0604020202020204" pitchFamily="34" charset="0"/>
                <a:cs typeface="Arial" panose="020B0604020202020204" pitchFamily="34" charset="0"/>
              </a:rPr>
              <a:t>40 minutes</a:t>
            </a:r>
            <a:r>
              <a:rPr lang="en-US" dirty="0">
                <a:latin typeface="Arial" panose="020B0604020202020204" pitchFamily="34" charset="0"/>
                <a:cs typeface="Arial" panose="020B0604020202020204" pitchFamily="34" charset="0"/>
              </a:rPr>
              <a:t> and are worth </a:t>
            </a:r>
            <a:r>
              <a:rPr lang="en-US" b="1" dirty="0">
                <a:latin typeface="Arial" panose="020B0604020202020204" pitchFamily="34" charset="0"/>
                <a:cs typeface="Arial" panose="020B0604020202020204" pitchFamily="34" charset="0"/>
              </a:rPr>
              <a:t>35 marks </a:t>
            </a:r>
            <a:r>
              <a:rPr lang="en-US" dirty="0">
                <a:latin typeface="Arial" panose="020B0604020202020204" pitchFamily="34" charset="0"/>
                <a:cs typeface="Arial" panose="020B0604020202020204" pitchFamily="34" charset="0"/>
              </a:rPr>
              <a:t>each. </a:t>
            </a:r>
          </a:p>
          <a:p>
            <a:endParaRPr lang="en-US"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Example questions: </a:t>
            </a:r>
          </a:p>
        </p:txBody>
      </p:sp>
      <p:pic>
        <p:nvPicPr>
          <p:cNvPr id="2" name="Picture 1">
            <a:extLst>
              <a:ext uri="{FF2B5EF4-FFF2-40B4-BE49-F238E27FC236}">
                <a16:creationId xmlns:a16="http://schemas.microsoft.com/office/drawing/2014/main" id="{2D0D3D26-A644-414F-A998-163CA8761D7B}"/>
              </a:ext>
            </a:extLst>
          </p:cNvPr>
          <p:cNvPicPr>
            <a:picLocks noChangeAspect="1"/>
          </p:cNvPicPr>
          <p:nvPr/>
        </p:nvPicPr>
        <p:blipFill>
          <a:blip r:embed="rId2"/>
          <a:stretch>
            <a:fillRect/>
          </a:stretch>
        </p:blipFill>
        <p:spPr>
          <a:xfrm>
            <a:off x="1147762" y="3429000"/>
            <a:ext cx="6848475" cy="1600200"/>
          </a:xfrm>
          <a:prstGeom prst="rect">
            <a:avLst/>
          </a:prstGeom>
          <a:effectLst>
            <a:outerShdw blurRad="50800" dist="38100" dir="2700000" algn="tl" rotWithShape="0">
              <a:prstClr val="black">
                <a:alpha val="40000"/>
              </a:prstClr>
            </a:outerShdw>
          </a:effectLst>
        </p:spPr>
      </p:pic>
      <p:sp>
        <p:nvSpPr>
          <p:cNvPr id="3" name="Rectangle 2">
            <a:extLst>
              <a:ext uri="{FF2B5EF4-FFF2-40B4-BE49-F238E27FC236}">
                <a16:creationId xmlns:a16="http://schemas.microsoft.com/office/drawing/2014/main" id="{08285403-1877-4B21-BDC4-F33ABE5CC19C}"/>
              </a:ext>
            </a:extLst>
          </p:cNvPr>
          <p:cNvSpPr/>
          <p:nvPr/>
        </p:nvSpPr>
        <p:spPr>
          <a:xfrm>
            <a:off x="1828688" y="4339016"/>
            <a:ext cx="5431873" cy="369332"/>
          </a:xfrm>
          <a:prstGeom prst="rect">
            <a:avLst/>
          </a:prstGeom>
        </p:spPr>
        <p:txBody>
          <a:bodyPr wrap="square">
            <a:spAutoFit/>
          </a:bodyPr>
          <a:lstStyle/>
          <a:p>
            <a:r>
              <a:rPr lang="en-US" dirty="0">
                <a:solidFill>
                  <a:srgbClr val="DA2E41"/>
                </a:solidFill>
                <a:latin typeface="Arial" panose="020B0604020202020204" pitchFamily="34" charset="0"/>
                <a:cs typeface="Arial" panose="020B0604020202020204" pitchFamily="34" charset="0"/>
              </a:rPr>
              <a:t>Fifty-three thousand, one hundred and forty-eight</a:t>
            </a:r>
            <a:endParaRPr lang="en-GB" dirty="0">
              <a:solidFill>
                <a:srgbClr val="DA2E41"/>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3"/>
          <a:stretch>
            <a:fillRect/>
          </a:stretch>
        </p:blipFill>
        <p:spPr>
          <a:xfrm>
            <a:off x="-14612" y="6343048"/>
            <a:ext cx="9158611" cy="606404"/>
          </a:xfrm>
          <a:prstGeom prst="rect">
            <a:avLst/>
          </a:prstGeom>
        </p:spPr>
      </p:pic>
      <p:sp>
        <p:nvSpPr>
          <p:cNvPr id="7" name="Rectangle 6"/>
          <p:cNvSpPr/>
          <p:nvPr/>
        </p:nvSpPr>
        <p:spPr>
          <a:xfrm>
            <a:off x="0" y="0"/>
            <a:ext cx="9144000" cy="5545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756272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255181" y="650204"/>
            <a:ext cx="3147015" cy="369332"/>
          </a:xfrm>
          <a:prstGeom prst="rect">
            <a:avLst/>
          </a:prstGeom>
          <a:noFill/>
        </p:spPr>
        <p:txBody>
          <a:bodyPr wrap="none" rtlCol="0">
            <a:spAutoFit/>
          </a:bodyPr>
          <a:lstStyle/>
          <a:p>
            <a:r>
              <a:rPr lang="en-GB" b="1" u="sng" dirty="0">
                <a:latin typeface="Arial" panose="020B0604020202020204" pitchFamily="34" charset="0"/>
                <a:cs typeface="Arial" panose="020B0604020202020204" pitchFamily="34" charset="0"/>
              </a:rPr>
              <a:t>Maths Paper 3 (Reasoning)</a:t>
            </a:r>
            <a:endParaRPr lang="en-GB" u="sng"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C5A22397-22CB-48B1-9847-DF279AAA275F}"/>
              </a:ext>
            </a:extLst>
          </p:cNvPr>
          <p:cNvSpPr txBox="1"/>
          <p:nvPr/>
        </p:nvSpPr>
        <p:spPr>
          <a:xfrm>
            <a:off x="344453" y="1072701"/>
            <a:ext cx="8586896" cy="1477328"/>
          </a:xfrm>
          <a:prstGeom prst="rect">
            <a:avLst/>
          </a:prstGeom>
          <a:noFill/>
        </p:spPr>
        <p:txBody>
          <a:bodyPr wrap="square" rtlCol="0">
            <a:spAutoFit/>
          </a:bodyPr>
          <a:lstStyle/>
          <a:p>
            <a:r>
              <a:rPr lang="en-US" dirty="0" err="1">
                <a:latin typeface="Arial" panose="020B0604020202020204" pitchFamily="34" charset="0"/>
                <a:cs typeface="Arial" panose="020B0604020202020204" pitchFamily="34" charset="0"/>
              </a:rPr>
              <a:t>Maths</a:t>
            </a:r>
            <a:r>
              <a:rPr lang="en-US" dirty="0">
                <a:latin typeface="Arial" panose="020B0604020202020204" pitchFamily="34" charset="0"/>
                <a:cs typeface="Arial" panose="020B0604020202020204" pitchFamily="34" charset="0"/>
              </a:rPr>
              <a:t> Paper 2 (Reasoning) will take place on </a:t>
            </a:r>
            <a:r>
              <a:rPr lang="en-US" b="1" dirty="0">
                <a:latin typeface="Arial" panose="020B0604020202020204" pitchFamily="34" charset="0"/>
                <a:cs typeface="Arial" panose="020B0604020202020204" pitchFamily="34" charset="0"/>
              </a:rPr>
              <a:t>Wednesday 13</a:t>
            </a:r>
            <a:r>
              <a:rPr lang="en-US" b="1" baseline="30000" dirty="0">
                <a:latin typeface="Arial" panose="020B0604020202020204" pitchFamily="34" charset="0"/>
                <a:cs typeface="Arial" panose="020B0604020202020204" pitchFamily="34" charset="0"/>
              </a:rPr>
              <a:t>th</a:t>
            </a:r>
            <a:r>
              <a:rPr lang="en-US" b="1" dirty="0">
                <a:latin typeface="Arial" panose="020B0604020202020204" pitchFamily="34" charset="0"/>
                <a:cs typeface="Arial" panose="020B0604020202020204" pitchFamily="34" charset="0"/>
              </a:rPr>
              <a:t> May 2026</a:t>
            </a:r>
            <a:r>
              <a:rPr lang="en-US" dirty="0">
                <a:latin typeface="Arial" panose="020B0604020202020204" pitchFamily="34" charset="0"/>
                <a:cs typeface="Arial" panose="020B0604020202020204" pitchFamily="34" charset="0"/>
              </a:rPr>
              <a:t>.</a:t>
            </a:r>
          </a:p>
          <a:p>
            <a:r>
              <a:rPr lang="en-US" dirty="0" err="1">
                <a:latin typeface="Arial" panose="020B0604020202020204" pitchFamily="34" charset="0"/>
                <a:cs typeface="Arial" panose="020B0604020202020204" pitchFamily="34" charset="0"/>
              </a:rPr>
              <a:t>Maths</a:t>
            </a:r>
            <a:r>
              <a:rPr lang="en-US" dirty="0">
                <a:latin typeface="Arial" panose="020B0604020202020204" pitchFamily="34" charset="0"/>
                <a:cs typeface="Arial" panose="020B0604020202020204" pitchFamily="34" charset="0"/>
              </a:rPr>
              <a:t> Paper 3 (Reasoning) is scheduled for </a:t>
            </a:r>
            <a:r>
              <a:rPr lang="en-US" b="1" dirty="0">
                <a:latin typeface="Arial" panose="020B0604020202020204" pitchFamily="34" charset="0"/>
                <a:cs typeface="Arial" panose="020B0604020202020204" pitchFamily="34" charset="0"/>
              </a:rPr>
              <a:t>Thursday 14</a:t>
            </a:r>
            <a:r>
              <a:rPr lang="en-US" b="1" baseline="30000" dirty="0">
                <a:latin typeface="Arial" panose="020B0604020202020204" pitchFamily="34" charset="0"/>
                <a:cs typeface="Arial" panose="020B0604020202020204" pitchFamily="34" charset="0"/>
              </a:rPr>
              <a:t>th</a:t>
            </a:r>
            <a:r>
              <a:rPr lang="en-US" b="1" dirty="0">
                <a:latin typeface="Arial" panose="020B0604020202020204" pitchFamily="34" charset="0"/>
                <a:cs typeface="Arial" panose="020B0604020202020204" pitchFamily="34" charset="0"/>
              </a:rPr>
              <a:t> May 2026.</a:t>
            </a:r>
          </a:p>
          <a:p>
            <a:r>
              <a:rPr lang="en-US" dirty="0" smtClean="0">
                <a:latin typeface="Arial" panose="020B0604020202020204" pitchFamily="34" charset="0"/>
                <a:cs typeface="Arial" panose="020B0604020202020204" pitchFamily="34" charset="0"/>
              </a:rPr>
              <a:t>Both </a:t>
            </a:r>
            <a:r>
              <a:rPr lang="en-US" dirty="0">
                <a:latin typeface="Arial" panose="020B0604020202020204" pitchFamily="34" charset="0"/>
                <a:cs typeface="Arial" panose="020B0604020202020204" pitchFamily="34" charset="0"/>
              </a:rPr>
              <a:t>have standard timings of </a:t>
            </a:r>
            <a:r>
              <a:rPr lang="en-US" b="1" dirty="0">
                <a:latin typeface="Arial" panose="020B0604020202020204" pitchFamily="34" charset="0"/>
                <a:cs typeface="Arial" panose="020B0604020202020204" pitchFamily="34" charset="0"/>
              </a:rPr>
              <a:t>40 minutes</a:t>
            </a:r>
            <a:r>
              <a:rPr lang="en-US" dirty="0">
                <a:latin typeface="Arial" panose="020B0604020202020204" pitchFamily="34" charset="0"/>
                <a:cs typeface="Arial" panose="020B0604020202020204" pitchFamily="34" charset="0"/>
              </a:rPr>
              <a:t> and are worth </a:t>
            </a:r>
            <a:r>
              <a:rPr lang="en-US" b="1" dirty="0">
                <a:latin typeface="Arial" panose="020B0604020202020204" pitchFamily="34" charset="0"/>
                <a:cs typeface="Arial" panose="020B0604020202020204" pitchFamily="34" charset="0"/>
              </a:rPr>
              <a:t>35 marks </a:t>
            </a:r>
            <a:r>
              <a:rPr lang="en-US" dirty="0">
                <a:latin typeface="Arial" panose="020B0604020202020204" pitchFamily="34" charset="0"/>
                <a:cs typeface="Arial" panose="020B0604020202020204" pitchFamily="34" charset="0"/>
              </a:rPr>
              <a:t>each. </a:t>
            </a:r>
          </a:p>
          <a:p>
            <a:endParaRPr lang="en-US"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Example questions: </a:t>
            </a:r>
          </a:p>
        </p:txBody>
      </p:sp>
      <p:pic>
        <p:nvPicPr>
          <p:cNvPr id="10" name="Picture 9">
            <a:extLst>
              <a:ext uri="{FF2B5EF4-FFF2-40B4-BE49-F238E27FC236}">
                <a16:creationId xmlns:a16="http://schemas.microsoft.com/office/drawing/2014/main" id="{52A9597C-64B5-4D0A-BD58-A39A119AC3A3}"/>
              </a:ext>
            </a:extLst>
          </p:cNvPr>
          <p:cNvPicPr>
            <a:picLocks noChangeAspect="1"/>
          </p:cNvPicPr>
          <p:nvPr/>
        </p:nvPicPr>
        <p:blipFill>
          <a:blip r:embed="rId2"/>
          <a:stretch>
            <a:fillRect/>
          </a:stretch>
        </p:blipFill>
        <p:spPr>
          <a:xfrm>
            <a:off x="1851825" y="2550029"/>
            <a:ext cx="5482825" cy="3741714"/>
          </a:xfrm>
          <a:prstGeom prst="rect">
            <a:avLst/>
          </a:prstGeom>
        </p:spPr>
      </p:pic>
      <p:pic>
        <p:nvPicPr>
          <p:cNvPr id="5" name="Picture 4"/>
          <p:cNvPicPr>
            <a:picLocks noChangeAspect="1"/>
          </p:cNvPicPr>
          <p:nvPr/>
        </p:nvPicPr>
        <p:blipFill>
          <a:blip r:embed="rId3"/>
          <a:stretch>
            <a:fillRect/>
          </a:stretch>
        </p:blipFill>
        <p:spPr>
          <a:xfrm>
            <a:off x="-14612" y="6343048"/>
            <a:ext cx="9158611" cy="606404"/>
          </a:xfrm>
          <a:prstGeom prst="rect">
            <a:avLst/>
          </a:prstGeom>
        </p:spPr>
      </p:pic>
      <p:sp>
        <p:nvSpPr>
          <p:cNvPr id="6" name="Rectangle 5"/>
          <p:cNvSpPr/>
          <p:nvPr/>
        </p:nvSpPr>
        <p:spPr>
          <a:xfrm>
            <a:off x="0" y="0"/>
            <a:ext cx="9144000" cy="5545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725489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255181" y="650204"/>
            <a:ext cx="6344429" cy="369332"/>
          </a:xfrm>
          <a:prstGeom prst="rect">
            <a:avLst/>
          </a:prstGeom>
          <a:noFill/>
        </p:spPr>
        <p:txBody>
          <a:bodyPr wrap="none" rtlCol="0">
            <a:spAutoFit/>
          </a:bodyPr>
          <a:lstStyle/>
          <a:p>
            <a:r>
              <a:rPr lang="en-GB" b="1" u="sng" dirty="0">
                <a:latin typeface="Arial" panose="020B0604020202020204" pitchFamily="34" charset="0"/>
                <a:cs typeface="Arial" panose="020B0604020202020204" pitchFamily="34" charset="0"/>
              </a:rPr>
              <a:t>How can I support my child in preparing for their SATs? </a:t>
            </a:r>
            <a:endParaRPr lang="en-GB" u="sng"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C5A22397-22CB-48B1-9847-DF279AAA275F}"/>
              </a:ext>
            </a:extLst>
          </p:cNvPr>
          <p:cNvSpPr txBox="1"/>
          <p:nvPr/>
        </p:nvSpPr>
        <p:spPr>
          <a:xfrm>
            <a:off x="344453" y="1072701"/>
            <a:ext cx="8586896" cy="2400657"/>
          </a:xfrm>
          <a:prstGeom prst="rect">
            <a:avLst/>
          </a:prstGeom>
          <a:noFill/>
        </p:spPr>
        <p:txBody>
          <a:bodyPr wrap="square" rtlCol="0">
            <a:spAutoFit/>
          </a:bodyPr>
          <a:lstStyle/>
          <a:p>
            <a:pPr>
              <a:spcAft>
                <a:spcPts val="600"/>
              </a:spcAft>
            </a:pPr>
            <a:r>
              <a:rPr lang="en-GB" dirty="0" smtClean="0">
                <a:latin typeface="Arial" panose="020B0604020202020204" pitchFamily="34" charset="0"/>
                <a:cs typeface="Arial" panose="020B0604020202020204" pitchFamily="34" charset="0"/>
              </a:rPr>
              <a:t>Some </a:t>
            </a:r>
            <a:r>
              <a:rPr lang="en-GB" dirty="0">
                <a:latin typeface="Arial" panose="020B0604020202020204" pitchFamily="34" charset="0"/>
                <a:cs typeface="Arial" panose="020B0604020202020204" pitchFamily="34" charset="0"/>
              </a:rPr>
              <a:t>further tips:</a:t>
            </a:r>
          </a:p>
          <a:p>
            <a:pPr>
              <a:spcAft>
                <a:spcPts val="600"/>
              </a:spcAft>
            </a:pPr>
            <a:r>
              <a:rPr lang="en-US" sz="1600" dirty="0" smtClean="0">
                <a:solidFill>
                  <a:srgbClr val="388CDA"/>
                </a:solidFill>
                <a:latin typeface="Arial" panose="020B0604020202020204" pitchFamily="34" charset="0"/>
                <a:cs typeface="Arial" panose="020B0604020202020204" pitchFamily="34" charset="0"/>
              </a:rPr>
              <a:t>• </a:t>
            </a:r>
            <a:r>
              <a:rPr lang="en-GB" sz="1600" dirty="0" smtClean="0">
                <a:solidFill>
                  <a:srgbClr val="388CDA"/>
                </a:solidFill>
                <a:latin typeface="Arial" panose="020B0604020202020204" pitchFamily="34" charset="0"/>
                <a:cs typeface="Arial" panose="020B0604020202020204" pitchFamily="34" charset="0"/>
              </a:rPr>
              <a:t>Firstly</a:t>
            </a:r>
            <a:r>
              <a:rPr lang="en-GB" sz="1600" dirty="0">
                <a:solidFill>
                  <a:srgbClr val="388CDA"/>
                </a:solidFill>
                <a:latin typeface="Arial" panose="020B0604020202020204" pitchFamily="34" charset="0"/>
                <a:cs typeface="Arial" panose="020B0604020202020204" pitchFamily="34" charset="0"/>
              </a:rPr>
              <a:t>, </a:t>
            </a:r>
            <a:r>
              <a:rPr lang="en-GB" sz="1600" dirty="0" smtClean="0">
                <a:solidFill>
                  <a:srgbClr val="388CDA"/>
                </a:solidFill>
                <a:latin typeface="Arial" panose="020B0604020202020204" pitchFamily="34" charset="0"/>
                <a:cs typeface="Arial" panose="020B0604020202020204" pitchFamily="34" charset="0"/>
              </a:rPr>
              <a:t>as </a:t>
            </a:r>
            <a:r>
              <a:rPr lang="en-GB" sz="1600" dirty="0">
                <a:solidFill>
                  <a:srgbClr val="388CDA"/>
                </a:solidFill>
                <a:latin typeface="Arial" panose="020B0604020202020204" pitchFamily="34" charset="0"/>
                <a:cs typeface="Arial" panose="020B0604020202020204" pitchFamily="34" charset="0"/>
              </a:rPr>
              <a:t>much encouragement and support as </a:t>
            </a:r>
            <a:r>
              <a:rPr lang="en-GB" sz="1600" dirty="0" smtClean="0">
                <a:solidFill>
                  <a:srgbClr val="388CDA"/>
                </a:solidFill>
                <a:latin typeface="Arial" panose="020B0604020202020204" pitchFamily="34" charset="0"/>
                <a:cs typeface="Arial" panose="020B0604020202020204" pitchFamily="34" charset="0"/>
              </a:rPr>
              <a:t>possible!</a:t>
            </a:r>
          </a:p>
          <a:p>
            <a:r>
              <a:rPr lang="en-US" sz="1600" dirty="0" smtClean="0">
                <a:solidFill>
                  <a:srgbClr val="388CDA"/>
                </a:solidFill>
                <a:latin typeface="Arial" panose="020B0604020202020204" pitchFamily="34" charset="0"/>
                <a:cs typeface="Arial" panose="020B0604020202020204" pitchFamily="34" charset="0"/>
              </a:rPr>
              <a:t>• </a:t>
            </a:r>
            <a:r>
              <a:rPr lang="en-US" sz="1600" dirty="0">
                <a:solidFill>
                  <a:srgbClr val="388CDA"/>
                </a:solidFill>
                <a:latin typeface="Arial" panose="020B0604020202020204" pitchFamily="34" charset="0"/>
                <a:cs typeface="Arial" panose="020B0604020202020204" pitchFamily="34" charset="0"/>
              </a:rPr>
              <a:t>Plan something nice and fun for the weekends before and after SATs – this will help your child start the week well and also give them something to look forward to; </a:t>
            </a:r>
          </a:p>
          <a:p>
            <a:pPr>
              <a:spcAft>
                <a:spcPts val="600"/>
              </a:spcAft>
            </a:pPr>
            <a:r>
              <a:rPr lang="en-US" sz="1600" dirty="0">
                <a:solidFill>
                  <a:srgbClr val="388CDA"/>
                </a:solidFill>
                <a:latin typeface="Arial" panose="020B0604020202020204" pitchFamily="34" charset="0"/>
                <a:cs typeface="Arial" panose="020B0604020202020204" pitchFamily="34" charset="0"/>
              </a:rPr>
              <a:t>• Ensure your child is eating and drinking well, and getting a suitable amount of </a:t>
            </a:r>
            <a:r>
              <a:rPr lang="en-US" sz="1600" dirty="0" smtClean="0">
                <a:solidFill>
                  <a:srgbClr val="388CDA"/>
                </a:solidFill>
                <a:latin typeface="Arial" panose="020B0604020202020204" pitchFamily="34" charset="0"/>
                <a:cs typeface="Arial" panose="020B0604020202020204" pitchFamily="34" charset="0"/>
              </a:rPr>
              <a:t>sleep.</a:t>
            </a:r>
          </a:p>
          <a:p>
            <a:pPr>
              <a:spcAft>
                <a:spcPts val="600"/>
              </a:spcAft>
            </a:pPr>
            <a:r>
              <a:rPr lang="en-US" sz="1600" dirty="0">
                <a:solidFill>
                  <a:srgbClr val="388CDA"/>
                </a:solidFill>
                <a:latin typeface="Arial" panose="020B0604020202020204" pitchFamily="34" charset="0"/>
                <a:cs typeface="Arial" panose="020B0604020202020204" pitchFamily="34" charset="0"/>
              </a:rPr>
              <a:t>• </a:t>
            </a:r>
            <a:r>
              <a:rPr lang="en-GB" sz="1600" dirty="0">
                <a:solidFill>
                  <a:srgbClr val="388CDA"/>
                </a:solidFill>
                <a:latin typeface="Arial" panose="020B0604020202020204" pitchFamily="34" charset="0"/>
                <a:cs typeface="Arial" panose="020B0604020202020204" pitchFamily="34" charset="0"/>
              </a:rPr>
              <a:t>Give y</a:t>
            </a:r>
            <a:r>
              <a:rPr lang="en-US" sz="1600" dirty="0">
                <a:solidFill>
                  <a:srgbClr val="388CDA"/>
                </a:solidFill>
                <a:latin typeface="Arial" panose="020B0604020202020204" pitchFamily="34" charset="0"/>
                <a:cs typeface="Arial" panose="020B0604020202020204" pitchFamily="34" charset="0"/>
              </a:rPr>
              <a:t>our child opportunities to go outside and avoid overuse of screens - this can apply to leisure pursuits as well as how they study; </a:t>
            </a:r>
          </a:p>
          <a:p>
            <a:pPr>
              <a:spcAft>
                <a:spcPts val="600"/>
              </a:spcAft>
            </a:pPr>
            <a:endParaRPr lang="en-GB" sz="1600" dirty="0">
              <a:solidFill>
                <a:srgbClr val="388CDA"/>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2"/>
          <a:stretch>
            <a:fillRect/>
          </a:stretch>
        </p:blipFill>
        <p:spPr>
          <a:xfrm>
            <a:off x="-14612" y="6343048"/>
            <a:ext cx="9158611" cy="606404"/>
          </a:xfrm>
          <a:prstGeom prst="rect">
            <a:avLst/>
          </a:prstGeom>
        </p:spPr>
      </p:pic>
      <p:sp>
        <p:nvSpPr>
          <p:cNvPr id="5" name="TextBox 4">
            <a:extLst>
              <a:ext uri="{FF2B5EF4-FFF2-40B4-BE49-F238E27FC236}">
                <a16:creationId xmlns:a16="http://schemas.microsoft.com/office/drawing/2014/main" id="{8C05C8AC-D2C7-4ABB-8FA8-7049613918CB}"/>
              </a:ext>
            </a:extLst>
          </p:cNvPr>
          <p:cNvSpPr txBox="1"/>
          <p:nvPr/>
        </p:nvSpPr>
        <p:spPr>
          <a:xfrm>
            <a:off x="344453" y="3081128"/>
            <a:ext cx="3241015" cy="369332"/>
          </a:xfrm>
          <a:prstGeom prst="rect">
            <a:avLst/>
          </a:prstGeom>
          <a:noFill/>
        </p:spPr>
        <p:txBody>
          <a:bodyPr wrap="none" rtlCol="0">
            <a:spAutoFit/>
          </a:bodyPr>
          <a:lstStyle/>
          <a:p>
            <a:r>
              <a:rPr lang="en-GB" b="1" u="sng" dirty="0">
                <a:latin typeface="Arial" panose="020B0604020202020204" pitchFamily="34" charset="0"/>
                <a:cs typeface="Arial" panose="020B0604020202020204" pitchFamily="34" charset="0"/>
              </a:rPr>
              <a:t>Remember this about SATs:</a:t>
            </a:r>
            <a:endParaRPr lang="en-GB" u="sng"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C5A22397-22CB-48B1-9847-DF279AAA275F}"/>
              </a:ext>
            </a:extLst>
          </p:cNvPr>
          <p:cNvSpPr txBox="1"/>
          <p:nvPr/>
        </p:nvSpPr>
        <p:spPr>
          <a:xfrm>
            <a:off x="344453" y="3619128"/>
            <a:ext cx="8586896" cy="2308324"/>
          </a:xfrm>
          <a:prstGeom prst="rect">
            <a:avLst/>
          </a:prstGeom>
          <a:noFill/>
        </p:spPr>
        <p:txBody>
          <a:bodyPr wrap="square" rtlCol="0">
            <a:spAutoFit/>
          </a:bodyPr>
          <a:lstStyle/>
          <a:p>
            <a:r>
              <a:rPr lang="en-US" sz="1600" b="1" dirty="0">
                <a:solidFill>
                  <a:srgbClr val="388CDA"/>
                </a:solidFill>
                <a:latin typeface="Arial" panose="020B0604020202020204" pitchFamily="34" charset="0"/>
                <a:cs typeface="Arial" panose="020B0604020202020204" pitchFamily="34" charset="0"/>
              </a:rPr>
              <a:t>SATs focus on what they know about Maths and English </a:t>
            </a:r>
          </a:p>
          <a:p>
            <a:r>
              <a:rPr lang="en-US" sz="1600" dirty="0">
                <a:latin typeface="Arial" panose="020B0604020202020204" pitchFamily="34" charset="0"/>
                <a:cs typeface="Arial" panose="020B0604020202020204" pitchFamily="34" charset="0"/>
              </a:rPr>
              <a:t>They won’t reflect how talented they are at Science, Geography, Art or PE, and they certainly won’t highlight positive personal characteristics such as kindness and integrity. </a:t>
            </a:r>
          </a:p>
          <a:p>
            <a:endParaRPr lang="en-US" sz="1600" dirty="0">
              <a:latin typeface="Arial" panose="020B0604020202020204" pitchFamily="34" charset="0"/>
              <a:cs typeface="Arial" panose="020B0604020202020204" pitchFamily="34" charset="0"/>
            </a:endParaRPr>
          </a:p>
          <a:p>
            <a:r>
              <a:rPr lang="en-US" sz="1600" b="1" dirty="0">
                <a:solidFill>
                  <a:srgbClr val="388CDA"/>
                </a:solidFill>
                <a:latin typeface="Arial" panose="020B0604020202020204" pitchFamily="34" charset="0"/>
                <a:cs typeface="Arial" panose="020B0604020202020204" pitchFamily="34" charset="0"/>
              </a:rPr>
              <a:t>SATs results don’t always tell the whole story </a:t>
            </a:r>
          </a:p>
          <a:p>
            <a:r>
              <a:rPr lang="en-US" sz="1600" dirty="0">
                <a:latin typeface="Arial" panose="020B0604020202020204" pitchFamily="34" charset="0"/>
                <a:cs typeface="Arial" panose="020B0604020202020204" pitchFamily="34" charset="0"/>
              </a:rPr>
              <a:t>The results will say they DID or DIDN’T meet a certain standard, but not necessarily by what margin. Additionally, the thresholds tend to change each year according to overall national performance, so what was classed as ‘did meet the expected standard’ in 2016 may have been considered a ‘did not’ in 2015. </a:t>
            </a:r>
          </a:p>
        </p:txBody>
      </p:sp>
      <p:sp>
        <p:nvSpPr>
          <p:cNvPr id="8" name="Rectangle 7"/>
          <p:cNvSpPr/>
          <p:nvPr/>
        </p:nvSpPr>
        <p:spPr>
          <a:xfrm>
            <a:off x="0" y="0"/>
            <a:ext cx="9144000" cy="5545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481965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255181" y="650204"/>
            <a:ext cx="3091616" cy="369332"/>
          </a:xfrm>
          <a:prstGeom prst="rect">
            <a:avLst/>
          </a:prstGeom>
          <a:noFill/>
        </p:spPr>
        <p:txBody>
          <a:bodyPr wrap="none" rtlCol="0">
            <a:spAutoFit/>
          </a:bodyPr>
          <a:lstStyle/>
          <a:p>
            <a:r>
              <a:rPr lang="en-GB" b="1" u="sng" dirty="0">
                <a:latin typeface="Arial" panose="020B0604020202020204" pitchFamily="34" charset="0"/>
                <a:cs typeface="Arial" panose="020B0604020202020204" pitchFamily="34" charset="0"/>
              </a:rPr>
              <a:t>Advice for Year 6 children!</a:t>
            </a:r>
            <a:endParaRPr lang="en-GB" u="sng"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C5A22397-22CB-48B1-9847-DF279AAA275F}"/>
              </a:ext>
            </a:extLst>
          </p:cNvPr>
          <p:cNvSpPr txBox="1"/>
          <p:nvPr/>
        </p:nvSpPr>
        <p:spPr>
          <a:xfrm>
            <a:off x="344453" y="1072701"/>
            <a:ext cx="8586896" cy="2970044"/>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US" dirty="0">
                <a:latin typeface="Arial" panose="020B0604020202020204" pitchFamily="34" charset="0"/>
                <a:cs typeface="Arial" panose="020B0604020202020204" pitchFamily="34" charset="0"/>
              </a:rPr>
              <a:t>Listen to what your teacher says; </a:t>
            </a:r>
          </a:p>
          <a:p>
            <a:pPr marL="285750" indent="-285750">
              <a:spcBef>
                <a:spcPts val="600"/>
              </a:spcBef>
              <a:buFont typeface="Arial" panose="020B0604020202020204" pitchFamily="34" charset="0"/>
              <a:buChar char="•"/>
            </a:pPr>
            <a:r>
              <a:rPr lang="en-US" dirty="0">
                <a:latin typeface="Arial" panose="020B0604020202020204" pitchFamily="34" charset="0"/>
                <a:cs typeface="Arial" panose="020B0604020202020204" pitchFamily="34" charset="0"/>
              </a:rPr>
              <a:t>Your teacher is cheering you on and wants you to do your best; </a:t>
            </a:r>
          </a:p>
          <a:p>
            <a:pPr marL="285750" indent="-285750">
              <a:spcBef>
                <a:spcPts val="600"/>
              </a:spcBef>
              <a:buFont typeface="Arial" panose="020B0604020202020204" pitchFamily="34" charset="0"/>
              <a:buChar char="•"/>
            </a:pPr>
            <a:r>
              <a:rPr lang="en-US" dirty="0">
                <a:latin typeface="Arial" panose="020B0604020202020204" pitchFamily="34" charset="0"/>
                <a:cs typeface="Arial" panose="020B0604020202020204" pitchFamily="34" charset="0"/>
              </a:rPr>
              <a:t>Make sure you get plenty of sleep and stay well fed – sleep and food help keep the brain moving; </a:t>
            </a:r>
          </a:p>
          <a:p>
            <a:pPr marL="285750" indent="-285750">
              <a:spcBef>
                <a:spcPts val="600"/>
              </a:spcBef>
              <a:buFont typeface="Arial" panose="020B0604020202020204" pitchFamily="34" charset="0"/>
              <a:buChar char="•"/>
            </a:pPr>
            <a:r>
              <a:rPr lang="en-US" dirty="0">
                <a:latin typeface="Arial" panose="020B0604020202020204" pitchFamily="34" charset="0"/>
                <a:cs typeface="Arial" panose="020B0604020202020204" pitchFamily="34" charset="0"/>
              </a:rPr>
              <a:t>Read the questions carefully. This can help to avoid any silly mistakes! </a:t>
            </a:r>
          </a:p>
          <a:p>
            <a:pPr marL="285750" indent="-285750">
              <a:spcBef>
                <a:spcPts val="600"/>
              </a:spcBef>
              <a:buFont typeface="Arial" panose="020B0604020202020204" pitchFamily="34" charset="0"/>
              <a:buChar char="•"/>
            </a:pPr>
            <a:r>
              <a:rPr lang="en-US" dirty="0">
                <a:latin typeface="Arial" panose="020B0604020202020204" pitchFamily="34" charset="0"/>
                <a:cs typeface="Arial" panose="020B0604020202020204" pitchFamily="34" charset="0"/>
              </a:rPr>
              <a:t>Don’t worry if there’s something you can’t answer. Take a deep breath! You can always move on and go back later but it’s better to write something rather than nothing;</a:t>
            </a:r>
          </a:p>
          <a:p>
            <a:pPr marL="285750" indent="-285750">
              <a:spcBef>
                <a:spcPts val="600"/>
              </a:spcBef>
              <a:buFont typeface="Arial" panose="020B0604020202020204" pitchFamily="34" charset="0"/>
              <a:buChar char="•"/>
            </a:pPr>
            <a:r>
              <a:rPr lang="en-US" dirty="0">
                <a:latin typeface="Arial" panose="020B0604020202020204" pitchFamily="34" charset="0"/>
                <a:cs typeface="Arial" panose="020B0604020202020204" pitchFamily="34" charset="0"/>
              </a:rPr>
              <a:t>Keep in mind year 6 SATs are just one week of your entire life!</a:t>
            </a:r>
            <a:endParaRPr lang="en-GB" sz="1600"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
          <a:stretch>
            <a:fillRect/>
          </a:stretch>
        </p:blipFill>
        <p:spPr>
          <a:xfrm>
            <a:off x="-14612" y="6343048"/>
            <a:ext cx="9158611" cy="606404"/>
          </a:xfrm>
          <a:prstGeom prst="rect">
            <a:avLst/>
          </a:prstGeom>
        </p:spPr>
      </p:pic>
      <p:sp>
        <p:nvSpPr>
          <p:cNvPr id="6" name="Rectangle 5"/>
          <p:cNvSpPr/>
          <p:nvPr/>
        </p:nvSpPr>
        <p:spPr>
          <a:xfrm>
            <a:off x="0" y="0"/>
            <a:ext cx="9144000" cy="5545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526037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292510" y="666625"/>
            <a:ext cx="6356484" cy="369332"/>
          </a:xfrm>
          <a:prstGeom prst="rect">
            <a:avLst/>
          </a:prstGeom>
          <a:noFill/>
        </p:spPr>
        <p:txBody>
          <a:bodyPr wrap="square" rtlCol="0">
            <a:spAutoFit/>
          </a:bodyPr>
          <a:lstStyle/>
          <a:p>
            <a:r>
              <a:rPr lang="en-GB" b="1" u="sng" dirty="0" smtClean="0">
                <a:latin typeface="Arial" panose="020B0604020202020204" pitchFamily="34" charset="0"/>
                <a:cs typeface="Arial" panose="020B0604020202020204" pitchFamily="34" charset="0"/>
              </a:rPr>
              <a:t>What preparation for SATS has looked like at Goring</a:t>
            </a:r>
            <a:endParaRPr lang="en-GB" u="sng"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C5A22397-22CB-48B1-9847-DF279AAA275F}"/>
              </a:ext>
            </a:extLst>
          </p:cNvPr>
          <p:cNvSpPr txBox="1"/>
          <p:nvPr/>
        </p:nvSpPr>
        <p:spPr>
          <a:xfrm>
            <a:off x="292510" y="1120696"/>
            <a:ext cx="8544366" cy="4524315"/>
          </a:xfrm>
          <a:prstGeom prst="rect">
            <a:avLst/>
          </a:prstGeom>
          <a:noFill/>
        </p:spPr>
        <p:txBody>
          <a:bodyPr wrap="square" rtlCol="0">
            <a:spAutoFit/>
          </a:bodyPr>
          <a:lstStyle/>
          <a:p>
            <a:r>
              <a:rPr lang="en-GB" sz="1600" b="1" i="1" dirty="0" smtClean="0">
                <a:latin typeface="Arial "/>
                <a:ea typeface="Arial" charset="0"/>
                <a:cs typeface="Arial" charset="0"/>
              </a:rPr>
              <a:t>The children have already experienced each of the different SATS papers throughout the year. We have run through past papers in class and will be conducting a ‘Mocks Week’ next week. </a:t>
            </a:r>
          </a:p>
          <a:p>
            <a:endParaRPr lang="en-GB" sz="1600" b="1" i="1" dirty="0" smtClean="0">
              <a:latin typeface="Arial "/>
              <a:ea typeface="Arial" charset="0"/>
              <a:cs typeface="Arial" charset="0"/>
            </a:endParaRPr>
          </a:p>
          <a:p>
            <a:r>
              <a:rPr lang="en-GB" sz="1600" b="1" i="1" dirty="0" smtClean="0">
                <a:latin typeface="Arial "/>
                <a:ea typeface="Arial" charset="0"/>
                <a:cs typeface="Arial" charset="0"/>
              </a:rPr>
              <a:t>The purpose of our ‘Mocks Week’ to:</a:t>
            </a:r>
          </a:p>
          <a:p>
            <a:r>
              <a:rPr lang="en-GB" sz="1600" b="1" i="1" dirty="0" smtClean="0">
                <a:latin typeface="Arial "/>
                <a:ea typeface="Arial" charset="0"/>
                <a:cs typeface="Arial" charset="0"/>
              </a:rPr>
              <a:t>1) To ensure all children were familiar with the experience that they will have and reduce anxiety. This includes:</a:t>
            </a:r>
          </a:p>
          <a:p>
            <a:pPr marL="342900" indent="-342900">
              <a:buFont typeface="Arial" charset="0"/>
              <a:buChar char="•"/>
            </a:pPr>
            <a:r>
              <a:rPr lang="en-GB" sz="1600" b="1" i="1" dirty="0" smtClean="0">
                <a:latin typeface="Arial "/>
                <a:ea typeface="Arial" charset="0"/>
                <a:cs typeface="Arial" charset="0"/>
              </a:rPr>
              <a:t>Seating</a:t>
            </a:r>
          </a:p>
          <a:p>
            <a:pPr marL="342900" indent="-342900">
              <a:buFont typeface="Arial" charset="0"/>
              <a:buChar char="•"/>
            </a:pPr>
            <a:r>
              <a:rPr lang="en-GB" sz="1600" b="1" i="1" dirty="0" smtClean="0">
                <a:latin typeface="Arial "/>
                <a:ea typeface="Arial" charset="0"/>
                <a:cs typeface="Arial" charset="0"/>
              </a:rPr>
              <a:t>Familiarity with supporting adults</a:t>
            </a:r>
          </a:p>
          <a:p>
            <a:pPr marL="342900" indent="-342900">
              <a:buFont typeface="Arial" charset="0"/>
              <a:buChar char="•"/>
            </a:pPr>
            <a:r>
              <a:rPr lang="en-GB" sz="1600" b="1" i="1" dirty="0" smtClean="0">
                <a:latin typeface="Arial "/>
                <a:ea typeface="Arial" charset="0"/>
                <a:cs typeface="Arial" charset="0"/>
              </a:rPr>
              <a:t>Order of the week</a:t>
            </a:r>
          </a:p>
          <a:p>
            <a:pPr marL="342900" indent="-342900">
              <a:buFont typeface="Arial" charset="0"/>
              <a:buChar char="•"/>
            </a:pPr>
            <a:r>
              <a:rPr lang="en-GB" sz="1600" b="1" i="1" dirty="0" smtClean="0">
                <a:latin typeface="Arial "/>
                <a:ea typeface="Arial" charset="0"/>
                <a:cs typeface="Arial" charset="0"/>
              </a:rPr>
              <a:t>Content and layout</a:t>
            </a:r>
          </a:p>
          <a:p>
            <a:pPr marL="342900" indent="-342900">
              <a:buFont typeface="Arial" charset="0"/>
              <a:buChar char="•"/>
            </a:pPr>
            <a:r>
              <a:rPr lang="en-GB" sz="1600" b="1" i="1" dirty="0" smtClean="0">
                <a:latin typeface="Arial "/>
                <a:ea typeface="Arial" charset="0"/>
                <a:cs typeface="Arial" charset="0"/>
              </a:rPr>
              <a:t>Expectations of behaviour</a:t>
            </a:r>
          </a:p>
          <a:p>
            <a:pPr marL="342900" indent="-342900">
              <a:buFont typeface="Arial" charset="0"/>
              <a:buChar char="•"/>
            </a:pPr>
            <a:endParaRPr lang="en-GB" sz="1600" b="1" i="1" dirty="0">
              <a:latin typeface="Arial "/>
              <a:ea typeface="Arial" charset="0"/>
              <a:cs typeface="Arial" charset="0"/>
            </a:endParaRPr>
          </a:p>
          <a:p>
            <a:r>
              <a:rPr lang="en-GB" sz="1600" b="1" i="1" dirty="0" smtClean="0">
                <a:latin typeface="Arial "/>
                <a:ea typeface="Arial" charset="0"/>
                <a:cs typeface="Arial" charset="0"/>
              </a:rPr>
              <a:t>2) To enable them, and us, to identify gaps in their learning and address these through targeted teaching.</a:t>
            </a:r>
          </a:p>
          <a:p>
            <a:endParaRPr lang="en-GB" sz="1600" b="1" i="1" dirty="0">
              <a:latin typeface="Arial "/>
              <a:ea typeface="Arial" charset="0"/>
              <a:cs typeface="Arial" charset="0"/>
            </a:endParaRPr>
          </a:p>
          <a:p>
            <a:r>
              <a:rPr lang="en-GB" sz="1600" b="1" i="1" dirty="0" smtClean="0">
                <a:latin typeface="Arial "/>
                <a:ea typeface="Arial" charset="0"/>
                <a:cs typeface="Arial" charset="0"/>
              </a:rPr>
              <a:t>3) To develop children’s pace and time awareness to allow them to complete as much of each paper as possible.</a:t>
            </a:r>
          </a:p>
        </p:txBody>
      </p:sp>
      <p:pic>
        <p:nvPicPr>
          <p:cNvPr id="2" name="Picture 1"/>
          <p:cNvPicPr>
            <a:picLocks noChangeAspect="1"/>
          </p:cNvPicPr>
          <p:nvPr/>
        </p:nvPicPr>
        <p:blipFill>
          <a:blip r:embed="rId2"/>
          <a:stretch>
            <a:fillRect/>
          </a:stretch>
        </p:blipFill>
        <p:spPr>
          <a:xfrm>
            <a:off x="-14612" y="6343048"/>
            <a:ext cx="9158611" cy="606404"/>
          </a:xfrm>
          <a:prstGeom prst="rect">
            <a:avLst/>
          </a:prstGeom>
        </p:spPr>
      </p:pic>
      <p:sp>
        <p:nvSpPr>
          <p:cNvPr id="5" name="Rectangle 4"/>
          <p:cNvSpPr/>
          <p:nvPr/>
        </p:nvSpPr>
        <p:spPr>
          <a:xfrm>
            <a:off x="0" y="0"/>
            <a:ext cx="9144000" cy="5545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565430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255181" y="650204"/>
            <a:ext cx="4651658" cy="369332"/>
          </a:xfrm>
          <a:prstGeom prst="rect">
            <a:avLst/>
          </a:prstGeom>
          <a:noFill/>
        </p:spPr>
        <p:txBody>
          <a:bodyPr wrap="none" rtlCol="0">
            <a:spAutoFit/>
          </a:bodyPr>
          <a:lstStyle/>
          <a:p>
            <a:r>
              <a:rPr lang="en-GB" b="1" u="sng" dirty="0">
                <a:latin typeface="Arial" panose="020B0604020202020204" pitchFamily="34" charset="0"/>
                <a:cs typeface="Arial" panose="020B0604020202020204" pitchFamily="34" charset="0"/>
              </a:rPr>
              <a:t>When and how are the SATs carried out?</a:t>
            </a:r>
            <a:endParaRPr lang="en-GB" u="sng"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C5A22397-22CB-48B1-9847-DF279AAA275F}"/>
              </a:ext>
            </a:extLst>
          </p:cNvPr>
          <p:cNvSpPr txBox="1"/>
          <p:nvPr/>
        </p:nvSpPr>
        <p:spPr>
          <a:xfrm>
            <a:off x="344453" y="1072701"/>
            <a:ext cx="8544366" cy="4801314"/>
          </a:xfrm>
          <a:prstGeom prst="rect">
            <a:avLst/>
          </a:prstGeom>
          <a:noFill/>
        </p:spPr>
        <p:txBody>
          <a:bodyPr wrap="square" rtlCol="0">
            <a:spAutoFit/>
          </a:bodyPr>
          <a:lstStyle/>
          <a:p>
            <a:pPr marL="342900" indent="-342900">
              <a:buFont typeface="Arial" charset="0"/>
              <a:buChar char="•"/>
            </a:pPr>
            <a:r>
              <a:rPr lang="en-US" dirty="0">
                <a:latin typeface="Arial" charset="0"/>
                <a:ea typeface="Arial" charset="0"/>
                <a:cs typeface="Arial" charset="0"/>
              </a:rPr>
              <a:t>The tests will take place during normal school hours, under exam conditions;</a:t>
            </a:r>
          </a:p>
          <a:p>
            <a:pPr marL="342900" indent="-342900">
              <a:buFont typeface="Arial" charset="0"/>
              <a:buChar char="•"/>
            </a:pPr>
            <a:endParaRPr lang="en-US" dirty="0">
              <a:latin typeface="Arial" charset="0"/>
              <a:ea typeface="Arial" charset="0"/>
              <a:cs typeface="Arial" charset="0"/>
            </a:endParaRPr>
          </a:p>
          <a:p>
            <a:pPr marL="342900" indent="-342900">
              <a:buFont typeface="Arial" charset="0"/>
              <a:buChar char="•"/>
            </a:pPr>
            <a:r>
              <a:rPr lang="en-US" dirty="0">
                <a:latin typeface="Arial" charset="0"/>
                <a:ea typeface="Arial" charset="0"/>
                <a:cs typeface="Arial" charset="0"/>
              </a:rPr>
              <a:t>Children are not allowed to talk to each other from the moment the assessments are handed out until they are collected after the test has ended;</a:t>
            </a:r>
          </a:p>
          <a:p>
            <a:pPr marL="342900" indent="-342900">
              <a:buFont typeface="Arial" charset="0"/>
              <a:buChar char="•"/>
            </a:pPr>
            <a:endParaRPr lang="en-US" dirty="0">
              <a:latin typeface="Arial" charset="0"/>
              <a:ea typeface="Arial" charset="0"/>
              <a:cs typeface="Arial" charset="0"/>
            </a:endParaRPr>
          </a:p>
          <a:p>
            <a:pPr marL="342900" indent="-342900">
              <a:buFont typeface="Arial" charset="0"/>
              <a:buChar char="•"/>
            </a:pPr>
            <a:r>
              <a:rPr lang="en-US" dirty="0">
                <a:latin typeface="Arial" charset="0"/>
                <a:ea typeface="Arial" charset="0"/>
                <a:cs typeface="Arial" charset="0"/>
              </a:rPr>
              <a:t>Afterwards, the completed papers are sent away to be marked externally;</a:t>
            </a:r>
          </a:p>
          <a:p>
            <a:pPr marL="342900" indent="-342900">
              <a:buFont typeface="Arial" charset="0"/>
              <a:buChar char="•"/>
            </a:pPr>
            <a:endParaRPr lang="en-US" dirty="0">
              <a:latin typeface="Arial" charset="0"/>
              <a:ea typeface="Arial" charset="0"/>
              <a:cs typeface="Arial" charset="0"/>
            </a:endParaRPr>
          </a:p>
          <a:p>
            <a:pPr marL="342900" indent="-342900">
              <a:buFont typeface="Arial" charset="0"/>
              <a:buChar char="•"/>
            </a:pPr>
            <a:r>
              <a:rPr lang="en-US" dirty="0">
                <a:latin typeface="Arial" charset="0"/>
                <a:ea typeface="Arial" charset="0"/>
                <a:cs typeface="Arial" charset="0"/>
              </a:rPr>
              <a:t>The children’s results are sent back to school at some point in July;</a:t>
            </a:r>
          </a:p>
          <a:p>
            <a:pPr marL="342900" indent="-342900">
              <a:buFont typeface="Arial" charset="0"/>
              <a:buChar char="•"/>
            </a:pPr>
            <a:endParaRPr lang="en-US" dirty="0">
              <a:latin typeface="Arial" charset="0"/>
              <a:ea typeface="Arial" charset="0"/>
              <a:cs typeface="Arial" charset="0"/>
            </a:endParaRPr>
          </a:p>
          <a:p>
            <a:pPr marL="342900" indent="-342900">
              <a:buFont typeface="Arial" charset="0"/>
              <a:buChar char="•"/>
            </a:pPr>
            <a:r>
              <a:rPr lang="en-US" dirty="0">
                <a:latin typeface="Arial" charset="0"/>
                <a:ea typeface="Arial" charset="0"/>
                <a:cs typeface="Arial" charset="0"/>
              </a:rPr>
              <a:t>The standard timings of tests differ but last no more than 60 minutes:</a:t>
            </a:r>
            <a:br>
              <a:rPr lang="en-US" dirty="0">
                <a:latin typeface="Arial" charset="0"/>
                <a:ea typeface="Arial" charset="0"/>
                <a:cs typeface="Arial" charset="0"/>
              </a:rPr>
            </a:br>
            <a:r>
              <a:rPr lang="en-US" dirty="0">
                <a:solidFill>
                  <a:srgbClr val="388CDA"/>
                </a:solidFill>
                <a:latin typeface="Arial" charset="0"/>
                <a:ea typeface="Arial" charset="0"/>
                <a:cs typeface="Arial" charset="0"/>
              </a:rPr>
              <a:t>- </a:t>
            </a:r>
            <a:r>
              <a:rPr lang="en-GB" dirty="0">
                <a:solidFill>
                  <a:srgbClr val="388CDA"/>
                </a:solidFill>
                <a:latin typeface="Arial" charset="0"/>
                <a:ea typeface="Arial" charset="0"/>
                <a:cs typeface="Arial" charset="0"/>
              </a:rPr>
              <a:t>Grammar, Punctuation and Spelling </a:t>
            </a:r>
            <a:r>
              <a:rPr lang="en-US" dirty="0">
                <a:solidFill>
                  <a:srgbClr val="388CDA"/>
                </a:solidFill>
                <a:latin typeface="Arial" charset="0"/>
                <a:ea typeface="Arial" charset="0"/>
                <a:cs typeface="Arial" charset="0"/>
              </a:rPr>
              <a:t>(Paper 1) – 45 minutes;</a:t>
            </a:r>
            <a:br>
              <a:rPr lang="en-US" dirty="0">
                <a:solidFill>
                  <a:srgbClr val="388CDA"/>
                </a:solidFill>
                <a:latin typeface="Arial" charset="0"/>
                <a:ea typeface="Arial" charset="0"/>
                <a:cs typeface="Arial" charset="0"/>
              </a:rPr>
            </a:br>
            <a:r>
              <a:rPr lang="en-US" dirty="0">
                <a:solidFill>
                  <a:srgbClr val="388CDA"/>
                </a:solidFill>
                <a:latin typeface="Arial" charset="0"/>
                <a:ea typeface="Arial" charset="0"/>
                <a:cs typeface="Arial" charset="0"/>
              </a:rPr>
              <a:t>- </a:t>
            </a:r>
            <a:r>
              <a:rPr lang="en-GB" dirty="0">
                <a:solidFill>
                  <a:srgbClr val="388CDA"/>
                </a:solidFill>
                <a:latin typeface="Arial" charset="0"/>
                <a:ea typeface="Arial" charset="0"/>
                <a:cs typeface="Arial" charset="0"/>
              </a:rPr>
              <a:t>Grammar, Punctuation and Spelling </a:t>
            </a:r>
            <a:r>
              <a:rPr lang="en-US" dirty="0">
                <a:solidFill>
                  <a:srgbClr val="388CDA"/>
                </a:solidFill>
                <a:latin typeface="Arial" charset="0"/>
                <a:ea typeface="Arial" charset="0"/>
                <a:cs typeface="Arial" charset="0"/>
              </a:rPr>
              <a:t>(Paper 2) – 15 minutes;</a:t>
            </a:r>
            <a:br>
              <a:rPr lang="en-US" dirty="0">
                <a:solidFill>
                  <a:srgbClr val="388CDA"/>
                </a:solidFill>
                <a:latin typeface="Arial" charset="0"/>
                <a:ea typeface="Arial" charset="0"/>
                <a:cs typeface="Arial" charset="0"/>
              </a:rPr>
            </a:br>
            <a:r>
              <a:rPr lang="en-US" dirty="0">
                <a:solidFill>
                  <a:srgbClr val="388CDA"/>
                </a:solidFill>
                <a:latin typeface="Arial" charset="0"/>
                <a:ea typeface="Arial" charset="0"/>
                <a:cs typeface="Arial" charset="0"/>
              </a:rPr>
              <a:t>- Reading – 60 minutes;</a:t>
            </a:r>
            <a:br>
              <a:rPr lang="en-US" dirty="0">
                <a:solidFill>
                  <a:srgbClr val="388CDA"/>
                </a:solidFill>
                <a:latin typeface="Arial" charset="0"/>
                <a:ea typeface="Arial" charset="0"/>
                <a:cs typeface="Arial" charset="0"/>
              </a:rPr>
            </a:br>
            <a:r>
              <a:rPr lang="en-US" dirty="0">
                <a:solidFill>
                  <a:srgbClr val="388CDA"/>
                </a:solidFill>
                <a:latin typeface="Arial" charset="0"/>
                <a:ea typeface="Arial" charset="0"/>
                <a:cs typeface="Arial" charset="0"/>
              </a:rPr>
              <a:t>- Maths Paper 1 (Arithmetic) – 30 minutes;</a:t>
            </a:r>
            <a:br>
              <a:rPr lang="en-US" dirty="0">
                <a:solidFill>
                  <a:srgbClr val="388CDA"/>
                </a:solidFill>
                <a:latin typeface="Arial" charset="0"/>
                <a:ea typeface="Arial" charset="0"/>
                <a:cs typeface="Arial" charset="0"/>
              </a:rPr>
            </a:br>
            <a:r>
              <a:rPr lang="en-US" dirty="0">
                <a:solidFill>
                  <a:srgbClr val="388CDA"/>
                </a:solidFill>
                <a:latin typeface="Arial" charset="0"/>
                <a:ea typeface="Arial" charset="0"/>
                <a:cs typeface="Arial" charset="0"/>
              </a:rPr>
              <a:t>- Maths Paper 2 (Reasoning) – 40 minutes;</a:t>
            </a:r>
            <a:br>
              <a:rPr lang="en-US" dirty="0">
                <a:solidFill>
                  <a:srgbClr val="388CDA"/>
                </a:solidFill>
                <a:latin typeface="Arial" charset="0"/>
                <a:ea typeface="Arial" charset="0"/>
                <a:cs typeface="Arial" charset="0"/>
              </a:rPr>
            </a:br>
            <a:r>
              <a:rPr lang="en-US" dirty="0">
                <a:solidFill>
                  <a:srgbClr val="388CDA"/>
                </a:solidFill>
                <a:latin typeface="Arial" charset="0"/>
                <a:ea typeface="Arial" charset="0"/>
                <a:cs typeface="Arial" charset="0"/>
              </a:rPr>
              <a:t>- Maths Paper 3 (Reasoning) – 40 minutes.</a:t>
            </a:r>
          </a:p>
          <a:p>
            <a:pPr marL="342900" indent="-342900">
              <a:buFont typeface="Arial" charset="0"/>
              <a:buChar char="•"/>
            </a:pPr>
            <a:endParaRPr lang="en-US" dirty="0">
              <a:latin typeface="Arial" charset="0"/>
              <a:ea typeface="Arial" charset="0"/>
              <a:cs typeface="Arial" charset="0"/>
            </a:endParaRPr>
          </a:p>
        </p:txBody>
      </p:sp>
      <p:pic>
        <p:nvPicPr>
          <p:cNvPr id="5" name="Picture 4"/>
          <p:cNvPicPr>
            <a:picLocks noChangeAspect="1"/>
          </p:cNvPicPr>
          <p:nvPr/>
        </p:nvPicPr>
        <p:blipFill>
          <a:blip r:embed="rId2"/>
          <a:stretch>
            <a:fillRect/>
          </a:stretch>
        </p:blipFill>
        <p:spPr>
          <a:xfrm>
            <a:off x="-14612" y="6343048"/>
            <a:ext cx="9158611" cy="606404"/>
          </a:xfrm>
          <a:prstGeom prst="rect">
            <a:avLst/>
          </a:prstGeom>
        </p:spPr>
      </p:pic>
      <p:sp>
        <p:nvSpPr>
          <p:cNvPr id="6" name="Rectangle 5"/>
          <p:cNvSpPr/>
          <p:nvPr/>
        </p:nvSpPr>
        <p:spPr>
          <a:xfrm>
            <a:off x="0" y="0"/>
            <a:ext cx="9144000" cy="5545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901996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255181" y="650204"/>
            <a:ext cx="3715504" cy="369332"/>
          </a:xfrm>
          <a:prstGeom prst="rect">
            <a:avLst/>
          </a:prstGeom>
          <a:noFill/>
        </p:spPr>
        <p:txBody>
          <a:bodyPr wrap="none" rtlCol="0">
            <a:spAutoFit/>
          </a:bodyPr>
          <a:lstStyle/>
          <a:p>
            <a:r>
              <a:rPr lang="en-GB" b="1" u="sng" dirty="0">
                <a:latin typeface="Arial" panose="020B0604020202020204" pitchFamily="34" charset="0"/>
                <a:cs typeface="Arial" panose="020B0604020202020204" pitchFamily="34" charset="0"/>
              </a:rPr>
              <a:t>Specific arrangements for SATs:</a:t>
            </a:r>
            <a:endParaRPr lang="en-GB" u="sng"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C5A22397-22CB-48B1-9847-DF279AAA275F}"/>
              </a:ext>
            </a:extLst>
          </p:cNvPr>
          <p:cNvSpPr txBox="1"/>
          <p:nvPr/>
        </p:nvSpPr>
        <p:spPr>
          <a:xfrm>
            <a:off x="344453" y="1072701"/>
            <a:ext cx="8544366" cy="5078313"/>
          </a:xfrm>
          <a:prstGeom prst="rect">
            <a:avLst/>
          </a:prstGeom>
          <a:noFill/>
        </p:spPr>
        <p:txBody>
          <a:bodyPr wrap="square" rtlCol="0">
            <a:spAutoFit/>
          </a:bodyPr>
          <a:lstStyle/>
          <a:p>
            <a:r>
              <a:rPr lang="en-US" dirty="0" smtClean="0">
                <a:latin typeface="Arial" charset="0"/>
                <a:ea typeface="Arial" charset="0"/>
                <a:cs typeface="Arial" charset="0"/>
              </a:rPr>
              <a:t>Children, who receive </a:t>
            </a:r>
            <a:r>
              <a:rPr lang="en-US" dirty="0" err="1" smtClean="0">
                <a:latin typeface="Arial" charset="0"/>
                <a:ea typeface="Arial" charset="0"/>
                <a:cs typeface="Arial" charset="0"/>
              </a:rPr>
              <a:t>individualised</a:t>
            </a:r>
            <a:r>
              <a:rPr lang="en-US" dirty="0" smtClean="0">
                <a:latin typeface="Arial" charset="0"/>
                <a:ea typeface="Arial" charset="0"/>
                <a:cs typeface="Arial" charset="0"/>
              </a:rPr>
              <a:t> provision in school, will have </a:t>
            </a:r>
            <a:r>
              <a:rPr lang="en-US" dirty="0">
                <a:latin typeface="Arial" charset="0"/>
                <a:ea typeface="Arial" charset="0"/>
                <a:cs typeface="Arial" charset="0"/>
              </a:rPr>
              <a:t>similar </a:t>
            </a:r>
            <a:r>
              <a:rPr lang="en-US" dirty="0" smtClean="0">
                <a:latin typeface="Arial" charset="0"/>
                <a:ea typeface="Arial" charset="0"/>
                <a:cs typeface="Arial" charset="0"/>
              </a:rPr>
              <a:t>arrangements during their SATs tests. These specific arrangements include the following:</a:t>
            </a:r>
            <a:endParaRPr lang="en-US" dirty="0">
              <a:latin typeface="Arial" charset="0"/>
              <a:ea typeface="Arial" charset="0"/>
              <a:cs typeface="Arial" charset="0"/>
            </a:endParaRPr>
          </a:p>
          <a:p>
            <a:endParaRPr lang="en-US" dirty="0">
              <a:latin typeface="Arial" charset="0"/>
              <a:ea typeface="Arial" charset="0"/>
              <a:cs typeface="Arial" charset="0"/>
            </a:endParaRPr>
          </a:p>
          <a:p>
            <a:pPr marL="342900" indent="-342900">
              <a:buFont typeface="Arial" charset="0"/>
              <a:buChar char="•"/>
            </a:pPr>
            <a:r>
              <a:rPr lang="en-US" dirty="0">
                <a:latin typeface="Arial" charset="0"/>
                <a:ea typeface="Arial" charset="0"/>
                <a:cs typeface="Arial" charset="0"/>
              </a:rPr>
              <a:t>Additional (extra) time;</a:t>
            </a:r>
          </a:p>
          <a:p>
            <a:pPr marL="342900" indent="-342900">
              <a:buFont typeface="Arial" charset="0"/>
              <a:buChar char="•"/>
            </a:pPr>
            <a:endParaRPr lang="en-US" dirty="0">
              <a:latin typeface="Arial" charset="0"/>
              <a:ea typeface="Arial" charset="0"/>
              <a:cs typeface="Arial" charset="0"/>
            </a:endParaRPr>
          </a:p>
          <a:p>
            <a:pPr marL="342900" indent="-342900">
              <a:buFont typeface="Arial" charset="0"/>
              <a:buChar char="•"/>
            </a:pPr>
            <a:r>
              <a:rPr lang="en-US" dirty="0">
                <a:latin typeface="Arial" charset="0"/>
                <a:ea typeface="Arial" charset="0"/>
                <a:cs typeface="Arial" charset="0"/>
              </a:rPr>
              <a:t>Tests being opened early to be modified;</a:t>
            </a:r>
          </a:p>
          <a:p>
            <a:pPr marL="342900" indent="-342900">
              <a:buFont typeface="Arial" charset="0"/>
              <a:buChar char="•"/>
            </a:pPr>
            <a:endParaRPr lang="en-US" dirty="0">
              <a:latin typeface="Arial" charset="0"/>
              <a:ea typeface="Arial" charset="0"/>
              <a:cs typeface="Arial" charset="0"/>
            </a:endParaRPr>
          </a:p>
          <a:p>
            <a:pPr marL="342900" indent="-342900">
              <a:buFont typeface="Arial" charset="0"/>
              <a:buChar char="•"/>
            </a:pPr>
            <a:r>
              <a:rPr lang="en-US" dirty="0">
                <a:latin typeface="Arial" charset="0"/>
                <a:ea typeface="Arial" charset="0"/>
                <a:cs typeface="Arial" charset="0"/>
              </a:rPr>
              <a:t>An adult to read for them;</a:t>
            </a:r>
          </a:p>
          <a:p>
            <a:pPr marL="342900" indent="-342900">
              <a:buFont typeface="Arial" charset="0"/>
              <a:buChar char="•"/>
            </a:pPr>
            <a:endParaRPr lang="en-US" dirty="0">
              <a:latin typeface="Arial" charset="0"/>
              <a:ea typeface="Arial" charset="0"/>
              <a:cs typeface="Arial" charset="0"/>
            </a:endParaRPr>
          </a:p>
          <a:p>
            <a:pPr marL="342900" indent="-342900">
              <a:buFont typeface="Arial" charset="0"/>
              <a:buChar char="•"/>
            </a:pPr>
            <a:r>
              <a:rPr lang="en-US" dirty="0">
                <a:latin typeface="Arial" charset="0"/>
                <a:ea typeface="Arial" charset="0"/>
                <a:cs typeface="Arial" charset="0"/>
              </a:rPr>
              <a:t>An adult to scribe (write) for them;</a:t>
            </a:r>
          </a:p>
          <a:p>
            <a:pPr marL="342900" indent="-342900">
              <a:buFont typeface="Arial" charset="0"/>
              <a:buChar char="•"/>
            </a:pPr>
            <a:endParaRPr lang="en-US" dirty="0">
              <a:latin typeface="Arial" charset="0"/>
              <a:ea typeface="Arial" charset="0"/>
              <a:cs typeface="Arial" charset="0"/>
            </a:endParaRPr>
          </a:p>
          <a:p>
            <a:pPr marL="342900" indent="-342900">
              <a:buFont typeface="Arial" charset="0"/>
              <a:buChar char="•"/>
            </a:pPr>
            <a:r>
              <a:rPr lang="en-US" dirty="0">
                <a:latin typeface="Arial" charset="0"/>
                <a:ea typeface="Arial" charset="0"/>
                <a:cs typeface="Arial" charset="0"/>
              </a:rPr>
              <a:t>Written or spoken translations of the mathematics reasoning papers;</a:t>
            </a:r>
          </a:p>
          <a:p>
            <a:pPr marL="342900" indent="-342900">
              <a:buFont typeface="Arial" charset="0"/>
              <a:buChar char="•"/>
            </a:pPr>
            <a:endParaRPr lang="en-US" dirty="0">
              <a:latin typeface="Arial" charset="0"/>
              <a:ea typeface="Arial" charset="0"/>
              <a:cs typeface="Arial" charset="0"/>
            </a:endParaRPr>
          </a:p>
          <a:p>
            <a:pPr marL="342900" indent="-342900">
              <a:buFont typeface="Arial" charset="0"/>
              <a:buChar char="•"/>
            </a:pPr>
            <a:r>
              <a:rPr lang="en-US" dirty="0">
                <a:latin typeface="Arial" charset="0"/>
                <a:ea typeface="Arial" charset="0"/>
                <a:cs typeface="Arial" charset="0"/>
              </a:rPr>
              <a:t>The use of prompts or rest breaks;</a:t>
            </a:r>
          </a:p>
          <a:p>
            <a:pPr marL="342900" indent="-342900">
              <a:buFont typeface="Arial" charset="0"/>
              <a:buChar char="•"/>
            </a:pPr>
            <a:endParaRPr lang="en-US" dirty="0">
              <a:latin typeface="Arial" charset="0"/>
              <a:ea typeface="Arial" charset="0"/>
              <a:cs typeface="Arial" charset="0"/>
            </a:endParaRPr>
          </a:p>
          <a:p>
            <a:pPr marL="342900" indent="-342900">
              <a:buFont typeface="Arial" charset="0"/>
              <a:buChar char="•"/>
            </a:pPr>
            <a:r>
              <a:rPr lang="en-US" dirty="0">
                <a:latin typeface="Arial" charset="0"/>
                <a:ea typeface="Arial" charset="0"/>
                <a:cs typeface="Arial" charset="0"/>
              </a:rPr>
              <a:t>Arrangements for children who are ill or injured at the time of the tests.</a:t>
            </a:r>
            <a:endParaRPr lang="en-US" sz="1400" dirty="0">
              <a:latin typeface="Arial" charset="0"/>
              <a:ea typeface="Arial" charset="0"/>
              <a:cs typeface="Arial" charset="0"/>
            </a:endParaRPr>
          </a:p>
          <a:p>
            <a:endParaRPr lang="en-US" dirty="0">
              <a:latin typeface="Arial" charset="0"/>
              <a:ea typeface="Arial" charset="0"/>
              <a:cs typeface="Arial" charset="0"/>
            </a:endParaRPr>
          </a:p>
        </p:txBody>
      </p:sp>
      <p:pic>
        <p:nvPicPr>
          <p:cNvPr id="5" name="Picture 4"/>
          <p:cNvPicPr>
            <a:picLocks noChangeAspect="1"/>
          </p:cNvPicPr>
          <p:nvPr/>
        </p:nvPicPr>
        <p:blipFill>
          <a:blip r:embed="rId2"/>
          <a:stretch>
            <a:fillRect/>
          </a:stretch>
        </p:blipFill>
        <p:spPr>
          <a:xfrm>
            <a:off x="-14612" y="6343048"/>
            <a:ext cx="9158611" cy="606404"/>
          </a:xfrm>
          <a:prstGeom prst="rect">
            <a:avLst/>
          </a:prstGeom>
        </p:spPr>
      </p:pic>
      <p:sp>
        <p:nvSpPr>
          <p:cNvPr id="6" name="Rectangle 5"/>
          <p:cNvSpPr/>
          <p:nvPr/>
        </p:nvSpPr>
        <p:spPr>
          <a:xfrm>
            <a:off x="0" y="0"/>
            <a:ext cx="9144000" cy="5545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744176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255181" y="650204"/>
            <a:ext cx="3980577" cy="369332"/>
          </a:xfrm>
          <a:prstGeom prst="rect">
            <a:avLst/>
          </a:prstGeom>
          <a:noFill/>
        </p:spPr>
        <p:txBody>
          <a:bodyPr wrap="none" rtlCol="0">
            <a:spAutoFit/>
          </a:bodyPr>
          <a:lstStyle/>
          <a:p>
            <a:r>
              <a:rPr lang="en-GB" b="1" u="sng" dirty="0">
                <a:latin typeface="Arial" panose="020B0604020202020204" pitchFamily="34" charset="0"/>
                <a:cs typeface="Arial" panose="020B0604020202020204" pitchFamily="34" charset="0"/>
              </a:rPr>
              <a:t>What sort of results are reported?</a:t>
            </a:r>
            <a:endParaRPr lang="en-GB" u="sng"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C5A22397-22CB-48B1-9847-DF279AAA275F}"/>
              </a:ext>
            </a:extLst>
          </p:cNvPr>
          <p:cNvSpPr txBox="1"/>
          <p:nvPr/>
        </p:nvSpPr>
        <p:spPr>
          <a:xfrm>
            <a:off x="344453" y="1072701"/>
            <a:ext cx="8544366" cy="5078313"/>
          </a:xfrm>
          <a:prstGeom prst="rect">
            <a:avLst/>
          </a:prstGeom>
          <a:noFill/>
        </p:spPr>
        <p:txBody>
          <a:bodyPr wrap="square" rtlCol="0">
            <a:spAutoFit/>
          </a:bodyPr>
          <a:lstStyle/>
          <a:p>
            <a:r>
              <a:rPr lang="en-US" dirty="0">
                <a:latin typeface="Arial" charset="0"/>
                <a:ea typeface="Arial" charset="0"/>
                <a:cs typeface="Arial" charset="0"/>
              </a:rPr>
              <a:t>Once marked, the tests will be given the following scores:</a:t>
            </a:r>
          </a:p>
          <a:p>
            <a:pPr marL="285750" indent="-285750">
              <a:buFont typeface="Courier New" panose="02070309020205020404" pitchFamily="49" charset="0"/>
              <a:buChar char="o"/>
            </a:pPr>
            <a:r>
              <a:rPr lang="en-US" dirty="0">
                <a:latin typeface="Arial" charset="0"/>
                <a:ea typeface="Arial" charset="0"/>
                <a:cs typeface="Arial" charset="0"/>
              </a:rPr>
              <a:t>A raw score (the total number of marks achieved for each paper);</a:t>
            </a:r>
          </a:p>
          <a:p>
            <a:pPr marL="285750" indent="-285750">
              <a:buFont typeface="Courier New" panose="02070309020205020404" pitchFamily="49" charset="0"/>
              <a:buChar char="o"/>
            </a:pPr>
            <a:r>
              <a:rPr lang="en-US" dirty="0">
                <a:latin typeface="Arial" charset="0"/>
                <a:ea typeface="Arial" charset="0"/>
                <a:cs typeface="Arial" charset="0"/>
              </a:rPr>
              <a:t>A scaled score (which is explained below);</a:t>
            </a:r>
          </a:p>
          <a:p>
            <a:pPr marL="285750" indent="-285750">
              <a:buFont typeface="Courier New" panose="02070309020205020404" pitchFamily="49" charset="0"/>
              <a:buChar char="o"/>
            </a:pPr>
            <a:r>
              <a:rPr lang="en-US" dirty="0">
                <a:latin typeface="Arial" charset="0"/>
                <a:ea typeface="Arial" charset="0"/>
                <a:cs typeface="Arial" charset="0"/>
              </a:rPr>
              <a:t>A judgement of whether the National Standard has been met. </a:t>
            </a:r>
          </a:p>
          <a:p>
            <a:endParaRPr lang="en-US" dirty="0">
              <a:latin typeface="Arial" charset="0"/>
              <a:ea typeface="Arial" charset="0"/>
              <a:cs typeface="Arial" charset="0"/>
            </a:endParaRPr>
          </a:p>
          <a:p>
            <a:r>
              <a:rPr lang="en-US" dirty="0">
                <a:latin typeface="Arial" charset="0"/>
                <a:ea typeface="Arial" charset="0"/>
                <a:cs typeface="Arial" charset="0"/>
              </a:rPr>
              <a:t>After marking each test, the external markers will convert each raw score into a scaled score to show whether each child is working below, at or above the national standard. </a:t>
            </a:r>
          </a:p>
          <a:p>
            <a:endParaRPr lang="en-US" dirty="0">
              <a:latin typeface="Arial" charset="0"/>
              <a:ea typeface="Arial" charset="0"/>
              <a:cs typeface="Arial" charset="0"/>
            </a:endParaRPr>
          </a:p>
          <a:p>
            <a:r>
              <a:rPr lang="en-US" dirty="0">
                <a:latin typeface="Arial" charset="0"/>
                <a:ea typeface="Arial" charset="0"/>
                <a:cs typeface="Arial" charset="0"/>
              </a:rPr>
              <a:t>When the scaled score is given, it is given in a range from 80 to 120. </a:t>
            </a:r>
          </a:p>
          <a:p>
            <a:r>
              <a:rPr lang="en-US" b="1" dirty="0">
                <a:latin typeface="Arial" charset="0"/>
                <a:ea typeface="Arial" charset="0"/>
                <a:cs typeface="Arial" charset="0"/>
              </a:rPr>
              <a:t>A scaled score of 100 or more is meeting the national standard</a:t>
            </a:r>
            <a:r>
              <a:rPr lang="en-US" dirty="0">
                <a:latin typeface="Arial" charset="0"/>
                <a:ea typeface="Arial" charset="0"/>
                <a:cs typeface="Arial" charset="0"/>
              </a:rPr>
              <a:t>. </a:t>
            </a:r>
          </a:p>
          <a:p>
            <a:endParaRPr lang="en-US" dirty="0">
              <a:latin typeface="Arial" charset="0"/>
              <a:ea typeface="Arial" charset="0"/>
              <a:cs typeface="Arial" charset="0"/>
            </a:endParaRPr>
          </a:p>
          <a:p>
            <a:r>
              <a:rPr lang="en-US" dirty="0">
                <a:latin typeface="Arial" charset="0"/>
                <a:ea typeface="Arial" charset="0"/>
                <a:cs typeface="Arial" charset="0"/>
              </a:rPr>
              <a:t>There are no separate tests for higher achieving pupils; however, </a:t>
            </a:r>
            <a:r>
              <a:rPr lang="en-US" b="1" dirty="0">
                <a:latin typeface="Arial" charset="0"/>
                <a:ea typeface="Arial" charset="0"/>
                <a:cs typeface="Arial" charset="0"/>
              </a:rPr>
              <a:t>a scaled score </a:t>
            </a:r>
            <a:r>
              <a:rPr lang="en-US" b="1" dirty="0" smtClean="0">
                <a:latin typeface="Arial" charset="0"/>
                <a:ea typeface="Arial" charset="0"/>
                <a:cs typeface="Arial" charset="0"/>
              </a:rPr>
              <a:t>of above 110 </a:t>
            </a:r>
            <a:r>
              <a:rPr lang="en-US" b="1" dirty="0">
                <a:latin typeface="Arial" charset="0"/>
                <a:ea typeface="Arial" charset="0"/>
                <a:cs typeface="Arial" charset="0"/>
              </a:rPr>
              <a:t>would show that a child is working above the national </a:t>
            </a:r>
            <a:r>
              <a:rPr lang="en-US" b="1" dirty="0" smtClean="0">
                <a:latin typeface="Arial" charset="0"/>
                <a:ea typeface="Arial" charset="0"/>
                <a:cs typeface="Arial" charset="0"/>
              </a:rPr>
              <a:t>standard</a:t>
            </a:r>
            <a:r>
              <a:rPr lang="en-US" dirty="0">
                <a:latin typeface="Arial" charset="0"/>
                <a:ea typeface="Arial" charset="0"/>
                <a:cs typeface="Arial" charset="0"/>
              </a:rPr>
              <a:t> </a:t>
            </a:r>
            <a:r>
              <a:rPr lang="en-US" dirty="0" smtClean="0">
                <a:latin typeface="Arial" charset="0"/>
                <a:ea typeface="Arial" charset="0"/>
                <a:cs typeface="Arial" charset="0"/>
              </a:rPr>
              <a:t>and has achieved ‘greater depth’.</a:t>
            </a:r>
            <a:endParaRPr lang="en-US" dirty="0">
              <a:latin typeface="Arial" charset="0"/>
              <a:ea typeface="Arial" charset="0"/>
              <a:cs typeface="Arial" charset="0"/>
            </a:endParaRPr>
          </a:p>
          <a:p>
            <a:endParaRPr lang="en-US" dirty="0">
              <a:latin typeface="Arial" charset="0"/>
              <a:ea typeface="Arial" charset="0"/>
              <a:cs typeface="Arial" charset="0"/>
            </a:endParaRPr>
          </a:p>
          <a:p>
            <a:endParaRPr lang="en-US" dirty="0">
              <a:latin typeface="Arial" charset="0"/>
              <a:ea typeface="Arial" charset="0"/>
              <a:cs typeface="Arial" charset="0"/>
            </a:endParaRPr>
          </a:p>
          <a:p>
            <a:endParaRPr lang="en-US" dirty="0">
              <a:latin typeface="Arial" charset="0"/>
              <a:ea typeface="Arial" charset="0"/>
              <a:cs typeface="Arial" charset="0"/>
            </a:endParaRPr>
          </a:p>
        </p:txBody>
      </p:sp>
      <p:pic>
        <p:nvPicPr>
          <p:cNvPr id="5" name="Picture 4"/>
          <p:cNvPicPr>
            <a:picLocks noChangeAspect="1"/>
          </p:cNvPicPr>
          <p:nvPr/>
        </p:nvPicPr>
        <p:blipFill>
          <a:blip r:embed="rId2"/>
          <a:stretch>
            <a:fillRect/>
          </a:stretch>
        </p:blipFill>
        <p:spPr>
          <a:xfrm>
            <a:off x="-14612" y="6343048"/>
            <a:ext cx="9158611" cy="606404"/>
          </a:xfrm>
          <a:prstGeom prst="rect">
            <a:avLst/>
          </a:prstGeom>
        </p:spPr>
      </p:pic>
      <p:sp>
        <p:nvSpPr>
          <p:cNvPr id="6" name="Rectangle 5"/>
          <p:cNvSpPr/>
          <p:nvPr/>
        </p:nvSpPr>
        <p:spPr>
          <a:xfrm>
            <a:off x="0" y="0"/>
            <a:ext cx="9144000" cy="5545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859603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255181" y="650204"/>
            <a:ext cx="4172937" cy="369332"/>
          </a:xfrm>
          <a:prstGeom prst="rect">
            <a:avLst/>
          </a:prstGeom>
          <a:noFill/>
        </p:spPr>
        <p:txBody>
          <a:bodyPr wrap="none" rtlCol="0">
            <a:spAutoFit/>
          </a:bodyPr>
          <a:lstStyle/>
          <a:p>
            <a:r>
              <a:rPr lang="en-GB" b="1" u="sng" dirty="0">
                <a:latin typeface="Arial" panose="020B0604020202020204" pitchFamily="34" charset="0"/>
                <a:cs typeface="Arial" panose="020B0604020202020204" pitchFamily="34" charset="0"/>
              </a:rPr>
              <a:t>Grammar, Punctuation and Spelling</a:t>
            </a:r>
            <a:endParaRPr lang="en-GB" u="sng"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C5A22397-22CB-48B1-9847-DF279AAA275F}"/>
              </a:ext>
            </a:extLst>
          </p:cNvPr>
          <p:cNvSpPr txBox="1"/>
          <p:nvPr/>
        </p:nvSpPr>
        <p:spPr>
          <a:xfrm>
            <a:off x="344453" y="1072701"/>
            <a:ext cx="8544366" cy="2585323"/>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Grammar, Punctuation and Spelling is made up of two papers which will take place on </a:t>
            </a:r>
            <a:r>
              <a:rPr lang="en-GB" b="1" dirty="0" smtClean="0">
                <a:latin typeface="Arial" panose="020B0604020202020204" pitchFamily="34" charset="0"/>
                <a:cs typeface="Arial" panose="020B0604020202020204" pitchFamily="34" charset="0"/>
              </a:rPr>
              <a:t>Monday </a:t>
            </a:r>
            <a:r>
              <a:rPr lang="en-GB" b="1" dirty="0" smtClean="0">
                <a:latin typeface="Arial" panose="020B0604020202020204" pitchFamily="34" charset="0"/>
                <a:cs typeface="Arial" panose="020B0604020202020204" pitchFamily="34" charset="0"/>
              </a:rPr>
              <a:t>11</a:t>
            </a:r>
            <a:r>
              <a:rPr lang="en-GB" b="1" baseline="30000" dirty="0" smtClean="0">
                <a:latin typeface="Arial" panose="020B0604020202020204" pitchFamily="34" charset="0"/>
                <a:cs typeface="Arial" panose="020B0604020202020204" pitchFamily="34" charset="0"/>
              </a:rPr>
              <a:t>th</a:t>
            </a:r>
            <a:r>
              <a:rPr lang="en-GB" b="1" dirty="0" smtClean="0">
                <a:latin typeface="Arial" panose="020B0604020202020204" pitchFamily="34" charset="0"/>
                <a:cs typeface="Arial" panose="020B0604020202020204" pitchFamily="34" charset="0"/>
              </a:rPr>
              <a:t> May 2026</a:t>
            </a:r>
            <a:r>
              <a:rPr lang="en-GB" dirty="0" smtClean="0">
                <a:latin typeface="Arial" panose="020B0604020202020204" pitchFamily="34" charset="0"/>
                <a:cs typeface="Arial" panose="020B0604020202020204" pitchFamily="34" charset="0"/>
              </a:rPr>
              <a:t>:</a:t>
            </a:r>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Paper 1 is the longer paper lasting 45 minutes, </a:t>
            </a:r>
            <a:r>
              <a:rPr lang="en-GB" b="1" dirty="0">
                <a:latin typeface="Arial" panose="020B0604020202020204" pitchFamily="34" charset="0"/>
                <a:cs typeface="Arial" panose="020B0604020202020204" pitchFamily="34" charset="0"/>
              </a:rPr>
              <a:t>children will be tested on grammar, punctuation and spelling generally</a:t>
            </a:r>
            <a:r>
              <a:rPr lang="en-GB" dirty="0">
                <a:latin typeface="Arial" panose="020B0604020202020204" pitchFamily="34" charset="0"/>
                <a:cs typeface="Arial" panose="020B0604020202020204" pitchFamily="34" charset="0"/>
              </a:rPr>
              <a:t>;</a:t>
            </a: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Paper 2 is a shorter paper lasting 15 minutes, where </a:t>
            </a:r>
            <a:r>
              <a:rPr lang="en-GB" b="1" dirty="0">
                <a:latin typeface="Arial" panose="020B0604020202020204" pitchFamily="34" charset="0"/>
                <a:cs typeface="Arial" panose="020B0604020202020204" pitchFamily="34" charset="0"/>
              </a:rPr>
              <a:t>children will be tested on spelling only</a:t>
            </a:r>
            <a:r>
              <a:rPr lang="en-GB" dirty="0">
                <a:latin typeface="Arial" panose="020B0604020202020204" pitchFamily="34" charset="0"/>
                <a:cs typeface="Arial" panose="020B0604020202020204" pitchFamily="34" charset="0"/>
              </a:rPr>
              <a:t> – they are asked to fill in a blank within a sentence, attempting to spell out the spelling word in context correctly. </a:t>
            </a:r>
          </a:p>
        </p:txBody>
      </p:sp>
      <p:pic>
        <p:nvPicPr>
          <p:cNvPr id="5" name="Picture 4"/>
          <p:cNvPicPr>
            <a:picLocks noChangeAspect="1"/>
          </p:cNvPicPr>
          <p:nvPr/>
        </p:nvPicPr>
        <p:blipFill>
          <a:blip r:embed="rId2"/>
          <a:stretch>
            <a:fillRect/>
          </a:stretch>
        </p:blipFill>
        <p:spPr>
          <a:xfrm>
            <a:off x="-14612" y="6343048"/>
            <a:ext cx="9158611" cy="606404"/>
          </a:xfrm>
          <a:prstGeom prst="rect">
            <a:avLst/>
          </a:prstGeom>
        </p:spPr>
      </p:pic>
      <p:sp>
        <p:nvSpPr>
          <p:cNvPr id="6" name="Rectangle 5"/>
          <p:cNvSpPr/>
          <p:nvPr/>
        </p:nvSpPr>
        <p:spPr>
          <a:xfrm>
            <a:off x="0" y="0"/>
            <a:ext cx="9144000" cy="5545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405276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255181" y="650204"/>
            <a:ext cx="5147628" cy="369332"/>
          </a:xfrm>
          <a:prstGeom prst="rect">
            <a:avLst/>
          </a:prstGeom>
          <a:noFill/>
        </p:spPr>
        <p:txBody>
          <a:bodyPr wrap="none" rtlCol="0">
            <a:spAutoFit/>
          </a:bodyPr>
          <a:lstStyle/>
          <a:p>
            <a:r>
              <a:rPr lang="en-GB" b="1" u="sng" dirty="0">
                <a:latin typeface="Arial" panose="020B0604020202020204" pitchFamily="34" charset="0"/>
                <a:cs typeface="Arial" panose="020B0604020202020204" pitchFamily="34" charset="0"/>
              </a:rPr>
              <a:t>Grammar, Punctuation and Spelling (Paper 1)</a:t>
            </a:r>
            <a:endParaRPr lang="en-GB" u="sng"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C5A22397-22CB-48B1-9847-DF279AAA275F}"/>
              </a:ext>
            </a:extLst>
          </p:cNvPr>
          <p:cNvSpPr txBox="1"/>
          <p:nvPr/>
        </p:nvSpPr>
        <p:spPr>
          <a:xfrm>
            <a:off x="344453" y="1072701"/>
            <a:ext cx="8544366" cy="646331"/>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Example questions: </a:t>
            </a:r>
            <a:endParaRPr lang="en-US"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E1897D2A-9E2E-4A9D-9492-4A5A198E4F89}"/>
              </a:ext>
            </a:extLst>
          </p:cNvPr>
          <p:cNvPicPr>
            <a:picLocks noChangeAspect="1"/>
          </p:cNvPicPr>
          <p:nvPr/>
        </p:nvPicPr>
        <p:blipFill>
          <a:blip r:embed="rId2"/>
          <a:stretch>
            <a:fillRect/>
          </a:stretch>
        </p:blipFill>
        <p:spPr>
          <a:xfrm>
            <a:off x="255181" y="1424649"/>
            <a:ext cx="5336628" cy="2275479"/>
          </a:xfrm>
          <a:prstGeom prst="rect">
            <a:avLst/>
          </a:prstGeom>
          <a:effectLst>
            <a:outerShdw blurRad="50800" dist="38100" dir="2700000" algn="tl" rotWithShape="0">
              <a:prstClr val="black">
                <a:alpha val="40000"/>
              </a:prstClr>
            </a:outerShdw>
          </a:effectLst>
        </p:spPr>
      </p:pic>
      <p:pic>
        <p:nvPicPr>
          <p:cNvPr id="3" name="Picture 2">
            <a:extLst>
              <a:ext uri="{FF2B5EF4-FFF2-40B4-BE49-F238E27FC236}">
                <a16:creationId xmlns:a16="http://schemas.microsoft.com/office/drawing/2014/main" id="{E734D196-9712-42DD-8613-D6DA4EFF352E}"/>
              </a:ext>
            </a:extLst>
          </p:cNvPr>
          <p:cNvPicPr>
            <a:picLocks noChangeAspect="1"/>
          </p:cNvPicPr>
          <p:nvPr/>
        </p:nvPicPr>
        <p:blipFill>
          <a:blip r:embed="rId3"/>
          <a:stretch>
            <a:fillRect/>
          </a:stretch>
        </p:blipFill>
        <p:spPr>
          <a:xfrm>
            <a:off x="3741191" y="1856730"/>
            <a:ext cx="5286722" cy="1386198"/>
          </a:xfrm>
          <a:prstGeom prst="rect">
            <a:avLst/>
          </a:prstGeom>
          <a:effectLst>
            <a:outerShdw blurRad="50800" dist="38100" dir="2700000" algn="tl" rotWithShape="0">
              <a:prstClr val="black">
                <a:alpha val="40000"/>
              </a:prstClr>
            </a:outerShdw>
          </a:effectLst>
        </p:spPr>
      </p:pic>
      <p:pic>
        <p:nvPicPr>
          <p:cNvPr id="5" name="Picture 4">
            <a:extLst>
              <a:ext uri="{FF2B5EF4-FFF2-40B4-BE49-F238E27FC236}">
                <a16:creationId xmlns:a16="http://schemas.microsoft.com/office/drawing/2014/main" id="{1825DAEE-9550-49B4-BBD6-E73043E02B69}"/>
              </a:ext>
            </a:extLst>
          </p:cNvPr>
          <p:cNvPicPr>
            <a:picLocks noChangeAspect="1"/>
          </p:cNvPicPr>
          <p:nvPr/>
        </p:nvPicPr>
        <p:blipFill>
          <a:blip r:embed="rId4"/>
          <a:stretch>
            <a:fillRect/>
          </a:stretch>
        </p:blipFill>
        <p:spPr>
          <a:xfrm>
            <a:off x="2158409" y="3795294"/>
            <a:ext cx="5071732" cy="2503676"/>
          </a:xfrm>
          <a:prstGeom prst="rect">
            <a:avLst/>
          </a:prstGeom>
          <a:effectLst>
            <a:outerShdw blurRad="50800" dist="38100" dir="2700000" algn="tl" rotWithShape="0">
              <a:prstClr val="black">
                <a:alpha val="40000"/>
              </a:prstClr>
            </a:outerShdw>
          </a:effectLst>
        </p:spPr>
      </p:pic>
      <p:pic>
        <p:nvPicPr>
          <p:cNvPr id="7" name="Picture 6"/>
          <p:cNvPicPr>
            <a:picLocks noChangeAspect="1"/>
          </p:cNvPicPr>
          <p:nvPr/>
        </p:nvPicPr>
        <p:blipFill>
          <a:blip r:embed="rId5"/>
          <a:stretch>
            <a:fillRect/>
          </a:stretch>
        </p:blipFill>
        <p:spPr>
          <a:xfrm>
            <a:off x="-14612" y="6343048"/>
            <a:ext cx="9158611" cy="606404"/>
          </a:xfrm>
          <a:prstGeom prst="rect">
            <a:avLst/>
          </a:prstGeom>
        </p:spPr>
      </p:pic>
      <p:sp>
        <p:nvSpPr>
          <p:cNvPr id="8" name="Rectangle 7"/>
          <p:cNvSpPr/>
          <p:nvPr/>
        </p:nvSpPr>
        <p:spPr>
          <a:xfrm>
            <a:off x="0" y="0"/>
            <a:ext cx="9144000" cy="5545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885178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255181" y="650204"/>
            <a:ext cx="5147628" cy="369332"/>
          </a:xfrm>
          <a:prstGeom prst="rect">
            <a:avLst/>
          </a:prstGeom>
          <a:noFill/>
        </p:spPr>
        <p:txBody>
          <a:bodyPr wrap="none" rtlCol="0">
            <a:spAutoFit/>
          </a:bodyPr>
          <a:lstStyle/>
          <a:p>
            <a:r>
              <a:rPr lang="en-GB" b="1" u="sng" dirty="0">
                <a:latin typeface="Arial" panose="020B0604020202020204" pitchFamily="34" charset="0"/>
                <a:cs typeface="Arial" panose="020B0604020202020204" pitchFamily="34" charset="0"/>
              </a:rPr>
              <a:t>Grammar, Punctuation and Spelling (Paper 2)</a:t>
            </a:r>
            <a:endParaRPr lang="en-GB" u="sng"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C5A22397-22CB-48B1-9847-DF279AAA275F}"/>
              </a:ext>
            </a:extLst>
          </p:cNvPr>
          <p:cNvSpPr txBox="1"/>
          <p:nvPr/>
        </p:nvSpPr>
        <p:spPr>
          <a:xfrm>
            <a:off x="344453" y="1072701"/>
            <a:ext cx="8544366" cy="1477328"/>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Grammar, Punctuation and Spelling (Paper 2) is the shorter paper lasting 15 minutes, which takes place on </a:t>
            </a:r>
            <a:r>
              <a:rPr lang="en-GB" b="1" dirty="0" smtClean="0">
                <a:latin typeface="Arial" panose="020B0604020202020204" pitchFamily="34" charset="0"/>
                <a:cs typeface="Arial" panose="020B0604020202020204" pitchFamily="34" charset="0"/>
              </a:rPr>
              <a:t>Monday </a:t>
            </a:r>
            <a:r>
              <a:rPr lang="en-GB" b="1" dirty="0" smtClean="0">
                <a:latin typeface="Arial" panose="020B0604020202020204" pitchFamily="34" charset="0"/>
                <a:cs typeface="Arial" panose="020B0604020202020204" pitchFamily="34" charset="0"/>
              </a:rPr>
              <a:t>11</a:t>
            </a:r>
            <a:r>
              <a:rPr lang="en-GB" b="1" baseline="30000" dirty="0" smtClean="0">
                <a:latin typeface="Arial" panose="020B0604020202020204" pitchFamily="34" charset="0"/>
                <a:cs typeface="Arial" panose="020B0604020202020204" pitchFamily="34" charset="0"/>
              </a:rPr>
              <a:t>th</a:t>
            </a:r>
            <a:r>
              <a:rPr lang="en-GB" b="1" dirty="0" smtClean="0">
                <a:latin typeface="Arial" panose="020B0604020202020204" pitchFamily="34" charset="0"/>
                <a:cs typeface="Arial" panose="020B0604020202020204" pitchFamily="34" charset="0"/>
              </a:rPr>
              <a:t> </a:t>
            </a:r>
            <a:r>
              <a:rPr lang="en-GB" b="1" dirty="0" smtClean="0">
                <a:latin typeface="Arial" panose="020B0604020202020204" pitchFamily="34" charset="0"/>
                <a:cs typeface="Arial" panose="020B0604020202020204" pitchFamily="34" charset="0"/>
              </a:rPr>
              <a:t>May </a:t>
            </a:r>
            <a:r>
              <a:rPr lang="en-GB" b="1" dirty="0" smtClean="0">
                <a:latin typeface="Arial" panose="020B0604020202020204" pitchFamily="34" charset="0"/>
                <a:cs typeface="Arial" panose="020B0604020202020204" pitchFamily="34" charset="0"/>
              </a:rPr>
              <a:t>2026 </a:t>
            </a:r>
            <a:r>
              <a:rPr lang="en-GB" dirty="0" smtClean="0">
                <a:latin typeface="Arial" panose="020B0604020202020204" pitchFamily="34" charset="0"/>
                <a:cs typeface="Arial" panose="020B0604020202020204" pitchFamily="34" charset="0"/>
              </a:rPr>
              <a:t>.</a:t>
            </a:r>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Example questions: </a:t>
            </a:r>
            <a:endParaRPr lang="en-US"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55DA2086-7D60-4873-A76F-2E123F3FF23A}"/>
              </a:ext>
            </a:extLst>
          </p:cNvPr>
          <p:cNvPicPr>
            <a:picLocks noChangeAspect="1"/>
          </p:cNvPicPr>
          <p:nvPr/>
        </p:nvPicPr>
        <p:blipFill>
          <a:blip r:embed="rId2"/>
          <a:stretch>
            <a:fillRect/>
          </a:stretch>
        </p:blipFill>
        <p:spPr>
          <a:xfrm>
            <a:off x="2414664" y="4339856"/>
            <a:ext cx="4314671" cy="1952625"/>
          </a:xfrm>
          <a:prstGeom prst="rect">
            <a:avLst/>
          </a:prstGeom>
          <a:effectLst>
            <a:outerShdw blurRad="50800" dist="38100" dir="2700000" algn="tl" rotWithShape="0">
              <a:srgbClr val="C73A43">
                <a:alpha val="40000"/>
              </a:srgbClr>
            </a:outerShdw>
          </a:effectLst>
        </p:spPr>
      </p:pic>
      <p:pic>
        <p:nvPicPr>
          <p:cNvPr id="3" name="Picture 2">
            <a:extLst>
              <a:ext uri="{FF2B5EF4-FFF2-40B4-BE49-F238E27FC236}">
                <a16:creationId xmlns:a16="http://schemas.microsoft.com/office/drawing/2014/main" id="{346165F5-9827-442A-80A6-89FBC44B9535}"/>
              </a:ext>
            </a:extLst>
          </p:cNvPr>
          <p:cNvPicPr>
            <a:picLocks noChangeAspect="1"/>
          </p:cNvPicPr>
          <p:nvPr/>
        </p:nvPicPr>
        <p:blipFill>
          <a:blip r:embed="rId3"/>
          <a:stretch>
            <a:fillRect/>
          </a:stretch>
        </p:blipFill>
        <p:spPr>
          <a:xfrm>
            <a:off x="1578161" y="2315904"/>
            <a:ext cx="6076950" cy="1952625"/>
          </a:xfrm>
          <a:prstGeom prst="rect">
            <a:avLst/>
          </a:prstGeom>
          <a:effectLst>
            <a:outerShdw blurRad="50800" dist="38100" dir="2700000" algn="tl" rotWithShape="0">
              <a:prstClr val="black">
                <a:alpha val="40000"/>
              </a:prstClr>
            </a:outerShdw>
          </a:effectLst>
        </p:spPr>
      </p:pic>
      <p:sp>
        <p:nvSpPr>
          <p:cNvPr id="5" name="Rectangle 4">
            <a:extLst>
              <a:ext uri="{FF2B5EF4-FFF2-40B4-BE49-F238E27FC236}">
                <a16:creationId xmlns:a16="http://schemas.microsoft.com/office/drawing/2014/main" id="{C7724A66-22E8-452D-AF63-B9FD68B582B5}"/>
              </a:ext>
            </a:extLst>
          </p:cNvPr>
          <p:cNvSpPr/>
          <p:nvPr/>
        </p:nvSpPr>
        <p:spPr>
          <a:xfrm>
            <a:off x="1778000" y="2315904"/>
            <a:ext cx="4951335" cy="5161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4"/>
          <a:stretch>
            <a:fillRect/>
          </a:stretch>
        </p:blipFill>
        <p:spPr>
          <a:xfrm>
            <a:off x="-14612" y="6343048"/>
            <a:ext cx="9158611" cy="606404"/>
          </a:xfrm>
          <a:prstGeom prst="rect">
            <a:avLst/>
          </a:prstGeom>
        </p:spPr>
      </p:pic>
      <p:sp>
        <p:nvSpPr>
          <p:cNvPr id="8" name="Rectangle 7"/>
          <p:cNvSpPr/>
          <p:nvPr/>
        </p:nvSpPr>
        <p:spPr>
          <a:xfrm>
            <a:off x="0" y="0"/>
            <a:ext cx="9144000" cy="5545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89961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14689</TotalTime>
  <Words>2171</Words>
  <Application>Microsoft Office PowerPoint</Application>
  <PresentationFormat>On-screen Show (4:3)</PresentationFormat>
  <Paragraphs>203</Paragraphs>
  <Slides>24</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24</vt:i4>
      </vt:variant>
    </vt:vector>
  </HeadingPairs>
  <TitlesOfParts>
    <vt:vector size="36" baseType="lpstr">
      <vt:lpstr>MS PGothic</vt:lpstr>
      <vt:lpstr>Arial</vt:lpstr>
      <vt:lpstr>Arial </vt:lpstr>
      <vt:lpstr>Bryant Bold</vt:lpstr>
      <vt:lpstr>Bryant Regular</vt:lpstr>
      <vt:lpstr>Calibri</vt:lpstr>
      <vt:lpstr>Calibri Light</vt:lpstr>
      <vt:lpstr>Courier New</vt:lpstr>
      <vt:lpstr>Source Sans Pro</vt:lpstr>
      <vt:lpstr>Tahoma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Sparky Teaching</dc:creator>
  <cp:lastModifiedBy>Hayley Jones</cp:lastModifiedBy>
  <cp:revision>491</cp:revision>
  <cp:lastPrinted>2025-03-12T17:30:07Z</cp:lastPrinted>
  <dcterms:created xsi:type="dcterms:W3CDTF">2018-09-08T23:27:11Z</dcterms:created>
  <dcterms:modified xsi:type="dcterms:W3CDTF">2026-02-26T08:09:25Z</dcterms:modified>
</cp:coreProperties>
</file>